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1" r:id="rId1"/>
  </p:sldMasterIdLst>
  <p:notesMasterIdLst>
    <p:notesMasterId r:id="rId142"/>
  </p:notesMasterIdLst>
  <p:sldIdLst>
    <p:sldId id="256" r:id="rId2"/>
    <p:sldId id="623" r:id="rId3"/>
    <p:sldId id="257" r:id="rId4"/>
    <p:sldId id="351" r:id="rId5"/>
    <p:sldId id="328" r:id="rId6"/>
    <p:sldId id="352" r:id="rId7"/>
    <p:sldId id="600" r:id="rId8"/>
    <p:sldId id="602" r:id="rId9"/>
    <p:sldId id="271" r:id="rId10"/>
    <p:sldId id="603" r:id="rId11"/>
    <p:sldId id="275" r:id="rId12"/>
    <p:sldId id="735" r:id="rId13"/>
    <p:sldId id="274" r:id="rId14"/>
    <p:sldId id="611" r:id="rId15"/>
    <p:sldId id="731" r:id="rId16"/>
    <p:sldId id="732" r:id="rId17"/>
    <p:sldId id="277" r:id="rId18"/>
    <p:sldId id="278" r:id="rId19"/>
    <p:sldId id="733" r:id="rId20"/>
    <p:sldId id="608" r:id="rId21"/>
    <p:sldId id="609" r:id="rId22"/>
    <p:sldId id="626" r:id="rId23"/>
    <p:sldId id="612" r:id="rId24"/>
    <p:sldId id="613" r:id="rId25"/>
    <p:sldId id="615" r:id="rId26"/>
    <p:sldId id="431" r:id="rId27"/>
    <p:sldId id="749" r:id="rId28"/>
    <p:sldId id="619" r:id="rId29"/>
    <p:sldId id="621" r:id="rId30"/>
    <p:sldId id="620" r:id="rId31"/>
    <p:sldId id="734" r:id="rId32"/>
    <p:sldId id="622" r:id="rId33"/>
    <p:sldId id="627" r:id="rId34"/>
    <p:sldId id="297" r:id="rId35"/>
    <p:sldId id="628" r:id="rId36"/>
    <p:sldId id="629" r:id="rId37"/>
    <p:sldId id="630" r:id="rId38"/>
    <p:sldId id="633" r:id="rId39"/>
    <p:sldId id="313" r:id="rId40"/>
    <p:sldId id="736" r:id="rId41"/>
    <p:sldId id="263" r:id="rId42"/>
    <p:sldId id="315" r:id="rId43"/>
    <p:sldId id="634" r:id="rId44"/>
    <p:sldId id="635" r:id="rId45"/>
    <p:sldId id="737" r:id="rId46"/>
    <p:sldId id="636" r:id="rId47"/>
    <p:sldId id="638" r:id="rId48"/>
    <p:sldId id="288" r:id="rId49"/>
    <p:sldId id="314" r:id="rId50"/>
    <p:sldId id="323" r:id="rId51"/>
    <p:sldId id="640" r:id="rId52"/>
    <p:sldId id="752" r:id="rId53"/>
    <p:sldId id="637" r:id="rId54"/>
    <p:sldId id="641" r:id="rId55"/>
    <p:sldId id="642" r:id="rId56"/>
    <p:sldId id="643" r:id="rId57"/>
    <p:sldId id="644" r:id="rId58"/>
    <p:sldId id="751" r:id="rId59"/>
    <p:sldId id="647" r:id="rId60"/>
    <p:sldId id="329" r:id="rId61"/>
    <p:sldId id="294" r:id="rId62"/>
    <p:sldId id="295" r:id="rId63"/>
    <p:sldId id="287" r:id="rId64"/>
    <p:sldId id="304" r:id="rId65"/>
    <p:sldId id="406" r:id="rId66"/>
    <p:sldId id="433" r:id="rId67"/>
    <p:sldId id="653" r:id="rId68"/>
    <p:sldId id="654" r:id="rId69"/>
    <p:sldId id="306" r:id="rId70"/>
    <p:sldId id="655" r:id="rId71"/>
    <p:sldId id="434" r:id="rId72"/>
    <p:sldId id="460" r:id="rId73"/>
    <p:sldId id="685" r:id="rId74"/>
    <p:sldId id="664" r:id="rId75"/>
    <p:sldId id="667" r:id="rId76"/>
    <p:sldId id="258" r:id="rId77"/>
    <p:sldId id="259" r:id="rId78"/>
    <p:sldId id="347" r:id="rId79"/>
    <p:sldId id="272" r:id="rId80"/>
    <p:sldId id="332" r:id="rId81"/>
    <p:sldId id="696" r:id="rId82"/>
    <p:sldId id="760" r:id="rId83"/>
    <p:sldId id="686" r:id="rId84"/>
    <p:sldId id="298" r:id="rId85"/>
    <p:sldId id="687" r:id="rId86"/>
    <p:sldId id="694" r:id="rId87"/>
    <p:sldId id="265" r:id="rId88"/>
    <p:sldId id="342" r:id="rId89"/>
    <p:sldId id="688" r:id="rId90"/>
    <p:sldId id="273" r:id="rId91"/>
    <p:sldId id="759" r:id="rId92"/>
    <p:sldId id="348" r:id="rId93"/>
    <p:sldId id="700" r:id="rId94"/>
    <p:sldId id="701" r:id="rId95"/>
    <p:sldId id="753" r:id="rId96"/>
    <p:sldId id="264" r:id="rId97"/>
    <p:sldId id="702" r:id="rId98"/>
    <p:sldId id="267" r:id="rId99"/>
    <p:sldId id="268" r:id="rId100"/>
    <p:sldId id="754" r:id="rId101"/>
    <p:sldId id="755" r:id="rId102"/>
    <p:sldId id="308" r:id="rId103"/>
    <p:sldId id="756" r:id="rId104"/>
    <p:sldId id="757" r:id="rId105"/>
    <p:sldId id="758" r:id="rId106"/>
    <p:sldId id="338" r:id="rId107"/>
    <p:sldId id="710" r:id="rId108"/>
    <p:sldId id="713" r:id="rId109"/>
    <p:sldId id="761" r:id="rId110"/>
    <p:sldId id="309" r:id="rId111"/>
    <p:sldId id="276" r:id="rId112"/>
    <p:sldId id="711" r:id="rId113"/>
    <p:sldId id="374" r:id="rId114"/>
    <p:sldId id="311" r:id="rId115"/>
    <p:sldId id="312" r:id="rId116"/>
    <p:sldId id="340" r:id="rId117"/>
    <p:sldId id="762" r:id="rId118"/>
    <p:sldId id="324" r:id="rId119"/>
    <p:sldId id="325" r:id="rId120"/>
    <p:sldId id="326" r:id="rId121"/>
    <p:sldId id="341" r:id="rId122"/>
    <p:sldId id="763" r:id="rId123"/>
    <p:sldId id="720" r:id="rId124"/>
    <p:sldId id="764" r:id="rId125"/>
    <p:sldId id="354" r:id="rId126"/>
    <p:sldId id="355" r:id="rId127"/>
    <p:sldId id="279" r:id="rId128"/>
    <p:sldId id="765" r:id="rId129"/>
    <p:sldId id="766" r:id="rId130"/>
    <p:sldId id="316" r:id="rId131"/>
    <p:sldId id="281" r:id="rId132"/>
    <p:sldId id="285" r:id="rId133"/>
    <p:sldId id="774" r:id="rId134"/>
    <p:sldId id="775" r:id="rId135"/>
    <p:sldId id="767" r:id="rId136"/>
    <p:sldId id="320" r:id="rId137"/>
    <p:sldId id="321" r:id="rId138"/>
    <p:sldId id="773" r:id="rId139"/>
    <p:sldId id="345" r:id="rId140"/>
    <p:sldId id="599" r:id="rId14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40DCDC"/>
    <a:srgbClr val="FF0000"/>
    <a:srgbClr val="1BA7C3"/>
    <a:srgbClr val="E6AF00"/>
    <a:srgbClr val="F2B800"/>
    <a:srgbClr val="66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7232" autoAdjust="0"/>
  </p:normalViewPr>
  <p:slideViewPr>
    <p:cSldViewPr>
      <p:cViewPr varScale="1">
        <p:scale>
          <a:sx n="86" d="100"/>
          <a:sy n="86" d="100"/>
        </p:scale>
        <p:origin x="1050" y="4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emf"/><Relationship Id="rId4"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image" Target="../media/image1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emf"/><Relationship Id="rId4" Type="http://schemas.openxmlformats.org/officeDocument/2006/relationships/image" Target="../media/image13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4" Type="http://schemas.openxmlformats.org/officeDocument/2006/relationships/image" Target="../media/image139.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142.wmf"/><Relationship Id="rId7" Type="http://schemas.openxmlformats.org/officeDocument/2006/relationships/image" Target="../media/image146.wmf"/><Relationship Id="rId2" Type="http://schemas.openxmlformats.org/officeDocument/2006/relationships/image" Target="../media/image141.wmf"/><Relationship Id="rId1" Type="http://schemas.openxmlformats.org/officeDocument/2006/relationships/image" Target="../media/image140.wmf"/><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image" Target="../media/image148.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image" Target="../media/image15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55.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image" Target="../media/image158.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59.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image" Target="../media/image18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image" Target="../media/image18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image" Target="../media/image189.e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image" Target="../media/image196.e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4" Type="http://schemas.openxmlformats.org/officeDocument/2006/relationships/image" Target="../media/image202.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image" Target="../media/image203.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image" Target="../media/image211.e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image" Target="../media/image220.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image" Target="../media/image222.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image" Target="../media/image224.png"/></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png"/></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35.wmf"/><Relationship Id="rId1" Type="http://schemas.openxmlformats.org/officeDocument/2006/relationships/image" Target="../media/image234.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image" Target="../media/image235.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image" Target="../media/image240.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image" Target="../media/image242.e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image" Target="../media/image244.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46.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image" Target="../media/image247.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image" Target="../media/image249.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image" Target="../media/image253.emf"/><Relationship Id="rId1" Type="http://schemas.openxmlformats.org/officeDocument/2006/relationships/image" Target="../media/image252.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56.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image" Target="../media/image258.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67.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27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页眉占位符 1">
            <a:extLst>
              <a:ext uri="{FF2B5EF4-FFF2-40B4-BE49-F238E27FC236}">
                <a16:creationId xmlns:a16="http://schemas.microsoft.com/office/drawing/2014/main" id="{41EDC8AD-B87C-4A11-997D-D1ECA5843B5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Arial" pitchFamily="34" charset="0"/>
                <a:ea typeface="+mn-ea"/>
              </a:defRPr>
            </a:lvl1pPr>
          </a:lstStyle>
          <a:p>
            <a:pPr>
              <a:defRPr/>
            </a:pPr>
            <a:endParaRPr lang="zh-CN" altLang="en-US"/>
          </a:p>
        </p:txBody>
      </p:sp>
      <p:sp>
        <p:nvSpPr>
          <p:cNvPr id="6147" name="日期占位符 2">
            <a:extLst>
              <a:ext uri="{FF2B5EF4-FFF2-40B4-BE49-F238E27FC236}">
                <a16:creationId xmlns:a16="http://schemas.microsoft.com/office/drawing/2014/main" id="{4CFDC07D-923C-481B-860C-6299915E177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Arial" pitchFamily="34" charset="0"/>
                <a:ea typeface="+mn-ea"/>
              </a:defRPr>
            </a:lvl1pPr>
          </a:lstStyle>
          <a:p>
            <a:pPr>
              <a:defRPr/>
            </a:pPr>
            <a:fld id="{ABFE6136-ADFD-4A06-A30A-AC9D5DD5FFA7}" type="datetimeFigureOut">
              <a:rPr lang="zh-CN" altLang="en-US"/>
              <a:pPr>
                <a:defRPr/>
              </a:pPr>
              <a:t>2023/3/16</a:t>
            </a:fld>
            <a:endParaRPr lang="en-US"/>
          </a:p>
        </p:txBody>
      </p:sp>
      <p:sp>
        <p:nvSpPr>
          <p:cNvPr id="3076" name="幻灯片图像占位符 3">
            <a:extLst>
              <a:ext uri="{FF2B5EF4-FFF2-40B4-BE49-F238E27FC236}">
                <a16:creationId xmlns:a16="http://schemas.microsoft.com/office/drawing/2014/main" id="{0C0FCC43-1325-4F23-9E91-B37BD8759652}"/>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6149" name="备注占位符 4">
            <a:extLst>
              <a:ext uri="{FF2B5EF4-FFF2-40B4-BE49-F238E27FC236}">
                <a16:creationId xmlns:a16="http://schemas.microsoft.com/office/drawing/2014/main" id="{125F9971-8826-4046-806C-000B8151787D}"/>
              </a:ext>
            </a:extLst>
          </p:cNvPr>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页脚占位符 5">
            <a:extLst>
              <a:ext uri="{FF2B5EF4-FFF2-40B4-BE49-F238E27FC236}">
                <a16:creationId xmlns:a16="http://schemas.microsoft.com/office/drawing/2014/main" id="{304B9E86-C63E-43C3-8253-4A8F5429E21C}"/>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Arial" pitchFamily="34" charset="0"/>
                <a:ea typeface="+mn-ea"/>
              </a:defRPr>
            </a:lvl1pPr>
          </a:lstStyle>
          <a:p>
            <a:pPr>
              <a:defRPr/>
            </a:pPr>
            <a:endParaRPr lang="zh-CN" altLang="en-US"/>
          </a:p>
        </p:txBody>
      </p:sp>
      <p:sp>
        <p:nvSpPr>
          <p:cNvPr id="6151" name="灯片编号占位符 6">
            <a:extLst>
              <a:ext uri="{FF2B5EF4-FFF2-40B4-BE49-F238E27FC236}">
                <a16:creationId xmlns:a16="http://schemas.microsoft.com/office/drawing/2014/main" id="{994D8CDE-DF52-40C5-B3BB-025ACE0FC23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ea typeface="+mn-ea"/>
              </a:defRPr>
            </a:lvl1pPr>
          </a:lstStyle>
          <a:p>
            <a:pPr>
              <a:defRPr/>
            </a:pPr>
            <a:fld id="{66AF8878-F02C-4CB4-BE2B-1F90991E0D5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56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28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00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72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C069A2CA-97AF-4628-A478-4B9C95B47564}"/>
              </a:ext>
            </a:extLst>
          </p:cNvPr>
          <p:cNvSpPr>
            <a:spLocks noGrp="1" noRot="1" noChangeAspect="1" noChangeArrowheads="1" noTextEdit="1"/>
          </p:cNvSpPr>
          <p:nvPr>
            <p:ph type="sldImg"/>
          </p:nvPr>
        </p:nvSpPr>
        <p:spPr/>
      </p:sp>
      <p:sp>
        <p:nvSpPr>
          <p:cNvPr id="27651" name="备注占位符 2">
            <a:extLst>
              <a:ext uri="{FF2B5EF4-FFF2-40B4-BE49-F238E27FC236}">
                <a16:creationId xmlns:a16="http://schemas.microsoft.com/office/drawing/2014/main" id="{95E11BAD-44B6-442D-BC46-18DBFF8956E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1</a:t>
            </a:r>
            <a:r>
              <a:rPr lang="zh-CN" altLang="en-US"/>
              <a:t>）</a:t>
            </a:r>
            <a:r>
              <a:rPr lang="en-US" altLang="zh-CN"/>
              <a:t>3-</a:t>
            </a:r>
            <a:r>
              <a:rPr lang="zh-CN" altLang="en-US"/>
              <a:t>甲基</a:t>
            </a:r>
            <a:r>
              <a:rPr lang="en-US" altLang="zh-CN"/>
              <a:t>-3-</a:t>
            </a:r>
            <a:r>
              <a:rPr lang="zh-CN" altLang="en-US"/>
              <a:t>丙基</a:t>
            </a:r>
            <a:r>
              <a:rPr lang="en-US" altLang="zh-CN"/>
              <a:t>-1-</a:t>
            </a:r>
            <a:r>
              <a:rPr lang="zh-CN" altLang="en-US"/>
              <a:t>己烯</a:t>
            </a:r>
            <a:endParaRPr lang="en-US" altLang="zh-CN"/>
          </a:p>
          <a:p>
            <a:r>
              <a:rPr lang="zh-CN" altLang="en-US"/>
              <a:t>（</a:t>
            </a:r>
            <a:r>
              <a:rPr lang="en-US" altLang="zh-CN"/>
              <a:t>2</a:t>
            </a:r>
            <a:r>
              <a:rPr lang="zh-CN" altLang="en-US"/>
              <a:t>）</a:t>
            </a:r>
            <a:r>
              <a:rPr lang="en-US" altLang="zh-CN"/>
              <a:t>5-</a:t>
            </a:r>
            <a:r>
              <a:rPr lang="zh-CN" altLang="en-US"/>
              <a:t>甲基</a:t>
            </a:r>
            <a:r>
              <a:rPr lang="en-US" altLang="zh-CN"/>
              <a:t>-2-</a:t>
            </a:r>
            <a:r>
              <a:rPr lang="zh-CN" altLang="en-US"/>
              <a:t>丙基</a:t>
            </a:r>
            <a:r>
              <a:rPr lang="en-US" altLang="zh-CN"/>
              <a:t>-1-</a:t>
            </a:r>
            <a:r>
              <a:rPr lang="zh-CN" altLang="en-US"/>
              <a:t>庚烯</a:t>
            </a:r>
          </a:p>
        </p:txBody>
      </p:sp>
      <p:sp>
        <p:nvSpPr>
          <p:cNvPr id="27652" name="灯片编号占位符 3">
            <a:extLst>
              <a:ext uri="{FF2B5EF4-FFF2-40B4-BE49-F238E27FC236}">
                <a16:creationId xmlns:a16="http://schemas.microsoft.com/office/drawing/2014/main" id="{D401CC6E-7019-4AC5-BADF-CC5771AF31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E33A296E-EBC5-4599-BC61-C121AA9566F2}" type="slidenum">
              <a:rPr lang="zh-CN" altLang="en-US">
                <a:latin typeface="Calibri" panose="020F0502020204030204" pitchFamily="34" charset="0"/>
                <a:ea typeface="宋体" panose="02010600030101010101" pitchFamily="2" charset="-122"/>
              </a:rPr>
              <a:pPr fontAlgn="base">
                <a:spcBef>
                  <a:spcPct val="0"/>
                </a:spcBef>
                <a:spcAft>
                  <a:spcPct val="0"/>
                </a:spcAft>
              </a:pPr>
              <a:t>23</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9EFAD8C-07E3-4750-B233-57D69E955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3363B88-A8E2-45F1-93C7-9DD046AE30CC}" type="slidenum">
              <a:rPr lang="en-US" altLang="zh-CN">
                <a:latin typeface="Arial" panose="020B0604020202020204" pitchFamily="34" charset="0"/>
              </a:rPr>
              <a:pPr fontAlgn="base">
                <a:spcBef>
                  <a:spcPct val="0"/>
                </a:spcBef>
                <a:spcAft>
                  <a:spcPct val="0"/>
                </a:spcAft>
              </a:pPr>
              <a:t>70</a:t>
            </a:fld>
            <a:endParaRPr lang="en-US" altLang="zh-CN">
              <a:latin typeface="Arial" panose="020B0604020202020204" pitchFamily="34" charset="0"/>
            </a:endParaRPr>
          </a:p>
        </p:txBody>
      </p:sp>
      <p:sp>
        <p:nvSpPr>
          <p:cNvPr id="69635" name="Rectangle 2">
            <a:extLst>
              <a:ext uri="{FF2B5EF4-FFF2-40B4-BE49-F238E27FC236}">
                <a16:creationId xmlns:a16="http://schemas.microsoft.com/office/drawing/2014/main" id="{CED33C7C-200D-4EF3-B658-B531E9989745}"/>
              </a:ext>
            </a:extLst>
          </p:cNvPr>
          <p:cNvSpPr>
            <a:spLocks noGrp="1" noRot="1" noChangeAspect="1" noChangeArrowheads="1" noTextEdit="1"/>
          </p:cNvSpPr>
          <p:nvPr>
            <p:ph type="sldImg"/>
          </p:nvPr>
        </p:nvSpPr>
        <p:spPr>
          <a:xfrm>
            <a:off x="1144588" y="687388"/>
            <a:ext cx="4568825" cy="3425825"/>
          </a:xfrm>
          <a:ln/>
          <a:extLst>
            <a:ext uri="{91240B29-F687-4F45-9708-019B960494DF}">
              <a14:hiddenLine xmlns:a14="http://schemas.microsoft.com/office/drawing/2010/main" w="12700" cap="flat">
                <a:solidFill>
                  <a:srgbClr val="000000"/>
                </a:solidFill>
                <a:miter lim="800000"/>
                <a:headEnd/>
                <a:tailEnd/>
              </a14:hiddenLine>
            </a:ext>
          </a:extLst>
        </p:spPr>
      </p:sp>
      <p:sp>
        <p:nvSpPr>
          <p:cNvPr id="69636" name="Rectangle 3">
            <a:extLst>
              <a:ext uri="{FF2B5EF4-FFF2-40B4-BE49-F238E27FC236}">
                <a16:creationId xmlns:a16="http://schemas.microsoft.com/office/drawing/2014/main" id="{E5725A20-2673-435C-95C6-EFC99D5B6BBF}"/>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71</a:t>
            </a:fld>
            <a:endParaRPr lang="zh-CN" altLang="en-US"/>
          </a:p>
        </p:txBody>
      </p:sp>
    </p:spTree>
    <p:extLst>
      <p:ext uri="{BB962C8B-B14F-4D97-AF65-F5344CB8AC3E}">
        <p14:creationId xmlns:p14="http://schemas.microsoft.com/office/powerpoint/2010/main" val="132971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AAF762-52F3-4512-B16B-1F6F197A9938}" type="slidenum">
              <a:rPr lang="zh-CN" altLang="en-US" smtClean="0"/>
              <a:pPr/>
              <a:t>72</a:t>
            </a:fld>
            <a:endParaRPr lang="zh-CN" altLang="en-US"/>
          </a:p>
        </p:txBody>
      </p:sp>
    </p:spTree>
    <p:extLst>
      <p:ext uri="{BB962C8B-B14F-4D97-AF65-F5344CB8AC3E}">
        <p14:creationId xmlns:p14="http://schemas.microsoft.com/office/powerpoint/2010/main" val="107084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DE5C3AEE-3FC3-482C-8217-FF4D5E362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7B3FE4B-6896-41F5-83F4-0CAA7FF0F44D}" type="slidenum">
              <a:rPr lang="en-US" altLang="zh-CN">
                <a:latin typeface="Arial" panose="020B0604020202020204" pitchFamily="34" charset="0"/>
              </a:rPr>
              <a:pPr fontAlgn="base">
                <a:spcBef>
                  <a:spcPct val="0"/>
                </a:spcBef>
                <a:spcAft>
                  <a:spcPct val="0"/>
                </a:spcAft>
              </a:pPr>
              <a:t>75</a:t>
            </a:fld>
            <a:endParaRPr lang="en-US" altLang="zh-CN">
              <a:latin typeface="Arial" panose="020B0604020202020204" pitchFamily="34" charset="0"/>
            </a:endParaRPr>
          </a:p>
        </p:txBody>
      </p:sp>
      <p:sp>
        <p:nvSpPr>
          <p:cNvPr id="75779" name="Rectangle 2">
            <a:extLst>
              <a:ext uri="{FF2B5EF4-FFF2-40B4-BE49-F238E27FC236}">
                <a16:creationId xmlns:a16="http://schemas.microsoft.com/office/drawing/2014/main" id="{5B5AEDA7-BB9E-4DA7-80A2-C1642FA2D30B}"/>
              </a:ext>
            </a:extLst>
          </p:cNvPr>
          <p:cNvSpPr>
            <a:spLocks noGrp="1" noRot="1" noChangeAspect="1" noChangeArrowheads="1" noTextEdit="1"/>
          </p:cNvSpPr>
          <p:nvPr>
            <p:ph type="sldImg"/>
          </p:nvPr>
        </p:nvSpPr>
        <p:spPr/>
      </p:sp>
      <p:sp>
        <p:nvSpPr>
          <p:cNvPr id="75780" name="Rectangle 3">
            <a:extLst>
              <a:ext uri="{FF2B5EF4-FFF2-40B4-BE49-F238E27FC236}">
                <a16:creationId xmlns:a16="http://schemas.microsoft.com/office/drawing/2014/main" id="{502A9BB0-8185-432C-A072-51348D48CA42}"/>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F227AFD-06D9-4227-87FB-D66F95223E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fld id="{7C49BD11-CBDE-4B8D-939A-727F9A8D82C1}" type="slidenum">
              <a:rPr lang="en-US" altLang="zh-CN" smtClean="0"/>
              <a:pPr fontAlgn="base">
                <a:spcBef>
                  <a:spcPct val="0"/>
                </a:spcBef>
                <a:spcAft>
                  <a:spcPct val="0"/>
                </a:spcAft>
              </a:pPr>
              <a:t>82</a:t>
            </a:fld>
            <a:endParaRPr lang="en-US" altLang="zh-CN"/>
          </a:p>
        </p:txBody>
      </p:sp>
      <p:sp>
        <p:nvSpPr>
          <p:cNvPr id="17411" name="Rectangle 2">
            <a:extLst>
              <a:ext uri="{FF2B5EF4-FFF2-40B4-BE49-F238E27FC236}">
                <a16:creationId xmlns:a16="http://schemas.microsoft.com/office/drawing/2014/main" id="{9CB7AD75-CE70-4225-8EB1-13B27CBBBF3E}"/>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FB811CA2-5A30-4852-A949-B58C34E7E378}"/>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2880AC5D-757A-4E46-96F2-8D9CD41CB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DE72451-4EB3-4AB5-BC12-F4D88549370D}" type="slidenum">
              <a:rPr lang="en-US" altLang="zh-CN">
                <a:latin typeface="Arial" panose="020B0604020202020204" pitchFamily="34" charset="0"/>
              </a:rPr>
              <a:pPr fontAlgn="base">
                <a:spcBef>
                  <a:spcPct val="0"/>
                </a:spcBef>
                <a:spcAft>
                  <a:spcPct val="0"/>
                </a:spcAft>
              </a:pPr>
              <a:t>108</a:t>
            </a:fld>
            <a:endParaRPr lang="en-US" altLang="zh-CN">
              <a:latin typeface="Arial" panose="020B0604020202020204" pitchFamily="34" charset="0"/>
            </a:endParaRPr>
          </a:p>
        </p:txBody>
      </p:sp>
      <p:sp>
        <p:nvSpPr>
          <p:cNvPr id="94211" name="Rectangle 2">
            <a:extLst>
              <a:ext uri="{FF2B5EF4-FFF2-40B4-BE49-F238E27FC236}">
                <a16:creationId xmlns:a16="http://schemas.microsoft.com/office/drawing/2014/main" id="{AD2B0F89-755C-4D37-AEBE-C3631D1E5A02}"/>
              </a:ext>
            </a:extLst>
          </p:cNvPr>
          <p:cNvSpPr>
            <a:spLocks noGrp="1" noRot="1" noChangeAspect="1" noChangeArrowheads="1" noTextEdit="1"/>
          </p:cNvSpPr>
          <p:nvPr>
            <p:ph type="sldImg"/>
          </p:nvPr>
        </p:nvSpPr>
        <p:spPr/>
      </p:sp>
      <p:sp>
        <p:nvSpPr>
          <p:cNvPr id="94212" name="Rectangle 3">
            <a:extLst>
              <a:ext uri="{FF2B5EF4-FFF2-40B4-BE49-F238E27FC236}">
                <a16:creationId xmlns:a16="http://schemas.microsoft.com/office/drawing/2014/main" id="{8F674091-5B2A-4090-BCF1-0D9C5EA59E81}"/>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AF8878-F02C-4CB4-BE2B-1F90991E0D5D}" type="slidenum">
              <a:rPr lang="zh-CN" altLang="en-US" smtClean="0"/>
              <a:pPr>
                <a:defRPr/>
              </a:pPr>
              <a:t>132</a:t>
            </a:fld>
            <a:endParaRPr lang="en-US" altLang="zh-CN"/>
          </a:p>
        </p:txBody>
      </p:sp>
    </p:spTree>
    <p:extLst>
      <p:ext uri="{BB962C8B-B14F-4D97-AF65-F5344CB8AC3E}">
        <p14:creationId xmlns:p14="http://schemas.microsoft.com/office/powerpoint/2010/main" val="11430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8A2FFCE-C79E-4E7C-B493-A74B804C0D96}"/>
              </a:ext>
            </a:extLst>
          </p:cNvPr>
          <p:cNvSpPr>
            <a:spLocks noGrp="1" noRot="1" noChangeAspect="1" noChangeArrowheads="1" noTextEdit="1"/>
          </p:cNvSpPr>
          <p:nvPr>
            <p:ph type="sldImg"/>
          </p:nvPr>
        </p:nvSpPr>
        <p:spPr/>
      </p:sp>
      <p:sp>
        <p:nvSpPr>
          <p:cNvPr id="29699" name="备注占位符 2">
            <a:extLst>
              <a:ext uri="{FF2B5EF4-FFF2-40B4-BE49-F238E27FC236}">
                <a16:creationId xmlns:a16="http://schemas.microsoft.com/office/drawing/2014/main" id="{334DE93E-17E8-4247-8620-1C14FD0E3F3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3</a:t>
            </a:r>
            <a:r>
              <a:rPr lang="zh-CN" altLang="en-US"/>
              <a:t>）</a:t>
            </a:r>
            <a:r>
              <a:rPr lang="en-US" altLang="zh-CN"/>
              <a:t>1</a:t>
            </a:r>
            <a:r>
              <a:rPr lang="zh-CN" altLang="en-US"/>
              <a:t>，</a:t>
            </a:r>
            <a:r>
              <a:rPr lang="en-US" altLang="zh-CN"/>
              <a:t>6-</a:t>
            </a:r>
            <a:r>
              <a:rPr lang="zh-CN" altLang="en-US"/>
              <a:t>二甲基环己烯 （</a:t>
            </a:r>
            <a:r>
              <a:rPr lang="en-US" altLang="zh-CN"/>
              <a:t>4</a:t>
            </a:r>
            <a:r>
              <a:rPr lang="zh-CN" altLang="en-US"/>
              <a:t>）</a:t>
            </a:r>
            <a:r>
              <a:rPr lang="en-US" altLang="zh-CN"/>
              <a:t>3-</a:t>
            </a:r>
            <a:r>
              <a:rPr lang="zh-CN" altLang="en-US"/>
              <a:t>异丙基环己烯</a:t>
            </a:r>
            <a:endParaRPr lang="en-US" altLang="zh-CN"/>
          </a:p>
          <a:p>
            <a:r>
              <a:rPr lang="zh-CN" altLang="en-US"/>
              <a:t>（</a:t>
            </a:r>
            <a:r>
              <a:rPr lang="en-US" altLang="zh-CN"/>
              <a:t>5</a:t>
            </a:r>
            <a:r>
              <a:rPr lang="zh-CN" altLang="en-US"/>
              <a:t>）（</a:t>
            </a:r>
            <a:r>
              <a:rPr lang="en-US" altLang="zh-CN"/>
              <a:t>Z</a:t>
            </a:r>
            <a:r>
              <a:rPr lang="zh-CN" altLang="en-US"/>
              <a:t>）</a:t>
            </a:r>
            <a:r>
              <a:rPr lang="en-US" altLang="zh-CN"/>
              <a:t>-2-</a:t>
            </a:r>
            <a:r>
              <a:rPr lang="zh-CN" altLang="en-US"/>
              <a:t>溴基</a:t>
            </a:r>
            <a:r>
              <a:rPr lang="en-US" altLang="zh-CN"/>
              <a:t>-2-</a:t>
            </a:r>
            <a:r>
              <a:rPr lang="zh-CN" altLang="en-US"/>
              <a:t>丁烯</a:t>
            </a:r>
            <a:endParaRPr lang="en-US" altLang="zh-CN"/>
          </a:p>
          <a:p>
            <a:r>
              <a:rPr lang="zh-CN" altLang="en-US"/>
              <a:t>（</a:t>
            </a:r>
            <a:r>
              <a:rPr lang="en-US" altLang="zh-CN"/>
              <a:t>6</a:t>
            </a:r>
            <a:r>
              <a:rPr lang="zh-CN" altLang="en-US"/>
              <a:t>）（</a:t>
            </a:r>
            <a:r>
              <a:rPr lang="en-US" altLang="zh-CN"/>
              <a:t>E</a:t>
            </a:r>
            <a:r>
              <a:rPr lang="zh-CN" altLang="en-US"/>
              <a:t>）</a:t>
            </a:r>
            <a:r>
              <a:rPr lang="en-US" altLang="zh-CN"/>
              <a:t>-3-</a:t>
            </a:r>
            <a:r>
              <a:rPr lang="zh-CN" altLang="en-US"/>
              <a:t>甲基</a:t>
            </a:r>
            <a:r>
              <a:rPr lang="en-US" altLang="zh-CN"/>
              <a:t>-4-</a:t>
            </a:r>
            <a:r>
              <a:rPr lang="zh-CN" altLang="en-US"/>
              <a:t>异丙基</a:t>
            </a:r>
            <a:r>
              <a:rPr lang="en-US" altLang="zh-CN"/>
              <a:t>-3-</a:t>
            </a:r>
            <a:r>
              <a:rPr lang="zh-CN" altLang="en-US"/>
              <a:t>庚烯</a:t>
            </a:r>
          </a:p>
        </p:txBody>
      </p:sp>
      <p:sp>
        <p:nvSpPr>
          <p:cNvPr id="29700" name="灯片编号占位符 3">
            <a:extLst>
              <a:ext uri="{FF2B5EF4-FFF2-40B4-BE49-F238E27FC236}">
                <a16:creationId xmlns:a16="http://schemas.microsoft.com/office/drawing/2014/main" id="{A5381D54-44E3-4C53-95E8-F6A3A440C5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4A869B1-13A1-46B0-9975-3E584803B5A7}" type="slidenum">
              <a:rPr lang="zh-CN" altLang="en-US">
                <a:latin typeface="Calibri" panose="020F0502020204030204" pitchFamily="34" charset="0"/>
                <a:ea typeface="宋体" panose="02010600030101010101" pitchFamily="2" charset="-122"/>
              </a:rPr>
              <a:pPr fontAlgn="base">
                <a:spcBef>
                  <a:spcPct val="0"/>
                </a:spcBef>
                <a:spcAft>
                  <a:spcPct val="0"/>
                </a:spcAft>
              </a:pPr>
              <a:t>24</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1F11338F-896B-4922-A175-A74852E485CA}"/>
              </a:ext>
            </a:extLst>
          </p:cNvPr>
          <p:cNvSpPr>
            <a:spLocks noGrp="1" noRot="1" noChangeAspect="1" noChangeArrowheads="1" noTextEdit="1"/>
          </p:cNvSpPr>
          <p:nvPr>
            <p:ph type="sldImg"/>
          </p:nvPr>
        </p:nvSpPr>
        <p:spPr/>
      </p:sp>
      <p:sp>
        <p:nvSpPr>
          <p:cNvPr id="31747" name="备注占位符 2">
            <a:extLst>
              <a:ext uri="{FF2B5EF4-FFF2-40B4-BE49-F238E27FC236}">
                <a16:creationId xmlns:a16="http://schemas.microsoft.com/office/drawing/2014/main" id="{7AADE97F-B563-42AF-8D90-BBC06C4E6C4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7</a:t>
            </a:r>
            <a:r>
              <a:rPr lang="zh-CN" altLang="en-US"/>
              <a:t>）（</a:t>
            </a:r>
            <a:r>
              <a:rPr lang="en-US" altLang="zh-CN"/>
              <a:t>E</a:t>
            </a:r>
            <a:r>
              <a:rPr lang="zh-CN" altLang="en-US"/>
              <a:t>）</a:t>
            </a:r>
            <a:r>
              <a:rPr lang="en-US" altLang="zh-CN"/>
              <a:t>-3</a:t>
            </a:r>
            <a:r>
              <a:rPr lang="zh-CN" altLang="en-US"/>
              <a:t>，</a:t>
            </a:r>
            <a:r>
              <a:rPr lang="en-US" altLang="zh-CN"/>
              <a:t>5-</a:t>
            </a:r>
            <a:r>
              <a:rPr lang="zh-CN" altLang="en-US"/>
              <a:t>二甲基</a:t>
            </a:r>
            <a:r>
              <a:rPr lang="en-US" altLang="zh-CN"/>
              <a:t>-3-</a:t>
            </a:r>
            <a:r>
              <a:rPr lang="zh-CN" altLang="en-US"/>
              <a:t>己烯</a:t>
            </a:r>
            <a:endParaRPr lang="en-US" altLang="zh-CN"/>
          </a:p>
          <a:p>
            <a:r>
              <a:rPr lang="zh-CN" altLang="en-US"/>
              <a:t>（</a:t>
            </a:r>
            <a:r>
              <a:rPr lang="en-US" altLang="zh-CN"/>
              <a:t>8</a:t>
            </a:r>
            <a:r>
              <a:rPr lang="zh-CN" altLang="en-US"/>
              <a:t>）（</a:t>
            </a:r>
            <a:r>
              <a:rPr lang="en-US" altLang="zh-CN"/>
              <a:t>E</a:t>
            </a:r>
            <a:r>
              <a:rPr lang="zh-CN" altLang="en-US"/>
              <a:t>）</a:t>
            </a:r>
            <a:r>
              <a:rPr lang="en-US" altLang="zh-CN"/>
              <a:t>-3-</a:t>
            </a:r>
            <a:r>
              <a:rPr lang="zh-CN" altLang="en-US"/>
              <a:t>甲基</a:t>
            </a:r>
            <a:r>
              <a:rPr lang="en-US" altLang="zh-CN"/>
              <a:t>-2-</a:t>
            </a:r>
            <a:r>
              <a:rPr lang="zh-CN" altLang="en-US"/>
              <a:t>戊烯</a:t>
            </a:r>
            <a:endParaRPr lang="en-US" altLang="zh-CN"/>
          </a:p>
          <a:p>
            <a:r>
              <a:rPr lang="zh-CN" altLang="en-US"/>
              <a:t>（</a:t>
            </a:r>
            <a:r>
              <a:rPr lang="en-US" altLang="zh-CN"/>
              <a:t>9</a:t>
            </a:r>
            <a:r>
              <a:rPr lang="zh-CN" altLang="en-US"/>
              <a:t>）</a:t>
            </a:r>
            <a:r>
              <a:rPr kumimoji="1" lang="en-US" altLang="zh-CN" b="1">
                <a:latin typeface="Times New Roman" panose="02020603050405020304" pitchFamily="18" charset="0"/>
              </a:rPr>
              <a:t>(4Z,6E)</a:t>
            </a:r>
            <a:r>
              <a:rPr kumimoji="1" lang="en-US" altLang="zh-CN" b="1">
                <a:latin typeface="宋体" panose="02010600030101010101" pitchFamily="2" charset="-122"/>
              </a:rPr>
              <a:t>-</a:t>
            </a:r>
            <a:r>
              <a:rPr kumimoji="1" lang="en-US" altLang="zh-CN" b="1">
                <a:latin typeface="Times New Roman" panose="02020603050405020304" pitchFamily="18" charset="0"/>
              </a:rPr>
              <a:t>3</a:t>
            </a:r>
            <a:r>
              <a:rPr kumimoji="1" lang="en-US" altLang="zh-CN" b="1">
                <a:latin typeface="宋体" panose="02010600030101010101" pitchFamily="2" charset="-122"/>
              </a:rPr>
              <a:t>-</a:t>
            </a:r>
            <a:r>
              <a:rPr kumimoji="1" lang="zh-CN" altLang="en-US" b="1">
                <a:latin typeface="Times New Roman" panose="02020603050405020304" pitchFamily="18" charset="0"/>
              </a:rPr>
              <a:t>甲基 </a:t>
            </a:r>
            <a:r>
              <a:rPr kumimoji="1" lang="en-US" altLang="zh-CN" b="1">
                <a:latin typeface="宋体" panose="02010600030101010101" pitchFamily="2" charset="-122"/>
              </a:rPr>
              <a:t>-</a:t>
            </a:r>
            <a:r>
              <a:rPr kumimoji="1" lang="en-US" altLang="zh-CN" b="1">
                <a:latin typeface="Times New Roman" panose="02020603050405020304" pitchFamily="18" charset="0"/>
              </a:rPr>
              <a:t>4,6 </a:t>
            </a:r>
            <a:r>
              <a:rPr kumimoji="1" lang="en-US" altLang="zh-CN" b="1">
                <a:latin typeface="宋体" panose="02010600030101010101" pitchFamily="2" charset="-122"/>
              </a:rPr>
              <a:t>-</a:t>
            </a:r>
            <a:r>
              <a:rPr kumimoji="1" lang="zh-CN" altLang="en-US" b="1">
                <a:latin typeface="Times New Roman" panose="02020603050405020304" pitchFamily="18" charset="0"/>
              </a:rPr>
              <a:t>十二碳二烯</a:t>
            </a:r>
          </a:p>
        </p:txBody>
      </p:sp>
      <p:sp>
        <p:nvSpPr>
          <p:cNvPr id="31748" name="灯片编号占位符 3">
            <a:extLst>
              <a:ext uri="{FF2B5EF4-FFF2-40B4-BE49-F238E27FC236}">
                <a16:creationId xmlns:a16="http://schemas.microsoft.com/office/drawing/2014/main" id="{6D931C82-05E7-47B0-BEEB-761D48428A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69C4E974-F41A-429E-9979-BD34A7DBFF03}" type="slidenum">
              <a:rPr lang="zh-CN" altLang="en-US">
                <a:latin typeface="Calibri" panose="020F0502020204030204" pitchFamily="34" charset="0"/>
                <a:ea typeface="宋体" panose="02010600030101010101" pitchFamily="2" charset="-122"/>
              </a:rPr>
              <a:pPr fontAlgn="base">
                <a:spcBef>
                  <a:spcPct val="0"/>
                </a:spcBef>
                <a:spcAft>
                  <a:spcPct val="0"/>
                </a:spcAft>
              </a:pPr>
              <a:t>25</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A6A0545-F004-4A41-8578-4A3047E19699}"/>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DF373F0E-4284-4A03-9B17-B5D5DAA1D1B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3F331B82-C234-4EC0-9EBB-A0F9C756FF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BFCADFE-C0DA-46C5-9974-4E72C2C8219F}" type="slidenum">
              <a:rPr lang="zh-CN" altLang="en-US">
                <a:latin typeface="Calibri" panose="020F0502020204030204" pitchFamily="34" charset="0"/>
                <a:ea typeface="宋体" panose="02010600030101010101" pitchFamily="2" charset="-122"/>
              </a:rPr>
              <a:pPr fontAlgn="base">
                <a:spcBef>
                  <a:spcPct val="0"/>
                </a:spcBef>
                <a:spcAft>
                  <a:spcPct val="0"/>
                </a:spcAft>
              </a:pPr>
              <a:t>28</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6DF39FD5-A772-4884-936B-8D3A123651D4}"/>
              </a:ext>
            </a:extLst>
          </p:cNvPr>
          <p:cNvSpPr>
            <a:spLocks noGrp="1" noRot="1" noChangeAspect="1" noChangeArrowheads="1" noTextEdit="1"/>
          </p:cNvSpPr>
          <p:nvPr>
            <p:ph type="sldImg"/>
          </p:nvPr>
        </p:nvSpPr>
        <p:spPr/>
      </p:sp>
      <p:sp>
        <p:nvSpPr>
          <p:cNvPr id="43011" name="备注占位符 2">
            <a:extLst>
              <a:ext uri="{FF2B5EF4-FFF2-40B4-BE49-F238E27FC236}">
                <a16:creationId xmlns:a16="http://schemas.microsoft.com/office/drawing/2014/main" id="{ED002474-9B5A-4523-8CFA-72B6E15C5E1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b="1"/>
              <a:t>氢化热：在</a:t>
            </a:r>
            <a:r>
              <a:rPr lang="en-US" altLang="zh-CN" b="1"/>
              <a:t>Pt</a:t>
            </a:r>
            <a:r>
              <a:rPr lang="zh-CN" altLang="en-US" b="1"/>
              <a:t>、</a:t>
            </a:r>
            <a:r>
              <a:rPr lang="en-US" altLang="zh-CN" b="1"/>
              <a:t>Pd</a:t>
            </a:r>
            <a:r>
              <a:rPr lang="zh-CN" altLang="en-US" b="1"/>
              <a:t>、</a:t>
            </a:r>
            <a:r>
              <a:rPr lang="en-US" altLang="zh-CN" b="1"/>
              <a:t>Ni</a:t>
            </a:r>
            <a:r>
              <a:rPr lang="zh-CN" altLang="en-US" b="1"/>
              <a:t>等催化剂存在下，烯烃和炔烃与氢进行加成反应，生成相应的烷烃，并放出热量，称为氢化热</a:t>
            </a:r>
            <a:r>
              <a:rPr lang="en-US" altLang="zh-CN" b="1"/>
              <a:t>(heat of hydrogenation</a:t>
            </a:r>
            <a:r>
              <a:rPr lang="zh-CN" altLang="en-US" b="1"/>
              <a:t>，</a:t>
            </a:r>
            <a:r>
              <a:rPr lang="en-US" altLang="zh-CN" b="1"/>
              <a:t>1mol</a:t>
            </a:r>
            <a:r>
              <a:rPr lang="zh-CN" altLang="en-US" b="1"/>
              <a:t>不饱和烃氢化时放出热量</a:t>
            </a:r>
            <a:r>
              <a:rPr lang="en-US" altLang="zh-CN" b="1"/>
              <a:t>)</a:t>
            </a:r>
            <a:r>
              <a:rPr lang="zh-CN" altLang="en-US" b="1"/>
              <a:t>。</a:t>
            </a:r>
            <a:endParaRPr lang="en-US" altLang="zh-CN" b="1"/>
          </a:p>
          <a:p>
            <a:r>
              <a:rPr lang="zh-CN" altLang="en-US"/>
              <a:t>加氢反应一般是放热反应，如烯烃分子中每个双键的平均氢化热越小则表明它的</a:t>
            </a:r>
            <a:r>
              <a:rPr lang="zh-CN" altLang="en-US" b="1"/>
              <a:t>位能越低、稳定越好。</a:t>
            </a:r>
            <a:endParaRPr lang="zh-CN" altLang="en-US"/>
          </a:p>
        </p:txBody>
      </p:sp>
      <p:sp>
        <p:nvSpPr>
          <p:cNvPr id="43012" name="灯片编号占位符 3">
            <a:extLst>
              <a:ext uri="{FF2B5EF4-FFF2-40B4-BE49-F238E27FC236}">
                <a16:creationId xmlns:a16="http://schemas.microsoft.com/office/drawing/2014/main" id="{4B31E159-4A10-4287-98B0-FC27122B2B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7BA3B08-D2CB-4753-A92C-C358002810F3}" type="slidenum">
              <a:rPr lang="zh-CN" altLang="en-US">
                <a:latin typeface="Calibri" panose="020F0502020204030204" pitchFamily="34" charset="0"/>
                <a:ea typeface="宋体" panose="02010600030101010101" pitchFamily="2" charset="-122"/>
              </a:rPr>
              <a:pPr fontAlgn="base">
                <a:spcBef>
                  <a:spcPct val="0"/>
                </a:spcBef>
                <a:spcAft>
                  <a:spcPct val="0"/>
                </a:spcAft>
              </a:pPr>
              <a:t>35</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AF8878-F02C-4CB4-BE2B-1F90991E0D5D}" type="slidenum">
              <a:rPr lang="zh-CN" altLang="en-US" smtClean="0"/>
              <a:pPr>
                <a:defRPr/>
              </a:pPr>
              <a:t>47</a:t>
            </a:fld>
            <a:endParaRPr lang="en-US" altLang="zh-CN"/>
          </a:p>
        </p:txBody>
      </p:sp>
    </p:spTree>
    <p:extLst>
      <p:ext uri="{BB962C8B-B14F-4D97-AF65-F5344CB8AC3E}">
        <p14:creationId xmlns:p14="http://schemas.microsoft.com/office/powerpoint/2010/main" val="46196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65</a:t>
            </a:fld>
            <a:endParaRPr lang="zh-CN" altLang="en-US" dirty="0"/>
          </a:p>
        </p:txBody>
      </p:sp>
    </p:spTree>
    <p:extLst>
      <p:ext uri="{BB962C8B-B14F-4D97-AF65-F5344CB8AC3E}">
        <p14:creationId xmlns:p14="http://schemas.microsoft.com/office/powerpoint/2010/main" val="163856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66</a:t>
            </a:fld>
            <a:endParaRPr lang="zh-CN" altLang="en-US"/>
          </a:p>
        </p:txBody>
      </p:sp>
    </p:spTree>
    <p:extLst>
      <p:ext uri="{BB962C8B-B14F-4D97-AF65-F5344CB8AC3E}">
        <p14:creationId xmlns:p14="http://schemas.microsoft.com/office/powerpoint/2010/main" val="120962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ECDF402-BA7F-4492-839F-0EC56149E1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2F4F29E-EBD7-4E64-A624-E901416BFBC8}" type="slidenum">
              <a:rPr lang="en-US" altLang="zh-CN">
                <a:latin typeface="Arial" panose="020B0604020202020204" pitchFamily="34" charset="0"/>
              </a:rPr>
              <a:pPr fontAlgn="base">
                <a:spcBef>
                  <a:spcPct val="0"/>
                </a:spcBef>
                <a:spcAft>
                  <a:spcPct val="0"/>
                </a:spcAft>
              </a:pPr>
              <a:t>67</a:t>
            </a:fld>
            <a:endParaRPr lang="en-US" altLang="zh-CN">
              <a:latin typeface="Arial" panose="020B0604020202020204" pitchFamily="34" charset="0"/>
            </a:endParaRPr>
          </a:p>
        </p:txBody>
      </p:sp>
      <p:sp>
        <p:nvSpPr>
          <p:cNvPr id="66563" name="Rectangle 2">
            <a:extLst>
              <a:ext uri="{FF2B5EF4-FFF2-40B4-BE49-F238E27FC236}">
                <a16:creationId xmlns:a16="http://schemas.microsoft.com/office/drawing/2014/main" id="{896C2D85-3EEF-4872-8979-DB86257402AA}"/>
              </a:ext>
            </a:extLst>
          </p:cNvPr>
          <p:cNvSpPr>
            <a:spLocks noGrp="1" noRot="1" noChangeAspect="1" noChangeArrowheads="1" noTextEdit="1"/>
          </p:cNvSpPr>
          <p:nvPr>
            <p:ph type="sldImg"/>
          </p:nvPr>
        </p:nvSpPr>
        <p:spPr>
          <a:xfrm>
            <a:off x="1144588" y="687388"/>
            <a:ext cx="4568825" cy="3425825"/>
          </a:xfrm>
          <a:ln/>
          <a:extLst>
            <a:ext uri="{91240B29-F687-4F45-9708-019B960494DF}">
              <a14:hiddenLine xmlns:a14="http://schemas.microsoft.com/office/drawing/2010/main" w="12700" cap="flat">
                <a:solidFill>
                  <a:srgbClr val="000000"/>
                </a:solidFill>
                <a:miter lim="800000"/>
                <a:headEnd/>
                <a:tailEnd/>
              </a14:hiddenLine>
            </a:ext>
          </a:extLst>
        </p:spPr>
      </p:sp>
      <p:sp>
        <p:nvSpPr>
          <p:cNvPr id="66564" name="Rectangle 3">
            <a:extLst>
              <a:ext uri="{FF2B5EF4-FFF2-40B4-BE49-F238E27FC236}">
                <a16:creationId xmlns:a16="http://schemas.microsoft.com/office/drawing/2014/main" id="{BB0989D5-3794-4FDB-BBDF-D99CFE79114E}"/>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DCC5F5-D515-4E56-8883-0F0F2BDF428C}"/>
              </a:ext>
            </a:extLst>
          </p:cNvPr>
          <p:cNvSpPr>
            <a:spLocks noGrp="1"/>
          </p:cNvSpPr>
          <p:nvPr>
            <p:ph type="dt" sz="half" idx="10"/>
          </p:nvPr>
        </p:nvSpPr>
        <p:spPr/>
        <p:txBody>
          <a:bodyPr/>
          <a:lstStyle>
            <a:lvl1pPr>
              <a:defRPr/>
            </a:lvl1pPr>
          </a:lstStyle>
          <a:p>
            <a:pPr>
              <a:defRPr/>
            </a:pPr>
            <a:fld id="{6AFCC7AA-6DBD-4DFA-8AE9-8FFAE4D98589}" type="datetime11">
              <a:rPr lang="zh-CN" altLang="en-US" smtClean="0"/>
              <a:t>11:48:09</a:t>
            </a:fld>
            <a:endParaRPr lang="en-US"/>
          </a:p>
        </p:txBody>
      </p:sp>
      <p:sp>
        <p:nvSpPr>
          <p:cNvPr id="5" name="页脚占位符 4">
            <a:extLst>
              <a:ext uri="{FF2B5EF4-FFF2-40B4-BE49-F238E27FC236}">
                <a16:creationId xmlns:a16="http://schemas.microsoft.com/office/drawing/2014/main" id="{C7A95A15-2D15-4788-AFBB-7F3DE3408876}"/>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5462E9A9-F97C-4A13-A52B-56909ABD2B2D}"/>
              </a:ext>
            </a:extLst>
          </p:cNvPr>
          <p:cNvSpPr>
            <a:spLocks noGrp="1"/>
          </p:cNvSpPr>
          <p:nvPr>
            <p:ph type="sldNum" sz="quarter" idx="12"/>
          </p:nvPr>
        </p:nvSpPr>
        <p:spPr/>
        <p:txBody>
          <a:bodyPr/>
          <a:lstStyle>
            <a:lvl1pPr>
              <a:defRPr/>
            </a:lvl1pPr>
          </a:lstStyle>
          <a:p>
            <a:pPr>
              <a:defRPr/>
            </a:pPr>
            <a:fld id="{D4B55B89-238F-434E-BE9B-66A6770D0EBB}" type="slidenum">
              <a:rPr lang="en-US" altLang="zh-CN"/>
              <a:pPr>
                <a:defRPr/>
              </a:pPr>
              <a:t>‹#›</a:t>
            </a:fld>
            <a:endParaRPr lang="en-US" altLang="zh-CN"/>
          </a:p>
        </p:txBody>
      </p:sp>
    </p:spTree>
    <p:extLst>
      <p:ext uri="{BB962C8B-B14F-4D97-AF65-F5344CB8AC3E}">
        <p14:creationId xmlns:p14="http://schemas.microsoft.com/office/powerpoint/2010/main" val="370707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EE6B6D-7974-455B-B881-E5AFAE0EA1AC}"/>
              </a:ext>
            </a:extLst>
          </p:cNvPr>
          <p:cNvSpPr>
            <a:spLocks noGrp="1"/>
          </p:cNvSpPr>
          <p:nvPr>
            <p:ph type="dt" sz="half" idx="10"/>
          </p:nvPr>
        </p:nvSpPr>
        <p:spPr/>
        <p:txBody>
          <a:bodyPr/>
          <a:lstStyle>
            <a:lvl1pPr>
              <a:defRPr/>
            </a:lvl1pPr>
          </a:lstStyle>
          <a:p>
            <a:pPr>
              <a:defRPr/>
            </a:pPr>
            <a:fld id="{699397AF-18E7-4420-BA7A-434CA014A50C}" type="datetime11">
              <a:rPr lang="zh-CN" altLang="en-US" smtClean="0"/>
              <a:t>11:48:09</a:t>
            </a:fld>
            <a:endParaRPr lang="en-US"/>
          </a:p>
        </p:txBody>
      </p:sp>
      <p:sp>
        <p:nvSpPr>
          <p:cNvPr id="5" name="页脚占位符 4">
            <a:extLst>
              <a:ext uri="{FF2B5EF4-FFF2-40B4-BE49-F238E27FC236}">
                <a16:creationId xmlns:a16="http://schemas.microsoft.com/office/drawing/2014/main" id="{F39B0CA4-94BE-4755-B8CD-404FD904516F}"/>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A002C47A-E33A-4256-A54B-65675134AD31}"/>
              </a:ext>
            </a:extLst>
          </p:cNvPr>
          <p:cNvSpPr>
            <a:spLocks noGrp="1"/>
          </p:cNvSpPr>
          <p:nvPr>
            <p:ph type="sldNum" sz="quarter" idx="12"/>
          </p:nvPr>
        </p:nvSpPr>
        <p:spPr/>
        <p:txBody>
          <a:bodyPr/>
          <a:lstStyle>
            <a:lvl1pPr>
              <a:defRPr/>
            </a:lvl1pPr>
          </a:lstStyle>
          <a:p>
            <a:pPr>
              <a:defRPr/>
            </a:pPr>
            <a:fld id="{90AF43AC-8104-4DEB-8BEF-E61641914A8F}" type="slidenum">
              <a:rPr lang="en-US" altLang="zh-CN"/>
              <a:pPr>
                <a:defRPr/>
              </a:pPr>
              <a:t>‹#›</a:t>
            </a:fld>
            <a:endParaRPr lang="en-US" altLang="zh-CN"/>
          </a:p>
        </p:txBody>
      </p:sp>
    </p:spTree>
    <p:extLst>
      <p:ext uri="{BB962C8B-B14F-4D97-AF65-F5344CB8AC3E}">
        <p14:creationId xmlns:p14="http://schemas.microsoft.com/office/powerpoint/2010/main" val="26655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E4209F-72E7-430C-9777-C1076F7648EB}"/>
              </a:ext>
            </a:extLst>
          </p:cNvPr>
          <p:cNvSpPr>
            <a:spLocks noGrp="1"/>
          </p:cNvSpPr>
          <p:nvPr>
            <p:ph type="dt" sz="half" idx="10"/>
          </p:nvPr>
        </p:nvSpPr>
        <p:spPr/>
        <p:txBody>
          <a:bodyPr/>
          <a:lstStyle>
            <a:lvl1pPr>
              <a:defRPr/>
            </a:lvl1pPr>
          </a:lstStyle>
          <a:p>
            <a:pPr>
              <a:defRPr/>
            </a:pPr>
            <a:fld id="{5C0BCB0F-5C72-4BB0-B3C5-89FCB9F04EBC}" type="datetime11">
              <a:rPr lang="zh-CN" altLang="en-US" smtClean="0"/>
              <a:t>11:48:09</a:t>
            </a:fld>
            <a:endParaRPr lang="en-US"/>
          </a:p>
        </p:txBody>
      </p:sp>
      <p:sp>
        <p:nvSpPr>
          <p:cNvPr id="5" name="页脚占位符 4">
            <a:extLst>
              <a:ext uri="{FF2B5EF4-FFF2-40B4-BE49-F238E27FC236}">
                <a16:creationId xmlns:a16="http://schemas.microsoft.com/office/drawing/2014/main" id="{9CC0AA36-1E8E-451F-80A6-3901F44165DD}"/>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9FC0214E-6C93-4D40-BE8E-501011E55461}"/>
              </a:ext>
            </a:extLst>
          </p:cNvPr>
          <p:cNvSpPr>
            <a:spLocks noGrp="1"/>
          </p:cNvSpPr>
          <p:nvPr>
            <p:ph type="sldNum" sz="quarter" idx="12"/>
          </p:nvPr>
        </p:nvSpPr>
        <p:spPr/>
        <p:txBody>
          <a:bodyPr/>
          <a:lstStyle>
            <a:lvl1pPr>
              <a:defRPr/>
            </a:lvl1pPr>
          </a:lstStyle>
          <a:p>
            <a:pPr>
              <a:defRPr/>
            </a:pPr>
            <a:fld id="{3E1142E7-7B21-4DA9-80AE-267B261D766A}" type="slidenum">
              <a:rPr lang="en-US" altLang="zh-CN"/>
              <a:pPr>
                <a:defRPr/>
              </a:pPr>
              <a:t>‹#›</a:t>
            </a:fld>
            <a:endParaRPr lang="en-US" altLang="zh-CN"/>
          </a:p>
        </p:txBody>
      </p:sp>
    </p:spTree>
    <p:extLst>
      <p:ext uri="{BB962C8B-B14F-4D97-AF65-F5344CB8AC3E}">
        <p14:creationId xmlns:p14="http://schemas.microsoft.com/office/powerpoint/2010/main" val="220321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9">
            <a:extLst>
              <a:ext uri="{FF2B5EF4-FFF2-40B4-BE49-F238E27FC236}">
                <a16:creationId xmlns:a16="http://schemas.microsoft.com/office/drawing/2014/main" id="{276AC002-616A-49C4-818E-E7E5BB5D4C43}"/>
              </a:ext>
            </a:extLst>
          </p:cNvPr>
          <p:cNvSpPr>
            <a:spLocks noGrp="1" noChangeArrowheads="1"/>
          </p:cNvSpPr>
          <p:nvPr>
            <p:ph type="dt" sz="half" idx="10"/>
          </p:nvPr>
        </p:nvSpPr>
        <p:spPr/>
        <p:txBody>
          <a:bodyPr/>
          <a:lstStyle>
            <a:lvl1pPr>
              <a:defRPr/>
            </a:lvl1pPr>
          </a:lstStyle>
          <a:p>
            <a:pPr>
              <a:defRPr/>
            </a:pPr>
            <a:fld id="{1E9AFE07-8FA9-413A-A7F6-B5F20FBCCF27}" type="datetime11">
              <a:rPr lang="zh-CN" altLang="en-US" smtClean="0"/>
              <a:t>11:48:09</a:t>
            </a:fld>
            <a:endParaRPr lang="en-US"/>
          </a:p>
        </p:txBody>
      </p:sp>
      <p:sp>
        <p:nvSpPr>
          <p:cNvPr id="4" name="页脚占位符 21">
            <a:extLst>
              <a:ext uri="{FF2B5EF4-FFF2-40B4-BE49-F238E27FC236}">
                <a16:creationId xmlns:a16="http://schemas.microsoft.com/office/drawing/2014/main" id="{F5246FD7-B044-4DF1-BA43-BF33EB54D771}"/>
              </a:ext>
            </a:extLst>
          </p:cNvPr>
          <p:cNvSpPr>
            <a:spLocks noGrp="1" noChangeArrowheads="1"/>
          </p:cNvSpPr>
          <p:nvPr>
            <p:ph type="ftr" sz="quarter" idx="11"/>
          </p:nvPr>
        </p:nvSpPr>
        <p:spPr/>
        <p:txBody>
          <a:bodyPr/>
          <a:lstStyle>
            <a:lvl1pPr>
              <a:defRPr/>
            </a:lvl1pPr>
          </a:lstStyle>
          <a:p>
            <a:pPr>
              <a:defRPr/>
            </a:pPr>
            <a:endParaRPr lang="en-US"/>
          </a:p>
        </p:txBody>
      </p:sp>
      <p:sp>
        <p:nvSpPr>
          <p:cNvPr id="5" name="灯片编号占位符 17">
            <a:extLst>
              <a:ext uri="{FF2B5EF4-FFF2-40B4-BE49-F238E27FC236}">
                <a16:creationId xmlns:a16="http://schemas.microsoft.com/office/drawing/2014/main" id="{1A9DCCBF-FC9A-4F7E-BD0F-FB299BB42371}"/>
              </a:ext>
            </a:extLst>
          </p:cNvPr>
          <p:cNvSpPr>
            <a:spLocks noGrp="1" noChangeArrowheads="1"/>
          </p:cNvSpPr>
          <p:nvPr>
            <p:ph type="sldNum" sz="quarter" idx="12"/>
          </p:nvPr>
        </p:nvSpPr>
        <p:spPr/>
        <p:txBody>
          <a:bodyPr/>
          <a:lstStyle>
            <a:lvl1pPr>
              <a:defRPr smtClean="0"/>
            </a:lvl1pPr>
          </a:lstStyle>
          <a:p>
            <a:pPr>
              <a:defRPr/>
            </a:pPr>
            <a:fld id="{41CA9A8D-12B4-4D76-995B-D47171C6A689}" type="slidenum">
              <a:rPr lang="en-US" altLang="zh-CN"/>
              <a:pPr>
                <a:defRPr/>
              </a:pPr>
              <a:t>‹#›</a:t>
            </a:fld>
            <a:endParaRPr lang="en-US" altLang="zh-CN"/>
          </a:p>
        </p:txBody>
      </p:sp>
    </p:spTree>
    <p:extLst>
      <p:ext uri="{BB962C8B-B14F-4D97-AF65-F5344CB8AC3E}">
        <p14:creationId xmlns:p14="http://schemas.microsoft.com/office/powerpoint/2010/main" val="370109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752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4EEC9CA-A1D7-4102-BA32-D325601C813F}"/>
              </a:ext>
            </a:extLst>
          </p:cNvPr>
          <p:cNvSpPr>
            <a:spLocks noGrp="1"/>
          </p:cNvSpPr>
          <p:nvPr>
            <p:ph type="dt" sz="half" idx="10"/>
          </p:nvPr>
        </p:nvSpPr>
        <p:spPr>
          <a:xfrm>
            <a:off x="301625" y="6019800"/>
            <a:ext cx="2289175" cy="476250"/>
          </a:xfrm>
        </p:spPr>
        <p:txBody>
          <a:bodyPr/>
          <a:lstStyle>
            <a:lvl1pPr>
              <a:defRPr/>
            </a:lvl1pPr>
          </a:lstStyle>
          <a:p>
            <a:pPr>
              <a:defRPr/>
            </a:pPr>
            <a:fld id="{6B0ADB6C-E2D7-491F-A1AB-72BC49D8A25F}" type="datetime11">
              <a:rPr lang="zh-CN" altLang="en-US" smtClean="0"/>
              <a:t>11:48:09</a:t>
            </a:fld>
            <a:endParaRPr lang="en-US" altLang="zh-CN"/>
          </a:p>
        </p:txBody>
      </p:sp>
      <p:sp>
        <p:nvSpPr>
          <p:cNvPr id="7" name="页脚占位符 6">
            <a:extLst>
              <a:ext uri="{FF2B5EF4-FFF2-40B4-BE49-F238E27FC236}">
                <a16:creationId xmlns:a16="http://schemas.microsoft.com/office/drawing/2014/main" id="{2760607F-294D-434A-9ADC-D16E2DC34ACF}"/>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00FFB650-63D2-480E-B8C9-61CED1B154E6}"/>
              </a:ext>
            </a:extLst>
          </p:cNvPr>
          <p:cNvSpPr>
            <a:spLocks noGrp="1"/>
          </p:cNvSpPr>
          <p:nvPr>
            <p:ph type="sldNum" sz="quarter" idx="12"/>
          </p:nvPr>
        </p:nvSpPr>
        <p:spPr>
          <a:xfrm>
            <a:off x="6553200" y="6019800"/>
            <a:ext cx="2289175" cy="476250"/>
          </a:xfrm>
        </p:spPr>
        <p:txBody>
          <a:bodyPr/>
          <a:lstStyle>
            <a:lvl1pPr>
              <a:defRPr/>
            </a:lvl1pPr>
          </a:lstStyle>
          <a:p>
            <a:pPr>
              <a:defRPr/>
            </a:pPr>
            <a:fld id="{E0888302-4ED3-4C82-B03F-1F6A6C1A141D}" type="slidenum">
              <a:rPr lang="en-US" altLang="zh-CN"/>
              <a:pPr>
                <a:defRPr/>
              </a:pPr>
              <a:t>‹#›</a:t>
            </a:fld>
            <a:endParaRPr lang="en-US" altLang="zh-CN"/>
          </a:p>
        </p:txBody>
      </p:sp>
    </p:spTree>
    <p:extLst>
      <p:ext uri="{BB962C8B-B14F-4D97-AF65-F5344CB8AC3E}">
        <p14:creationId xmlns:p14="http://schemas.microsoft.com/office/powerpoint/2010/main" val="3175506248"/>
      </p:ext>
    </p:extLst>
  </p:cSld>
  <p:clrMapOvr>
    <a:masterClrMapping/>
  </p:clrMapOvr>
  <p:transition spd="slow">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304800"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80B9F6-78F7-4476-AB5D-F972ABC2ACF2}"/>
              </a:ext>
            </a:extLst>
          </p:cNvPr>
          <p:cNvSpPr>
            <a:spLocks noGrp="1"/>
          </p:cNvSpPr>
          <p:nvPr>
            <p:ph type="dt" sz="half" idx="10"/>
          </p:nvPr>
        </p:nvSpPr>
        <p:spPr>
          <a:xfrm>
            <a:off x="301625" y="6019800"/>
            <a:ext cx="2289175" cy="476250"/>
          </a:xfrm>
        </p:spPr>
        <p:txBody>
          <a:bodyPr/>
          <a:lstStyle>
            <a:lvl1pPr>
              <a:defRPr/>
            </a:lvl1pPr>
          </a:lstStyle>
          <a:p>
            <a:pPr>
              <a:defRPr/>
            </a:pPr>
            <a:fld id="{A87203E9-D839-4B3A-9442-53ABBB23DD94}" type="datetime11">
              <a:rPr lang="zh-CN" altLang="en-US" smtClean="0"/>
              <a:t>11:48:09</a:t>
            </a:fld>
            <a:endParaRPr lang="en-US" altLang="zh-CN"/>
          </a:p>
        </p:txBody>
      </p:sp>
      <p:sp>
        <p:nvSpPr>
          <p:cNvPr id="8" name="页脚占位符 7">
            <a:extLst>
              <a:ext uri="{FF2B5EF4-FFF2-40B4-BE49-F238E27FC236}">
                <a16:creationId xmlns:a16="http://schemas.microsoft.com/office/drawing/2014/main" id="{FF4A24D0-EC65-4DB0-B4DF-260EAC3A7265}"/>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75ACDDCF-2A33-4871-B189-FAF9E5F88E62}"/>
              </a:ext>
            </a:extLst>
          </p:cNvPr>
          <p:cNvSpPr>
            <a:spLocks noGrp="1"/>
          </p:cNvSpPr>
          <p:nvPr>
            <p:ph type="sldNum" sz="quarter" idx="12"/>
          </p:nvPr>
        </p:nvSpPr>
        <p:spPr>
          <a:xfrm>
            <a:off x="6553200" y="6019800"/>
            <a:ext cx="2289175" cy="476250"/>
          </a:xfrm>
        </p:spPr>
        <p:txBody>
          <a:bodyPr/>
          <a:lstStyle>
            <a:lvl1pPr>
              <a:defRPr/>
            </a:lvl1pPr>
          </a:lstStyle>
          <a:p>
            <a:pPr>
              <a:defRPr/>
            </a:pPr>
            <a:fld id="{E7D2BA56-91FA-4DC4-A7C4-93B5DA022679}" type="slidenum">
              <a:rPr lang="en-US" altLang="zh-CN"/>
              <a:pPr>
                <a:defRPr/>
              </a:pPr>
              <a:t>‹#›</a:t>
            </a:fld>
            <a:endParaRPr lang="en-US" altLang="zh-CN"/>
          </a:p>
        </p:txBody>
      </p:sp>
    </p:spTree>
    <p:extLst>
      <p:ext uri="{BB962C8B-B14F-4D97-AF65-F5344CB8AC3E}">
        <p14:creationId xmlns:p14="http://schemas.microsoft.com/office/powerpoint/2010/main" val="1782697019"/>
      </p:ext>
    </p:extLst>
  </p:cSld>
  <p:clrMapOvr>
    <a:masterClrMapping/>
  </p:clrMapOvr>
  <p:transition spd="slow">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51375"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1F587F-CCE2-4FC3-B235-66C53DE8E38A}"/>
              </a:ext>
            </a:extLst>
          </p:cNvPr>
          <p:cNvSpPr>
            <a:spLocks noGrp="1"/>
          </p:cNvSpPr>
          <p:nvPr>
            <p:ph type="dt" sz="half" idx="10"/>
          </p:nvPr>
        </p:nvSpPr>
        <p:spPr>
          <a:xfrm>
            <a:off x="301625" y="6019800"/>
            <a:ext cx="2289175" cy="476250"/>
          </a:xfrm>
        </p:spPr>
        <p:txBody>
          <a:bodyPr/>
          <a:lstStyle>
            <a:lvl1pPr>
              <a:defRPr/>
            </a:lvl1pPr>
          </a:lstStyle>
          <a:p>
            <a:pPr>
              <a:defRPr/>
            </a:pPr>
            <a:fld id="{31480696-297E-4174-A8DF-C8601307E1E8}" type="datetime11">
              <a:rPr lang="zh-CN" altLang="en-US" smtClean="0"/>
              <a:t>11:48:09</a:t>
            </a:fld>
            <a:endParaRPr lang="en-US" altLang="zh-CN"/>
          </a:p>
        </p:txBody>
      </p:sp>
      <p:sp>
        <p:nvSpPr>
          <p:cNvPr id="6" name="页脚占位符 5">
            <a:extLst>
              <a:ext uri="{FF2B5EF4-FFF2-40B4-BE49-F238E27FC236}">
                <a16:creationId xmlns:a16="http://schemas.microsoft.com/office/drawing/2014/main" id="{E72F60C5-0CAE-4972-A14F-17F2987C2BA2}"/>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028DEB23-27B1-4A83-9321-0204B454709F}"/>
              </a:ext>
            </a:extLst>
          </p:cNvPr>
          <p:cNvSpPr>
            <a:spLocks noGrp="1"/>
          </p:cNvSpPr>
          <p:nvPr>
            <p:ph type="sldNum" sz="quarter" idx="12"/>
          </p:nvPr>
        </p:nvSpPr>
        <p:spPr>
          <a:xfrm>
            <a:off x="6553200" y="6019800"/>
            <a:ext cx="2289175" cy="476250"/>
          </a:xfrm>
        </p:spPr>
        <p:txBody>
          <a:bodyPr/>
          <a:lstStyle>
            <a:lvl1pPr>
              <a:defRPr/>
            </a:lvl1pPr>
          </a:lstStyle>
          <a:p>
            <a:pPr>
              <a:defRPr/>
            </a:pPr>
            <a:fld id="{B43E8347-2C89-4324-8F97-60EDBA86134A}" type="slidenum">
              <a:rPr lang="en-US" altLang="zh-CN"/>
              <a:pPr>
                <a:defRPr/>
              </a:pPr>
              <a:t>‹#›</a:t>
            </a:fld>
            <a:endParaRPr lang="en-US" altLang="zh-CN"/>
          </a:p>
        </p:txBody>
      </p:sp>
    </p:spTree>
    <p:extLst>
      <p:ext uri="{BB962C8B-B14F-4D97-AF65-F5344CB8AC3E}">
        <p14:creationId xmlns:p14="http://schemas.microsoft.com/office/powerpoint/2010/main" val="4227765548"/>
      </p:ext>
    </p:extLst>
  </p:cSld>
  <p:clrMapOvr>
    <a:masterClrMapping/>
  </p:clrMapOvr>
  <p:transition spd="slow">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EF9233-5EC2-4E23-8568-BD44E7D18506}"/>
              </a:ext>
            </a:extLst>
          </p:cNvPr>
          <p:cNvSpPr>
            <a:spLocks noGrp="1"/>
          </p:cNvSpPr>
          <p:nvPr>
            <p:ph type="dt" sz="half" idx="10"/>
          </p:nvPr>
        </p:nvSpPr>
        <p:spPr/>
        <p:txBody>
          <a:bodyPr/>
          <a:lstStyle>
            <a:lvl1pPr>
              <a:defRPr/>
            </a:lvl1pPr>
          </a:lstStyle>
          <a:p>
            <a:pPr>
              <a:defRPr/>
            </a:pPr>
            <a:fld id="{6CDA68CB-8A62-431B-99D5-605DC17BA5BA}" type="datetime11">
              <a:rPr lang="zh-CN" altLang="en-US" smtClean="0"/>
              <a:t>11:48:08</a:t>
            </a:fld>
            <a:endParaRPr lang="en-US"/>
          </a:p>
        </p:txBody>
      </p:sp>
      <p:sp>
        <p:nvSpPr>
          <p:cNvPr id="5" name="页脚占位符 4">
            <a:extLst>
              <a:ext uri="{FF2B5EF4-FFF2-40B4-BE49-F238E27FC236}">
                <a16:creationId xmlns:a16="http://schemas.microsoft.com/office/drawing/2014/main" id="{F803A72D-BCFF-4D90-9FE3-95E0480338F0}"/>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AD8EEC55-7BFD-4E93-9758-9A5F859D7781}"/>
              </a:ext>
            </a:extLst>
          </p:cNvPr>
          <p:cNvSpPr>
            <a:spLocks noGrp="1"/>
          </p:cNvSpPr>
          <p:nvPr>
            <p:ph type="sldNum" sz="quarter" idx="12"/>
          </p:nvPr>
        </p:nvSpPr>
        <p:spPr/>
        <p:txBody>
          <a:bodyPr/>
          <a:lstStyle>
            <a:lvl1pPr>
              <a:defRPr/>
            </a:lvl1pPr>
          </a:lstStyle>
          <a:p>
            <a:pPr>
              <a:defRPr/>
            </a:pPr>
            <a:fld id="{BCBA9E55-2E73-4C0B-B437-F8F2E8CAFCEF}" type="slidenum">
              <a:rPr lang="en-US" altLang="zh-CN"/>
              <a:pPr>
                <a:defRPr/>
              </a:pPr>
              <a:t>‹#›</a:t>
            </a:fld>
            <a:endParaRPr lang="en-US" altLang="zh-CN"/>
          </a:p>
        </p:txBody>
      </p:sp>
    </p:spTree>
    <p:extLst>
      <p:ext uri="{BB962C8B-B14F-4D97-AF65-F5344CB8AC3E}">
        <p14:creationId xmlns:p14="http://schemas.microsoft.com/office/powerpoint/2010/main" val="5942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0CFB05-BD95-4773-92D1-88CB7A45AA8C}"/>
              </a:ext>
            </a:extLst>
          </p:cNvPr>
          <p:cNvSpPr>
            <a:spLocks noGrp="1"/>
          </p:cNvSpPr>
          <p:nvPr>
            <p:ph type="dt" sz="half" idx="10"/>
          </p:nvPr>
        </p:nvSpPr>
        <p:spPr/>
        <p:txBody>
          <a:bodyPr/>
          <a:lstStyle>
            <a:lvl1pPr>
              <a:defRPr/>
            </a:lvl1pPr>
          </a:lstStyle>
          <a:p>
            <a:pPr>
              <a:defRPr/>
            </a:pPr>
            <a:fld id="{6DB30AA1-F3B8-4B3F-86A3-6121E1142AFE}" type="datetime11">
              <a:rPr lang="zh-CN" altLang="en-US" smtClean="0"/>
              <a:t>11:48:09</a:t>
            </a:fld>
            <a:endParaRPr lang="en-US"/>
          </a:p>
        </p:txBody>
      </p:sp>
      <p:sp>
        <p:nvSpPr>
          <p:cNvPr id="5" name="页脚占位符 4">
            <a:extLst>
              <a:ext uri="{FF2B5EF4-FFF2-40B4-BE49-F238E27FC236}">
                <a16:creationId xmlns:a16="http://schemas.microsoft.com/office/drawing/2014/main" id="{C383CCE9-ACD0-4E36-BE63-18DDB1DD0C04}"/>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BA22B858-A0AD-4332-9944-CE4B83CCBCCE}"/>
              </a:ext>
            </a:extLst>
          </p:cNvPr>
          <p:cNvSpPr>
            <a:spLocks noGrp="1"/>
          </p:cNvSpPr>
          <p:nvPr>
            <p:ph type="sldNum" sz="quarter" idx="12"/>
          </p:nvPr>
        </p:nvSpPr>
        <p:spPr/>
        <p:txBody>
          <a:bodyPr/>
          <a:lstStyle>
            <a:lvl1pPr>
              <a:defRPr/>
            </a:lvl1pPr>
          </a:lstStyle>
          <a:p>
            <a:pPr>
              <a:defRPr/>
            </a:pPr>
            <a:fld id="{2DA86DE3-5575-428F-90E6-592DCFA39DEE}" type="slidenum">
              <a:rPr lang="en-US" altLang="zh-CN"/>
              <a:pPr>
                <a:defRPr/>
              </a:pPr>
              <a:t>‹#›</a:t>
            </a:fld>
            <a:endParaRPr lang="en-US" altLang="zh-CN"/>
          </a:p>
        </p:txBody>
      </p:sp>
    </p:spTree>
    <p:extLst>
      <p:ext uri="{BB962C8B-B14F-4D97-AF65-F5344CB8AC3E}">
        <p14:creationId xmlns:p14="http://schemas.microsoft.com/office/powerpoint/2010/main" val="308742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A9108446-FAA2-4E97-A1D8-078B2AC0B1A5}"/>
              </a:ext>
            </a:extLst>
          </p:cNvPr>
          <p:cNvSpPr>
            <a:spLocks noGrp="1"/>
          </p:cNvSpPr>
          <p:nvPr>
            <p:ph type="dt" sz="half" idx="10"/>
          </p:nvPr>
        </p:nvSpPr>
        <p:spPr/>
        <p:txBody>
          <a:bodyPr/>
          <a:lstStyle>
            <a:lvl1pPr>
              <a:defRPr/>
            </a:lvl1pPr>
          </a:lstStyle>
          <a:p>
            <a:pPr>
              <a:defRPr/>
            </a:pPr>
            <a:fld id="{50A69327-AB91-4667-B50C-BED61158AC95}" type="datetime11">
              <a:rPr lang="zh-CN" altLang="en-US" smtClean="0"/>
              <a:t>11:48:09</a:t>
            </a:fld>
            <a:endParaRPr lang="en-US"/>
          </a:p>
        </p:txBody>
      </p:sp>
      <p:sp>
        <p:nvSpPr>
          <p:cNvPr id="6" name="页脚占位符 4">
            <a:extLst>
              <a:ext uri="{FF2B5EF4-FFF2-40B4-BE49-F238E27FC236}">
                <a16:creationId xmlns:a16="http://schemas.microsoft.com/office/drawing/2014/main" id="{941269CA-4A71-46CF-A275-0A428938BC77}"/>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195363FF-AEA2-4A8D-824E-13C88BB2F2B8}"/>
              </a:ext>
            </a:extLst>
          </p:cNvPr>
          <p:cNvSpPr>
            <a:spLocks noGrp="1"/>
          </p:cNvSpPr>
          <p:nvPr>
            <p:ph type="sldNum" sz="quarter" idx="12"/>
          </p:nvPr>
        </p:nvSpPr>
        <p:spPr/>
        <p:txBody>
          <a:bodyPr/>
          <a:lstStyle>
            <a:lvl1pPr>
              <a:defRPr/>
            </a:lvl1pPr>
          </a:lstStyle>
          <a:p>
            <a:pPr>
              <a:defRPr/>
            </a:pPr>
            <a:fld id="{097C22A7-1258-4B72-A9CB-3ED55397CA61}" type="slidenum">
              <a:rPr lang="en-US" altLang="zh-CN"/>
              <a:pPr>
                <a:defRPr/>
              </a:pPr>
              <a:t>‹#›</a:t>
            </a:fld>
            <a:endParaRPr lang="en-US" altLang="zh-CN"/>
          </a:p>
        </p:txBody>
      </p:sp>
    </p:spTree>
    <p:extLst>
      <p:ext uri="{BB962C8B-B14F-4D97-AF65-F5344CB8AC3E}">
        <p14:creationId xmlns:p14="http://schemas.microsoft.com/office/powerpoint/2010/main" val="19766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6E4A7AF1-42C7-4130-A2B1-C5769EBA1CC3}"/>
              </a:ext>
            </a:extLst>
          </p:cNvPr>
          <p:cNvSpPr>
            <a:spLocks noGrp="1"/>
          </p:cNvSpPr>
          <p:nvPr>
            <p:ph type="dt" sz="half" idx="10"/>
          </p:nvPr>
        </p:nvSpPr>
        <p:spPr/>
        <p:txBody>
          <a:bodyPr/>
          <a:lstStyle>
            <a:lvl1pPr>
              <a:defRPr/>
            </a:lvl1pPr>
          </a:lstStyle>
          <a:p>
            <a:pPr>
              <a:defRPr/>
            </a:pPr>
            <a:fld id="{E1ADC4B4-0825-4C80-BC40-F9038CEEC99B}" type="datetime11">
              <a:rPr lang="zh-CN" altLang="en-US" smtClean="0"/>
              <a:t>11:48:09</a:t>
            </a:fld>
            <a:endParaRPr lang="en-US"/>
          </a:p>
        </p:txBody>
      </p:sp>
      <p:sp>
        <p:nvSpPr>
          <p:cNvPr id="8" name="页脚占位符 4">
            <a:extLst>
              <a:ext uri="{FF2B5EF4-FFF2-40B4-BE49-F238E27FC236}">
                <a16:creationId xmlns:a16="http://schemas.microsoft.com/office/drawing/2014/main" id="{5DB6B7F8-6B56-4DCA-90C3-48F819FCEA46}"/>
              </a:ext>
            </a:extLst>
          </p:cNvPr>
          <p:cNvSpPr>
            <a:spLocks noGrp="1"/>
          </p:cNvSpPr>
          <p:nvPr>
            <p:ph type="ftr" sz="quarter" idx="11"/>
          </p:nvPr>
        </p:nvSpPr>
        <p:spPr/>
        <p:txBody>
          <a:bodyPr/>
          <a:lstStyle>
            <a:lvl1pPr>
              <a:defRPr/>
            </a:lvl1pPr>
          </a:lstStyle>
          <a:p>
            <a:pPr>
              <a:defRPr/>
            </a:pPr>
            <a:endParaRPr lang="en-US"/>
          </a:p>
        </p:txBody>
      </p:sp>
      <p:sp>
        <p:nvSpPr>
          <p:cNvPr id="9" name="灯片编号占位符 5">
            <a:extLst>
              <a:ext uri="{FF2B5EF4-FFF2-40B4-BE49-F238E27FC236}">
                <a16:creationId xmlns:a16="http://schemas.microsoft.com/office/drawing/2014/main" id="{0FAC4A64-3721-400D-9B80-08D58D6F9968}"/>
              </a:ext>
            </a:extLst>
          </p:cNvPr>
          <p:cNvSpPr>
            <a:spLocks noGrp="1"/>
          </p:cNvSpPr>
          <p:nvPr>
            <p:ph type="sldNum" sz="quarter" idx="12"/>
          </p:nvPr>
        </p:nvSpPr>
        <p:spPr/>
        <p:txBody>
          <a:bodyPr/>
          <a:lstStyle>
            <a:lvl1pPr>
              <a:defRPr/>
            </a:lvl1pPr>
          </a:lstStyle>
          <a:p>
            <a:pPr>
              <a:defRPr/>
            </a:pPr>
            <a:fld id="{9F970529-8329-438E-8CF0-E6C842BED637}" type="slidenum">
              <a:rPr lang="en-US" altLang="zh-CN"/>
              <a:pPr>
                <a:defRPr/>
              </a:pPr>
              <a:t>‹#›</a:t>
            </a:fld>
            <a:endParaRPr lang="en-US" altLang="zh-CN"/>
          </a:p>
        </p:txBody>
      </p:sp>
    </p:spTree>
    <p:extLst>
      <p:ext uri="{BB962C8B-B14F-4D97-AF65-F5344CB8AC3E}">
        <p14:creationId xmlns:p14="http://schemas.microsoft.com/office/powerpoint/2010/main" val="90590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C3CFD90-8A52-46BB-9AB2-6A4CABE0770A}"/>
              </a:ext>
            </a:extLst>
          </p:cNvPr>
          <p:cNvSpPr>
            <a:spLocks noGrp="1"/>
          </p:cNvSpPr>
          <p:nvPr>
            <p:ph type="dt" sz="half" idx="10"/>
          </p:nvPr>
        </p:nvSpPr>
        <p:spPr/>
        <p:txBody>
          <a:bodyPr/>
          <a:lstStyle>
            <a:lvl1pPr>
              <a:defRPr/>
            </a:lvl1pPr>
          </a:lstStyle>
          <a:p>
            <a:pPr>
              <a:defRPr/>
            </a:pPr>
            <a:fld id="{3E655BFA-57FD-4DEC-BA25-3BE206B1A9E6}" type="datetime11">
              <a:rPr lang="zh-CN" altLang="en-US" smtClean="0"/>
              <a:t>11:48:09</a:t>
            </a:fld>
            <a:endParaRPr lang="en-US"/>
          </a:p>
        </p:txBody>
      </p:sp>
      <p:sp>
        <p:nvSpPr>
          <p:cNvPr id="4" name="页脚占位符 4">
            <a:extLst>
              <a:ext uri="{FF2B5EF4-FFF2-40B4-BE49-F238E27FC236}">
                <a16:creationId xmlns:a16="http://schemas.microsoft.com/office/drawing/2014/main" id="{DBDF7D14-A157-4C68-AF08-099E6013DCAF}"/>
              </a:ext>
            </a:extLst>
          </p:cNvPr>
          <p:cNvSpPr>
            <a:spLocks noGrp="1"/>
          </p:cNvSpPr>
          <p:nvPr>
            <p:ph type="ftr" sz="quarter" idx="11"/>
          </p:nvPr>
        </p:nvSpPr>
        <p:spPr/>
        <p:txBody>
          <a:bodyPr/>
          <a:lstStyle>
            <a:lvl1pPr>
              <a:defRPr/>
            </a:lvl1pPr>
          </a:lstStyle>
          <a:p>
            <a:pPr>
              <a:defRPr/>
            </a:pPr>
            <a:endParaRPr lang="en-US"/>
          </a:p>
        </p:txBody>
      </p:sp>
      <p:sp>
        <p:nvSpPr>
          <p:cNvPr id="5" name="灯片编号占位符 5">
            <a:extLst>
              <a:ext uri="{FF2B5EF4-FFF2-40B4-BE49-F238E27FC236}">
                <a16:creationId xmlns:a16="http://schemas.microsoft.com/office/drawing/2014/main" id="{82539EC0-A374-43A7-90B8-66E9DA9272AA}"/>
              </a:ext>
            </a:extLst>
          </p:cNvPr>
          <p:cNvSpPr>
            <a:spLocks noGrp="1"/>
          </p:cNvSpPr>
          <p:nvPr>
            <p:ph type="sldNum" sz="quarter" idx="12"/>
          </p:nvPr>
        </p:nvSpPr>
        <p:spPr/>
        <p:txBody>
          <a:bodyPr/>
          <a:lstStyle>
            <a:lvl1pPr>
              <a:defRPr/>
            </a:lvl1pPr>
          </a:lstStyle>
          <a:p>
            <a:pPr>
              <a:defRPr/>
            </a:pPr>
            <a:fld id="{868C2FE1-4FB2-4311-8EB5-0EC042EF77BE}" type="slidenum">
              <a:rPr lang="en-US" altLang="zh-CN"/>
              <a:pPr>
                <a:defRPr/>
              </a:pPr>
              <a:t>‹#›</a:t>
            </a:fld>
            <a:endParaRPr lang="en-US" altLang="zh-CN"/>
          </a:p>
        </p:txBody>
      </p:sp>
    </p:spTree>
    <p:extLst>
      <p:ext uri="{BB962C8B-B14F-4D97-AF65-F5344CB8AC3E}">
        <p14:creationId xmlns:p14="http://schemas.microsoft.com/office/powerpoint/2010/main" val="225191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9CA5EEF-D7E2-4D80-8FC2-BB06A46D7959}"/>
              </a:ext>
            </a:extLst>
          </p:cNvPr>
          <p:cNvSpPr>
            <a:spLocks noGrp="1"/>
          </p:cNvSpPr>
          <p:nvPr>
            <p:ph type="dt" sz="half" idx="10"/>
          </p:nvPr>
        </p:nvSpPr>
        <p:spPr/>
        <p:txBody>
          <a:bodyPr/>
          <a:lstStyle>
            <a:lvl1pPr>
              <a:defRPr/>
            </a:lvl1pPr>
          </a:lstStyle>
          <a:p>
            <a:pPr>
              <a:defRPr/>
            </a:pPr>
            <a:fld id="{9986CD15-A0BC-4818-8026-F797929FCC91}" type="datetime11">
              <a:rPr lang="zh-CN" altLang="en-US" smtClean="0"/>
              <a:t>11:48:07</a:t>
            </a:fld>
            <a:endParaRPr lang="en-US"/>
          </a:p>
        </p:txBody>
      </p:sp>
      <p:sp>
        <p:nvSpPr>
          <p:cNvPr id="3" name="页脚占位符 4">
            <a:extLst>
              <a:ext uri="{FF2B5EF4-FFF2-40B4-BE49-F238E27FC236}">
                <a16:creationId xmlns:a16="http://schemas.microsoft.com/office/drawing/2014/main" id="{4028F049-89B8-4296-81B3-735BD36F8C07}"/>
              </a:ext>
            </a:extLst>
          </p:cNvPr>
          <p:cNvSpPr>
            <a:spLocks noGrp="1"/>
          </p:cNvSpPr>
          <p:nvPr>
            <p:ph type="ftr" sz="quarter" idx="11"/>
          </p:nvPr>
        </p:nvSpPr>
        <p:spPr/>
        <p:txBody>
          <a:bodyPr/>
          <a:lstStyle>
            <a:lvl1pPr>
              <a:defRPr/>
            </a:lvl1pPr>
          </a:lstStyle>
          <a:p>
            <a:pPr>
              <a:defRPr/>
            </a:pPr>
            <a:endParaRPr lang="en-US"/>
          </a:p>
        </p:txBody>
      </p:sp>
      <p:sp>
        <p:nvSpPr>
          <p:cNvPr id="4" name="灯片编号占位符 5">
            <a:extLst>
              <a:ext uri="{FF2B5EF4-FFF2-40B4-BE49-F238E27FC236}">
                <a16:creationId xmlns:a16="http://schemas.microsoft.com/office/drawing/2014/main" id="{AF66C036-7B55-494E-8492-5D9E152BA000}"/>
              </a:ext>
            </a:extLst>
          </p:cNvPr>
          <p:cNvSpPr>
            <a:spLocks noGrp="1"/>
          </p:cNvSpPr>
          <p:nvPr>
            <p:ph type="sldNum" sz="quarter" idx="12"/>
          </p:nvPr>
        </p:nvSpPr>
        <p:spPr/>
        <p:txBody>
          <a:bodyPr/>
          <a:lstStyle>
            <a:lvl1pPr>
              <a:defRPr/>
            </a:lvl1pPr>
          </a:lstStyle>
          <a:p>
            <a:pPr>
              <a:defRPr/>
            </a:pPr>
            <a:fld id="{D9255669-4D76-4035-84D2-5F59D5D8FE20}" type="slidenum">
              <a:rPr lang="en-US" altLang="zh-CN"/>
              <a:pPr>
                <a:defRPr/>
              </a:pPr>
              <a:t>‹#›</a:t>
            </a:fld>
            <a:endParaRPr lang="en-US" altLang="zh-CN"/>
          </a:p>
        </p:txBody>
      </p:sp>
    </p:spTree>
    <p:extLst>
      <p:ext uri="{BB962C8B-B14F-4D97-AF65-F5344CB8AC3E}">
        <p14:creationId xmlns:p14="http://schemas.microsoft.com/office/powerpoint/2010/main" val="352539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7B404BB-A078-4B87-B1BE-0538F1DCD1BB}"/>
              </a:ext>
            </a:extLst>
          </p:cNvPr>
          <p:cNvSpPr>
            <a:spLocks noGrp="1"/>
          </p:cNvSpPr>
          <p:nvPr>
            <p:ph type="dt" sz="half" idx="10"/>
          </p:nvPr>
        </p:nvSpPr>
        <p:spPr/>
        <p:txBody>
          <a:bodyPr/>
          <a:lstStyle>
            <a:lvl1pPr>
              <a:defRPr/>
            </a:lvl1pPr>
          </a:lstStyle>
          <a:p>
            <a:pPr>
              <a:defRPr/>
            </a:pPr>
            <a:fld id="{A519614B-572E-4DD3-BC6D-3694A65BBD1F}" type="datetime11">
              <a:rPr lang="zh-CN" altLang="en-US" smtClean="0"/>
              <a:t>11:48:09</a:t>
            </a:fld>
            <a:endParaRPr lang="en-US"/>
          </a:p>
        </p:txBody>
      </p:sp>
      <p:sp>
        <p:nvSpPr>
          <p:cNvPr id="6" name="页脚占位符 4">
            <a:extLst>
              <a:ext uri="{FF2B5EF4-FFF2-40B4-BE49-F238E27FC236}">
                <a16:creationId xmlns:a16="http://schemas.microsoft.com/office/drawing/2014/main" id="{97BABD63-FE83-44E9-A952-677507217527}"/>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918E295B-3280-4D70-87C6-058F7CE2E9AA}"/>
              </a:ext>
            </a:extLst>
          </p:cNvPr>
          <p:cNvSpPr>
            <a:spLocks noGrp="1"/>
          </p:cNvSpPr>
          <p:nvPr>
            <p:ph type="sldNum" sz="quarter" idx="12"/>
          </p:nvPr>
        </p:nvSpPr>
        <p:spPr/>
        <p:txBody>
          <a:bodyPr/>
          <a:lstStyle>
            <a:lvl1pPr>
              <a:defRPr/>
            </a:lvl1pPr>
          </a:lstStyle>
          <a:p>
            <a:pPr>
              <a:defRPr/>
            </a:pPr>
            <a:fld id="{810035BE-2045-4A64-81D2-9F327C9FAC1A}" type="slidenum">
              <a:rPr lang="en-US" altLang="zh-CN"/>
              <a:pPr>
                <a:defRPr/>
              </a:pPr>
              <a:t>‹#›</a:t>
            </a:fld>
            <a:endParaRPr lang="en-US" altLang="zh-CN"/>
          </a:p>
        </p:txBody>
      </p:sp>
    </p:spTree>
    <p:extLst>
      <p:ext uri="{BB962C8B-B14F-4D97-AF65-F5344CB8AC3E}">
        <p14:creationId xmlns:p14="http://schemas.microsoft.com/office/powerpoint/2010/main" val="66378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CF1B488-921D-44D2-880F-D64C3EC1C479}"/>
              </a:ext>
            </a:extLst>
          </p:cNvPr>
          <p:cNvSpPr>
            <a:spLocks noGrp="1"/>
          </p:cNvSpPr>
          <p:nvPr>
            <p:ph type="dt" sz="half" idx="10"/>
          </p:nvPr>
        </p:nvSpPr>
        <p:spPr/>
        <p:txBody>
          <a:bodyPr/>
          <a:lstStyle>
            <a:lvl1pPr>
              <a:defRPr/>
            </a:lvl1pPr>
          </a:lstStyle>
          <a:p>
            <a:pPr>
              <a:defRPr/>
            </a:pPr>
            <a:fld id="{7CA4C2FC-85E8-4522-A639-F496F657EE14}" type="datetime11">
              <a:rPr lang="zh-CN" altLang="en-US" smtClean="0"/>
              <a:t>11:48:09</a:t>
            </a:fld>
            <a:endParaRPr lang="en-US"/>
          </a:p>
        </p:txBody>
      </p:sp>
      <p:sp>
        <p:nvSpPr>
          <p:cNvPr id="6" name="页脚占位符 4">
            <a:extLst>
              <a:ext uri="{FF2B5EF4-FFF2-40B4-BE49-F238E27FC236}">
                <a16:creationId xmlns:a16="http://schemas.microsoft.com/office/drawing/2014/main" id="{940503AE-AF94-4A50-A860-C48527A4FA0D}"/>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438E396A-934B-49F8-B4EA-CC92F7E2792C}"/>
              </a:ext>
            </a:extLst>
          </p:cNvPr>
          <p:cNvSpPr>
            <a:spLocks noGrp="1"/>
          </p:cNvSpPr>
          <p:nvPr>
            <p:ph type="sldNum" sz="quarter" idx="12"/>
          </p:nvPr>
        </p:nvSpPr>
        <p:spPr/>
        <p:txBody>
          <a:bodyPr/>
          <a:lstStyle>
            <a:lvl1pPr>
              <a:defRPr/>
            </a:lvl1pPr>
          </a:lstStyle>
          <a:p>
            <a:pPr>
              <a:defRPr/>
            </a:pPr>
            <a:fld id="{1E0E74EF-4E07-4097-9151-F5EDC3BD7BAC}" type="slidenum">
              <a:rPr lang="en-US" altLang="zh-CN"/>
              <a:pPr>
                <a:defRPr/>
              </a:pPr>
              <a:t>‹#›</a:t>
            </a:fld>
            <a:endParaRPr lang="en-US" altLang="zh-CN"/>
          </a:p>
        </p:txBody>
      </p:sp>
    </p:spTree>
    <p:extLst>
      <p:ext uri="{BB962C8B-B14F-4D97-AF65-F5344CB8AC3E}">
        <p14:creationId xmlns:p14="http://schemas.microsoft.com/office/powerpoint/2010/main" val="328523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1F01242-E5D0-45ED-9264-434DC772B08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6F54C9CE-A87A-4385-A6F2-F8BB2FA2020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121F77-3AD2-4C1E-904E-99666271B671}"/>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B6C032F6-7E49-4AFF-A821-142048D01C0A}" type="datetime11">
              <a:rPr lang="zh-CN" altLang="en-US" smtClean="0"/>
              <a:t>11:48:07</a:t>
            </a:fld>
            <a:endParaRPr lang="en-US"/>
          </a:p>
        </p:txBody>
      </p:sp>
      <p:sp>
        <p:nvSpPr>
          <p:cNvPr id="5" name="页脚占位符 4">
            <a:extLst>
              <a:ext uri="{FF2B5EF4-FFF2-40B4-BE49-F238E27FC236}">
                <a16:creationId xmlns:a16="http://schemas.microsoft.com/office/drawing/2014/main" id="{92990F55-FEE1-401F-97D0-D28374AECC5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p>
        </p:txBody>
      </p:sp>
      <p:sp>
        <p:nvSpPr>
          <p:cNvPr id="6" name="灯片编号占位符 5">
            <a:extLst>
              <a:ext uri="{FF2B5EF4-FFF2-40B4-BE49-F238E27FC236}">
                <a16:creationId xmlns:a16="http://schemas.microsoft.com/office/drawing/2014/main" id="{F5C2A468-16E8-45BA-ACC2-E33EAD40A1F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a:defRPr/>
            </a:pPr>
            <a:fld id="{84718120-590C-4C42-ABCB-CE694C032F4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hf hdr="0" ftr="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15.xml"/><Relationship Id="rId1" Type="http://schemas.openxmlformats.org/officeDocument/2006/relationships/vmlDrawing" Target="../drawings/vmlDrawing67.vml"/><Relationship Id="rId6" Type="http://schemas.openxmlformats.org/officeDocument/2006/relationships/image" Target="../media/image200.emf"/><Relationship Id="rId5" Type="http://schemas.openxmlformats.org/officeDocument/2006/relationships/oleObject" Target="../embeddings/oleObject141.bin"/><Relationship Id="rId10" Type="http://schemas.openxmlformats.org/officeDocument/2006/relationships/image" Target="../media/image202.emf"/><Relationship Id="rId4" Type="http://schemas.openxmlformats.org/officeDocument/2006/relationships/image" Target="../media/image199.emf"/><Relationship Id="rId9" Type="http://schemas.openxmlformats.org/officeDocument/2006/relationships/oleObject" Target="../embeddings/oleObject143.bin"/></Relationships>
</file>

<file path=ppt/slides/_rels/slide102.x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7.xml"/><Relationship Id="rId1" Type="http://schemas.openxmlformats.org/officeDocument/2006/relationships/vmlDrawing" Target="../drawings/vmlDrawing68.vml"/><Relationship Id="rId6" Type="http://schemas.openxmlformats.org/officeDocument/2006/relationships/image" Target="../media/image204.emf"/><Relationship Id="rId5" Type="http://schemas.openxmlformats.org/officeDocument/2006/relationships/oleObject" Target="../embeddings/oleObject145.bin"/><Relationship Id="rId4" Type="http://schemas.openxmlformats.org/officeDocument/2006/relationships/image" Target="../media/image203.emf"/></Relationships>
</file>

<file path=ppt/slides/_rels/slide103.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207.wmf"/></Relationships>
</file>

<file path=ppt/slides/_rels/slide105.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209.emf"/><Relationship Id="rId5" Type="http://schemas.openxmlformats.org/officeDocument/2006/relationships/oleObject" Target="../embeddings/oleObject149.bin"/><Relationship Id="rId4" Type="http://schemas.openxmlformats.org/officeDocument/2006/relationships/image" Target="../media/image208.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4.xml"/><Relationship Id="rId1" Type="http://schemas.openxmlformats.org/officeDocument/2006/relationships/vmlDrawing" Target="../drawings/vmlDrawing71.vml"/><Relationship Id="rId6" Type="http://schemas.openxmlformats.org/officeDocument/2006/relationships/image" Target="../media/image212.emf"/><Relationship Id="rId5" Type="http://schemas.openxmlformats.org/officeDocument/2006/relationships/oleObject" Target="../embeddings/oleObject152.bin"/><Relationship Id="rId4" Type="http://schemas.openxmlformats.org/officeDocument/2006/relationships/image" Target="../media/image211.emf"/></Relationships>
</file>

<file path=ppt/slides/_rels/slide10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155.bin"/><Relationship Id="rId3" Type="http://schemas.openxmlformats.org/officeDocument/2006/relationships/notesSlide" Target="../notesSlides/notesSlide15.xml"/><Relationship Id="rId7" Type="http://schemas.openxmlformats.org/officeDocument/2006/relationships/image" Target="../media/image215.wmf"/><Relationship Id="rId12" Type="http://schemas.openxmlformats.org/officeDocument/2006/relationships/image" Target="../media/image219.png"/><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154.bin"/><Relationship Id="rId11" Type="http://schemas.openxmlformats.org/officeDocument/2006/relationships/image" Target="../media/image218.png"/><Relationship Id="rId5" Type="http://schemas.openxmlformats.org/officeDocument/2006/relationships/image" Target="../media/image214.wmf"/><Relationship Id="rId10" Type="http://schemas.openxmlformats.org/officeDocument/2006/relationships/image" Target="../media/image217.png"/><Relationship Id="rId4" Type="http://schemas.openxmlformats.org/officeDocument/2006/relationships/oleObject" Target="../embeddings/oleObject153.bin"/><Relationship Id="rId9" Type="http://schemas.openxmlformats.org/officeDocument/2006/relationships/image" Target="../media/image216.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4.xml"/><Relationship Id="rId1" Type="http://schemas.openxmlformats.org/officeDocument/2006/relationships/vmlDrawing" Target="../drawings/vmlDrawing73.vml"/><Relationship Id="rId6" Type="http://schemas.openxmlformats.org/officeDocument/2006/relationships/image" Target="../media/image221.emf"/><Relationship Id="rId5" Type="http://schemas.openxmlformats.org/officeDocument/2006/relationships/oleObject" Target="../embeddings/oleObject157.bin"/><Relationship Id="rId4" Type="http://schemas.openxmlformats.org/officeDocument/2006/relationships/image" Target="../media/image220.emf"/></Relationships>
</file>

<file path=ppt/slides/_rels/slide1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12.bin"/><Relationship Id="rId4" Type="http://schemas.openxmlformats.org/officeDocument/2006/relationships/image" Target="../media/image15.w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223.wmf"/><Relationship Id="rId5" Type="http://schemas.openxmlformats.org/officeDocument/2006/relationships/oleObject" Target="../embeddings/oleObject159.bin"/><Relationship Id="rId4" Type="http://schemas.openxmlformats.org/officeDocument/2006/relationships/image" Target="../media/image222.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12.xml"/><Relationship Id="rId1" Type="http://schemas.openxmlformats.org/officeDocument/2006/relationships/vmlDrawing" Target="../drawings/vmlDrawing75.vml"/><Relationship Id="rId6" Type="http://schemas.openxmlformats.org/officeDocument/2006/relationships/image" Target="../media/image225.emf"/><Relationship Id="rId5" Type="http://schemas.openxmlformats.org/officeDocument/2006/relationships/oleObject" Target="../embeddings/oleObject161.bin"/><Relationship Id="rId4" Type="http://schemas.openxmlformats.org/officeDocument/2006/relationships/image" Target="../media/image224.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62.bin"/><Relationship Id="rId7" Type="http://schemas.openxmlformats.org/officeDocument/2006/relationships/image" Target="../media/image227.wmf"/><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oleObject" Target="../embeddings/oleObject163.bin"/><Relationship Id="rId5" Type="http://schemas.openxmlformats.org/officeDocument/2006/relationships/image" Target="../media/image228.jpeg"/><Relationship Id="rId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32.png"/><Relationship Id="rId4" Type="http://schemas.openxmlformats.org/officeDocument/2006/relationships/image" Target="../media/image231.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image" Target="../media/image233.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12.xml"/><Relationship Id="rId1" Type="http://schemas.openxmlformats.org/officeDocument/2006/relationships/vmlDrawing" Target="../drawings/vmlDrawing78.vml"/><Relationship Id="rId6" Type="http://schemas.openxmlformats.org/officeDocument/2006/relationships/image" Target="../media/image235.wmf"/><Relationship Id="rId5" Type="http://schemas.openxmlformats.org/officeDocument/2006/relationships/oleObject" Target="../embeddings/oleObject166.bin"/><Relationship Id="rId4" Type="http://schemas.openxmlformats.org/officeDocument/2006/relationships/image" Target="../media/image234.wmf"/></Relationships>
</file>

<file path=ppt/slides/_rels/slide118.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7.xml"/><Relationship Id="rId1" Type="http://schemas.openxmlformats.org/officeDocument/2006/relationships/vmlDrawing" Target="../drawings/vmlDrawing79.vml"/><Relationship Id="rId6" Type="http://schemas.openxmlformats.org/officeDocument/2006/relationships/image" Target="../media/image237.wmf"/><Relationship Id="rId5" Type="http://schemas.openxmlformats.org/officeDocument/2006/relationships/oleObject" Target="../embeddings/oleObject168.bin"/><Relationship Id="rId4" Type="http://schemas.openxmlformats.org/officeDocument/2006/relationships/image" Target="../media/image236.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image" Target="../media/image239.wmf"/><Relationship Id="rId5" Type="http://schemas.openxmlformats.org/officeDocument/2006/relationships/oleObject" Target="../embeddings/oleObject171.bin"/><Relationship Id="rId4" Type="http://schemas.openxmlformats.org/officeDocument/2006/relationships/image" Target="../media/image235.w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7.xml"/><Relationship Id="rId1" Type="http://schemas.openxmlformats.org/officeDocument/2006/relationships/vmlDrawing" Target="../drawings/vmlDrawing81.vml"/><Relationship Id="rId6" Type="http://schemas.openxmlformats.org/officeDocument/2006/relationships/image" Target="../media/image241.emf"/><Relationship Id="rId5" Type="http://schemas.openxmlformats.org/officeDocument/2006/relationships/oleObject" Target="../embeddings/oleObject173.bin"/><Relationship Id="rId4" Type="http://schemas.openxmlformats.org/officeDocument/2006/relationships/image" Target="../media/image240.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243.emf"/><Relationship Id="rId5" Type="http://schemas.openxmlformats.org/officeDocument/2006/relationships/oleObject" Target="../embeddings/oleObject175.bin"/><Relationship Id="rId4" Type="http://schemas.openxmlformats.org/officeDocument/2006/relationships/image" Target="../media/image242.e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245.emf"/><Relationship Id="rId5" Type="http://schemas.openxmlformats.org/officeDocument/2006/relationships/oleObject" Target="../embeddings/oleObject177.bin"/><Relationship Id="rId4" Type="http://schemas.openxmlformats.org/officeDocument/2006/relationships/image" Target="../media/image244.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246.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248.emf"/><Relationship Id="rId5" Type="http://schemas.openxmlformats.org/officeDocument/2006/relationships/oleObject" Target="../embeddings/oleObject180.bin"/><Relationship Id="rId4" Type="http://schemas.openxmlformats.org/officeDocument/2006/relationships/image" Target="../media/image247.e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50.emf"/><Relationship Id="rId5" Type="http://schemas.openxmlformats.org/officeDocument/2006/relationships/oleObject" Target="../embeddings/oleObject182.bin"/><Relationship Id="rId4" Type="http://schemas.openxmlformats.org/officeDocument/2006/relationships/image" Target="../media/image249.e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Layout" Target="../slideLayouts/slideLayout12.xml"/><Relationship Id="rId1" Type="http://schemas.openxmlformats.org/officeDocument/2006/relationships/vmlDrawing" Target="../drawings/vmlDrawing87.vml"/><Relationship Id="rId5" Type="http://schemas.openxmlformats.org/officeDocument/2006/relationships/hyperlink" Target="1&#65292;2&#21152;&#25104;.avi" TargetMode="External"/><Relationship Id="rId4" Type="http://schemas.openxmlformats.org/officeDocument/2006/relationships/image" Target="../media/image251.wmf"/></Relationships>
</file>

<file path=ppt/slides/_rels/slide128.xml.rels><?xml version="1.0" encoding="UTF-8" standalone="yes"?>
<Relationships xmlns="http://schemas.openxmlformats.org/package/2006/relationships"><Relationship Id="rId8" Type="http://schemas.openxmlformats.org/officeDocument/2006/relationships/image" Target="../media/image254.emf"/><Relationship Id="rId3" Type="http://schemas.openxmlformats.org/officeDocument/2006/relationships/oleObject" Target="../embeddings/oleObject184.bin"/><Relationship Id="rId7" Type="http://schemas.openxmlformats.org/officeDocument/2006/relationships/oleObject" Target="../embeddings/oleObject186.bin"/><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image" Target="../media/image253.emf"/><Relationship Id="rId5" Type="http://schemas.openxmlformats.org/officeDocument/2006/relationships/oleObject" Target="../embeddings/oleObject185.bin"/><Relationship Id="rId4" Type="http://schemas.openxmlformats.org/officeDocument/2006/relationships/image" Target="../media/image252.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Layout" Target="../slideLayouts/slideLayout7.xml"/><Relationship Id="rId1" Type="http://schemas.openxmlformats.org/officeDocument/2006/relationships/vmlDrawing" Target="../drawings/vmlDrawing89.vml"/><Relationship Id="rId4" Type="http://schemas.openxmlformats.org/officeDocument/2006/relationships/image" Target="../media/image255.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3.png"/><Relationship Id="rId4" Type="http://schemas.openxmlformats.org/officeDocument/2006/relationships/image" Target="../media/image21.w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7.xml"/><Relationship Id="rId1" Type="http://schemas.openxmlformats.org/officeDocument/2006/relationships/vmlDrawing" Target="../drawings/vmlDrawing90.vml"/><Relationship Id="rId4" Type="http://schemas.openxmlformats.org/officeDocument/2006/relationships/image" Target="../media/image256.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image" Target="../media/image257.wmf"/></Relationships>
</file>

<file path=ppt/slides/_rels/slide13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notesSlide" Target="../notesSlides/notesSlide16.xml"/><Relationship Id="rId7" Type="http://schemas.openxmlformats.org/officeDocument/2006/relationships/image" Target="../media/image259.emf"/><Relationship Id="rId2" Type="http://schemas.openxmlformats.org/officeDocument/2006/relationships/slideLayout" Target="../slideLayouts/slideLayout12.xml"/><Relationship Id="rId1" Type="http://schemas.openxmlformats.org/officeDocument/2006/relationships/vmlDrawing" Target="../drawings/vmlDrawing92.vml"/><Relationship Id="rId6" Type="http://schemas.openxmlformats.org/officeDocument/2006/relationships/oleObject" Target="../embeddings/oleObject191.bin"/><Relationship Id="rId5" Type="http://schemas.openxmlformats.org/officeDocument/2006/relationships/image" Target="../media/image258.wmf"/><Relationship Id="rId4" Type="http://schemas.openxmlformats.org/officeDocument/2006/relationships/oleObject" Target="../embeddings/oleObject190.bin"/></Relationships>
</file>

<file path=ppt/slides/_rels/slide133.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262.wmf"/><Relationship Id="rId5" Type="http://schemas.openxmlformats.org/officeDocument/2006/relationships/oleObject" Target="../embeddings/oleObject193.bin"/><Relationship Id="rId4" Type="http://schemas.openxmlformats.org/officeDocument/2006/relationships/image" Target="../media/image261.emf"/></Relationships>
</file>

<file path=ppt/slides/_rels/slide13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14.xml"/><Relationship Id="rId1" Type="http://schemas.openxmlformats.org/officeDocument/2006/relationships/vmlDrawing" Target="../drawings/vmlDrawing94.vml"/><Relationship Id="rId4" Type="http://schemas.openxmlformats.org/officeDocument/2006/relationships/image" Target="../media/image266.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7.xml"/><Relationship Id="rId1" Type="http://schemas.openxmlformats.org/officeDocument/2006/relationships/vmlDrawing" Target="../drawings/vmlDrawing95.vml"/><Relationship Id="rId5" Type="http://schemas.openxmlformats.org/officeDocument/2006/relationships/image" Target="../media/image260.png"/><Relationship Id="rId4" Type="http://schemas.openxmlformats.org/officeDocument/2006/relationships/image" Target="../media/image267.emf"/></Relationships>
</file>

<file path=ppt/slides/_rels/slide137.x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268.w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12.xml"/><Relationship Id="rId1" Type="http://schemas.openxmlformats.org/officeDocument/2006/relationships/vmlDrawing" Target="../drawings/vmlDrawing96.vml"/><Relationship Id="rId4" Type="http://schemas.openxmlformats.org/officeDocument/2006/relationships/image" Target="../media/image27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3.png"/><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8.png"/><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2.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7.png"/><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3.xml"/><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24.bin"/><Relationship Id="rId10" Type="http://schemas.openxmlformats.org/officeDocument/2006/relationships/image" Target="../media/image44.wmf"/><Relationship Id="rId4" Type="http://schemas.openxmlformats.org/officeDocument/2006/relationships/image" Target="../media/image45.png"/><Relationship Id="rId9"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53.jpg"/><Relationship Id="rId3" Type="http://schemas.openxmlformats.org/officeDocument/2006/relationships/tags" Target="../tags/tag12.xml"/><Relationship Id="rId21" Type="http://schemas.openxmlformats.org/officeDocument/2006/relationships/slideLayout" Target="../slideLayouts/slideLayout7.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1.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50.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hyperlink" Target="https://baike.baidu.com/item/%E6%B0%A7%E5%90%88%E8%A1%80%E7%BA%A2%E8%9B%8B%E7%99%BD?fromModule=lemma_inlink" TargetMode="External"/><Relationship Id="rId27"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5.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9.bin"/><Relationship Id="rId5" Type="http://schemas.openxmlformats.org/officeDocument/2006/relationships/image" Target="../media/image54.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9.emf"/><Relationship Id="rId5" Type="http://schemas.openxmlformats.org/officeDocument/2006/relationships/oleObject" Target="../embeddings/oleObject31.bin"/><Relationship Id="rId10" Type="http://schemas.openxmlformats.org/officeDocument/2006/relationships/image" Target="../media/image61.png"/><Relationship Id="rId4" Type="http://schemas.openxmlformats.org/officeDocument/2006/relationships/image" Target="../media/image58.emf"/><Relationship Id="rId9"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62.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65.emf"/><Relationship Id="rId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68.wmf"/><Relationship Id="rId5" Type="http://schemas.openxmlformats.org/officeDocument/2006/relationships/oleObject" Target="../embeddings/oleObject37.bin"/><Relationship Id="rId10" Type="http://schemas.openxmlformats.org/officeDocument/2006/relationships/image" Target="../media/image70.wmf"/><Relationship Id="rId4" Type="http://schemas.openxmlformats.org/officeDocument/2006/relationships/image" Target="../media/image67.emf"/><Relationship Id="rId9"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7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75.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7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9.emf"/><Relationship Id="rId5" Type="http://schemas.openxmlformats.org/officeDocument/2006/relationships/oleObject" Target="../embeddings/oleObject46.bin"/><Relationship Id="rId4" Type="http://schemas.openxmlformats.org/officeDocument/2006/relationships/image" Target="../media/image78.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80.emf"/><Relationship Id="rId5" Type="http://schemas.openxmlformats.org/officeDocument/2006/relationships/oleObject" Target="../embeddings/oleObject47.bin"/><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82.wmf"/><Relationship Id="rId5" Type="http://schemas.openxmlformats.org/officeDocument/2006/relationships/oleObject" Target="../embeddings/oleObject49.bin"/><Relationship Id="rId4" Type="http://schemas.openxmlformats.org/officeDocument/2006/relationships/image" Target="../media/image81.wmf"/></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2.xml"/><Relationship Id="rId16" Type="http://schemas.openxmlformats.org/officeDocument/2006/relationships/image" Target="../media/image8.wmf"/><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 Id="rId1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83.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85.emf"/><Relationship Id="rId5" Type="http://schemas.openxmlformats.org/officeDocument/2006/relationships/oleObject" Target="../embeddings/oleObject52.bin"/><Relationship Id="rId4" Type="http://schemas.openxmlformats.org/officeDocument/2006/relationships/image" Target="../media/image84.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86.emf"/><Relationship Id="rId4"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image" Target="../media/image91.emf"/><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90.wmf"/><Relationship Id="rId5" Type="http://schemas.openxmlformats.org/officeDocument/2006/relationships/oleObject" Target="../embeddings/oleObject55.bin"/><Relationship Id="rId4" Type="http://schemas.openxmlformats.org/officeDocument/2006/relationships/image" Target="../media/image8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image" Target="../media/image94.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93.emf"/><Relationship Id="rId5" Type="http://schemas.openxmlformats.org/officeDocument/2006/relationships/oleObject" Target="../embeddings/oleObject57.bin"/><Relationship Id="rId4" Type="http://schemas.openxmlformats.org/officeDocument/2006/relationships/image" Target="../media/image92.wmf"/></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7.wmf"/><Relationship Id="rId5" Type="http://schemas.openxmlformats.org/officeDocument/2006/relationships/oleObject" Target="../embeddings/oleObject59.bin"/><Relationship Id="rId10" Type="http://schemas.openxmlformats.org/officeDocument/2006/relationships/image" Target="../media/image99.emf"/><Relationship Id="rId4" Type="http://schemas.openxmlformats.org/officeDocument/2006/relationships/image" Target="../media/image96.wmf"/><Relationship Id="rId9" Type="http://schemas.openxmlformats.org/officeDocument/2006/relationships/oleObject" Target="../embeddings/oleObject61.bin"/></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67.bin"/><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107.wmf"/><Relationship Id="rId2" Type="http://schemas.openxmlformats.org/officeDocument/2006/relationships/slideLayout" Target="../slideLayouts/slideLayout2.xml"/><Relationship Id="rId16" Type="http://schemas.openxmlformats.org/officeDocument/2006/relationships/image" Target="../media/image13.png"/><Relationship Id="rId1" Type="http://schemas.openxmlformats.org/officeDocument/2006/relationships/vmlDrawing" Target="../drawings/vmlDrawing34.vml"/><Relationship Id="rId6" Type="http://schemas.openxmlformats.org/officeDocument/2006/relationships/image" Target="../media/image104.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image" Target="../media/image109.png"/><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65.bin"/><Relationship Id="rId14" Type="http://schemas.openxmlformats.org/officeDocument/2006/relationships/image" Target="../media/image108.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110.wmf"/></Relationships>
</file>

<file path=ppt/slides/_rels/slide62.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12.wmf"/><Relationship Id="rId5" Type="http://schemas.openxmlformats.org/officeDocument/2006/relationships/oleObject" Target="../embeddings/oleObject70.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7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6.wmf"/><Relationship Id="rId5" Type="http://schemas.openxmlformats.org/officeDocument/2006/relationships/oleObject" Target="../embeddings/oleObject74.bin"/><Relationship Id="rId4" Type="http://schemas.openxmlformats.org/officeDocument/2006/relationships/image" Target="../media/image115.wmf"/></Relationships>
</file>

<file path=ppt/slides/_rels/slide64.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18.wmf"/><Relationship Id="rId5" Type="http://schemas.openxmlformats.org/officeDocument/2006/relationships/oleObject" Target="../embeddings/oleObject76.bin"/><Relationship Id="rId4" Type="http://schemas.openxmlformats.org/officeDocument/2006/relationships/image" Target="../media/image117.emf"/></Relationships>
</file>

<file path=ppt/slides/_rels/slide6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7.xml"/><Relationship Id="rId7" Type="http://schemas.openxmlformats.org/officeDocument/2006/relationships/image" Target="../media/image121.emf"/><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oleObject79.bin"/><Relationship Id="rId5" Type="http://schemas.openxmlformats.org/officeDocument/2006/relationships/image" Target="../media/image120.emf"/><Relationship Id="rId4" Type="http://schemas.openxmlformats.org/officeDocument/2006/relationships/oleObject" Target="../embeddings/oleObject78.bin"/><Relationship Id="rId9"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oleObject" Target="../embeddings/oleObject80.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125.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42.vml"/><Relationship Id="rId5" Type="http://schemas.openxmlformats.org/officeDocument/2006/relationships/image" Target="../media/image126.emf"/><Relationship Id="rId4" Type="http://schemas.openxmlformats.org/officeDocument/2006/relationships/oleObject" Target="../embeddings/oleObject82.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43.vml"/><Relationship Id="rId6" Type="http://schemas.openxmlformats.org/officeDocument/2006/relationships/image" Target="../media/image127.emf"/><Relationship Id="rId5" Type="http://schemas.openxmlformats.org/officeDocument/2006/relationships/oleObject" Target="../embeddings/oleObject83.bin"/><Relationship Id="rId4" Type="http://schemas.openxmlformats.org/officeDocument/2006/relationships/image" Target="../media/image128.emf"/></Relationships>
</file>

<file path=ppt/slides/_rels/slide72.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notesSlide" Target="../notesSlides/notesSlide12.xml"/><Relationship Id="rId7" Type="http://schemas.openxmlformats.org/officeDocument/2006/relationships/oleObject" Target="../embeddings/oleObject85.bin"/><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image" Target="../media/image131.jpeg"/><Relationship Id="rId5" Type="http://schemas.openxmlformats.org/officeDocument/2006/relationships/image" Target="../media/image129.emf"/><Relationship Id="rId4" Type="http://schemas.openxmlformats.org/officeDocument/2006/relationships/oleObject" Target="../embeddings/oleObject84.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notesSlide" Target="../notesSlides/notesSlide13.xml"/><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87.bin"/><Relationship Id="rId11" Type="http://schemas.openxmlformats.org/officeDocument/2006/relationships/image" Target="../media/image135.wmf"/><Relationship Id="rId5" Type="http://schemas.openxmlformats.org/officeDocument/2006/relationships/image" Target="../media/image132.e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34.wmf"/></Relationships>
</file>

<file path=ppt/slides/_rels/slide76.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4.xml"/><Relationship Id="rId1" Type="http://schemas.openxmlformats.org/officeDocument/2006/relationships/vmlDrawing" Target="../drawings/vmlDrawing46.vml"/><Relationship Id="rId6" Type="http://schemas.openxmlformats.org/officeDocument/2006/relationships/image" Target="../media/image137.wmf"/><Relationship Id="rId5" Type="http://schemas.openxmlformats.org/officeDocument/2006/relationships/oleObject" Target="../embeddings/oleObject91.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93.bin"/></Relationships>
</file>

<file path=ppt/slides/_rels/slide77.x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oleObject" Target="../embeddings/oleObject99.bin"/><Relationship Id="rId18" Type="http://schemas.openxmlformats.org/officeDocument/2006/relationships/image" Target="../media/image147.wmf"/><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44.wmf"/><Relationship Id="rId17" Type="http://schemas.openxmlformats.org/officeDocument/2006/relationships/oleObject" Target="../embeddings/oleObject101.bin"/><Relationship Id="rId2" Type="http://schemas.openxmlformats.org/officeDocument/2006/relationships/slideLayout" Target="../slideLayouts/slideLayout4.xml"/><Relationship Id="rId16" Type="http://schemas.openxmlformats.org/officeDocument/2006/relationships/image" Target="../media/image146.wmf"/><Relationship Id="rId1" Type="http://schemas.openxmlformats.org/officeDocument/2006/relationships/vmlDrawing" Target="../drawings/vmlDrawing47.vml"/><Relationship Id="rId6" Type="http://schemas.openxmlformats.org/officeDocument/2006/relationships/image" Target="../media/image141.w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00.bin"/><Relationship Id="rId10" Type="http://schemas.openxmlformats.org/officeDocument/2006/relationships/image" Target="../media/image143.wmf"/><Relationship Id="rId4" Type="http://schemas.openxmlformats.org/officeDocument/2006/relationships/image" Target="../media/image140.wmf"/><Relationship Id="rId9" Type="http://schemas.openxmlformats.org/officeDocument/2006/relationships/oleObject" Target="../embeddings/oleObject97.bin"/><Relationship Id="rId14" Type="http://schemas.openxmlformats.org/officeDocument/2006/relationships/image" Target="../media/image145.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2.xml"/><Relationship Id="rId1" Type="http://schemas.openxmlformats.org/officeDocument/2006/relationships/vmlDrawing" Target="../drawings/vmlDrawing48.vml"/><Relationship Id="rId6" Type="http://schemas.openxmlformats.org/officeDocument/2006/relationships/image" Target="../media/image149.emf"/><Relationship Id="rId5" Type="http://schemas.openxmlformats.org/officeDocument/2006/relationships/oleObject" Target="../embeddings/oleObject103.bin"/><Relationship Id="rId4" Type="http://schemas.openxmlformats.org/officeDocument/2006/relationships/image" Target="../media/image148.emf"/></Relationships>
</file>

<file path=ppt/slides/_rels/slide79.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14.xml"/><Relationship Id="rId1" Type="http://schemas.openxmlformats.org/officeDocument/2006/relationships/vmlDrawing" Target="../drawings/vmlDrawing49.vml"/><Relationship Id="rId6" Type="http://schemas.openxmlformats.org/officeDocument/2006/relationships/image" Target="../media/image151.emf"/><Relationship Id="rId5" Type="http://schemas.openxmlformats.org/officeDocument/2006/relationships/oleObject" Target="../embeddings/oleObject105.bin"/><Relationship Id="rId4" Type="http://schemas.openxmlformats.org/officeDocument/2006/relationships/image" Target="../media/image15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15.xml"/><Relationship Id="rId1" Type="http://schemas.openxmlformats.org/officeDocument/2006/relationships/vmlDrawing" Target="../drawings/vmlDrawing50.vml"/><Relationship Id="rId6" Type="http://schemas.openxmlformats.org/officeDocument/2006/relationships/image" Target="../media/image154.emf"/><Relationship Id="rId5" Type="http://schemas.openxmlformats.org/officeDocument/2006/relationships/oleObject" Target="../embeddings/oleObject108.bin"/><Relationship Id="rId4" Type="http://schemas.openxmlformats.org/officeDocument/2006/relationships/image" Target="../media/image153.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oleObject" Target="../embeddings/oleObject110.bin"/><Relationship Id="rId7" Type="http://schemas.openxmlformats.org/officeDocument/2006/relationships/image" Target="../media/image160.png"/><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59.emf"/><Relationship Id="rId5" Type="http://schemas.openxmlformats.org/officeDocument/2006/relationships/oleObject" Target="../embeddings/oleObject111.bin"/><Relationship Id="rId4" Type="http://schemas.openxmlformats.org/officeDocument/2006/relationships/image" Target="../media/image158.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163.wmf"/><Relationship Id="rId5" Type="http://schemas.openxmlformats.org/officeDocument/2006/relationships/oleObject" Target="../embeddings/oleObject113.bin"/><Relationship Id="rId4" Type="http://schemas.openxmlformats.org/officeDocument/2006/relationships/image" Target="../media/image162.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164.wmf"/></Relationships>
</file>

<file path=ppt/slides/_rels/slide86.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166.png"/><Relationship Id="rId7"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55.v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2.xml"/><Relationship Id="rId1" Type="http://schemas.openxmlformats.org/officeDocument/2006/relationships/vmlDrawing" Target="../drawings/vmlDrawing56.vml"/><Relationship Id="rId6" Type="http://schemas.openxmlformats.org/officeDocument/2006/relationships/image" Target="../media/image171.emf"/><Relationship Id="rId5" Type="http://schemas.openxmlformats.org/officeDocument/2006/relationships/oleObject" Target="../embeddings/oleObject117.bin"/><Relationship Id="rId4" Type="http://schemas.openxmlformats.org/officeDocument/2006/relationships/image" Target="../media/image170.emf"/></Relationships>
</file>

<file path=ppt/slides/_rels/slide88.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14.xml"/><Relationship Id="rId1" Type="http://schemas.openxmlformats.org/officeDocument/2006/relationships/vmlDrawing" Target="../drawings/vmlDrawing57.vml"/><Relationship Id="rId6" Type="http://schemas.openxmlformats.org/officeDocument/2006/relationships/image" Target="../media/image174.wmf"/><Relationship Id="rId5" Type="http://schemas.openxmlformats.org/officeDocument/2006/relationships/oleObject" Target="../embeddings/oleObject120.bin"/><Relationship Id="rId10" Type="http://schemas.openxmlformats.org/officeDocument/2006/relationships/image" Target="../media/image176.emf"/><Relationship Id="rId4" Type="http://schemas.openxmlformats.org/officeDocument/2006/relationships/image" Target="../media/image173.wmf"/><Relationship Id="rId9" Type="http://schemas.openxmlformats.org/officeDocument/2006/relationships/oleObject" Target="../embeddings/oleObject122.bin"/></Relationships>
</file>

<file path=ppt/slides/_rels/slide8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23.bin"/><Relationship Id="rId7" Type="http://schemas.openxmlformats.org/officeDocument/2006/relationships/image" Target="../media/image177.w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oleObject" Target="../embeddings/oleObject124.bin"/><Relationship Id="rId5" Type="http://schemas.openxmlformats.org/officeDocument/2006/relationships/image" Target="../media/image178.png"/><Relationship Id="rId4" Type="http://schemas.openxmlformats.org/officeDocument/2006/relationships/image" Target="../media/image159.emf"/><Relationship Id="rId9" Type="http://schemas.openxmlformats.org/officeDocument/2006/relationships/image" Target="../media/image179.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3.png"/><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oleObject" Target="../embeddings/oleObject125.bin"/><Relationship Id="rId7" Type="http://schemas.openxmlformats.org/officeDocument/2006/relationships/oleObject" Target="../embeddings/oleObject127.bin"/><Relationship Id="rId2" Type="http://schemas.openxmlformats.org/officeDocument/2006/relationships/slideLayout" Target="../slideLayouts/slideLayout15.xml"/><Relationship Id="rId1" Type="http://schemas.openxmlformats.org/officeDocument/2006/relationships/vmlDrawing" Target="../drawings/vmlDrawing59.vml"/><Relationship Id="rId6" Type="http://schemas.openxmlformats.org/officeDocument/2006/relationships/image" Target="../media/image181.emf"/><Relationship Id="rId5" Type="http://schemas.openxmlformats.org/officeDocument/2006/relationships/oleObject" Target="../embeddings/oleObject126.bin"/><Relationship Id="rId4" Type="http://schemas.openxmlformats.org/officeDocument/2006/relationships/image" Target="../media/image180.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16.xml"/><Relationship Id="rId1" Type="http://schemas.openxmlformats.org/officeDocument/2006/relationships/vmlDrawing" Target="../drawings/vmlDrawing60.vml"/><Relationship Id="rId4" Type="http://schemas.openxmlformats.org/officeDocument/2006/relationships/image" Target="../media/image183.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4.xml"/><Relationship Id="rId1" Type="http://schemas.openxmlformats.org/officeDocument/2006/relationships/vmlDrawing" Target="../drawings/vmlDrawing61.vml"/><Relationship Id="rId6" Type="http://schemas.openxmlformats.org/officeDocument/2006/relationships/image" Target="../media/image185.emf"/><Relationship Id="rId5" Type="http://schemas.openxmlformats.org/officeDocument/2006/relationships/oleObject" Target="../embeddings/oleObject130.bin"/><Relationship Id="rId4" Type="http://schemas.openxmlformats.org/officeDocument/2006/relationships/image" Target="../media/image184.emf"/></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62.vml"/><Relationship Id="rId6" Type="http://schemas.openxmlformats.org/officeDocument/2006/relationships/image" Target="../media/image186.wmf"/><Relationship Id="rId5" Type="http://schemas.openxmlformats.org/officeDocument/2006/relationships/oleObject" Target="../embeddings/oleObject131.bin"/><Relationship Id="rId4" Type="http://schemas.openxmlformats.org/officeDocument/2006/relationships/image" Target="../media/image188.png"/></Relationships>
</file>

<file path=ppt/slides/_rels/slide9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4.xml"/><Relationship Id="rId1" Type="http://schemas.openxmlformats.org/officeDocument/2006/relationships/vmlDrawing" Target="../drawings/vmlDrawing63.vml"/><Relationship Id="rId6" Type="http://schemas.openxmlformats.org/officeDocument/2006/relationships/image" Target="../media/image190.emf"/><Relationship Id="rId5" Type="http://schemas.openxmlformats.org/officeDocument/2006/relationships/oleObject" Target="../embeddings/oleObject133.bin"/><Relationship Id="rId4" Type="http://schemas.openxmlformats.org/officeDocument/2006/relationships/image" Target="../media/image189.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image" Target="../media/image192.emf"/><Relationship Id="rId5" Type="http://schemas.openxmlformats.org/officeDocument/2006/relationships/oleObject" Target="../embeddings/oleObject135.bin"/><Relationship Id="rId4" Type="http://schemas.openxmlformats.org/officeDocument/2006/relationships/image" Target="../media/image191.emf"/></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14.xml"/><Relationship Id="rId1" Type="http://schemas.openxmlformats.org/officeDocument/2006/relationships/vmlDrawing" Target="../drawings/vmlDrawing65.vml"/><Relationship Id="rId6" Type="http://schemas.openxmlformats.org/officeDocument/2006/relationships/image" Target="../media/image195.emf"/><Relationship Id="rId5" Type="http://schemas.openxmlformats.org/officeDocument/2006/relationships/oleObject" Target="../embeddings/oleObject137.bin"/><Relationship Id="rId4" Type="http://schemas.openxmlformats.org/officeDocument/2006/relationships/image" Target="../media/image194.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4.xml"/><Relationship Id="rId1" Type="http://schemas.openxmlformats.org/officeDocument/2006/relationships/vmlDrawing" Target="../drawings/vmlDrawing66.vml"/><Relationship Id="rId6" Type="http://schemas.openxmlformats.org/officeDocument/2006/relationships/image" Target="../media/image197.emf"/><Relationship Id="rId5" Type="http://schemas.openxmlformats.org/officeDocument/2006/relationships/oleObject" Target="../embeddings/oleObject139.bin"/><Relationship Id="rId4" Type="http://schemas.openxmlformats.org/officeDocument/2006/relationships/image" Target="../media/image19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6019B55-4140-44A9-9347-6DFFBFBE880E}"/>
              </a:ext>
            </a:extLst>
          </p:cNvPr>
          <p:cNvSpPr txBox="1">
            <a:spLocks noChangeArrowheads="1"/>
          </p:cNvSpPr>
          <p:nvPr/>
        </p:nvSpPr>
        <p:spPr bwMode="auto">
          <a:xfrm>
            <a:off x="1371600" y="2520950"/>
            <a:ext cx="6400800" cy="838200"/>
          </a:xfrm>
          <a:prstGeom prst="rect">
            <a:avLst/>
          </a:prstGeom>
          <a:noFill/>
          <a:ln>
            <a:noFill/>
          </a:ln>
        </p:spPr>
        <p:txBody>
          <a:bodyPr lIns="0" rIns="1828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algn="ctr" defTabSz="912813" eaLnBrk="1" hangingPunct="1">
              <a:buFont typeface="Wingdings 2" pitchFamily="18" charset="2"/>
              <a:buNone/>
              <a:defRPr/>
            </a:pPr>
            <a:r>
              <a:rPr lang="en-US" altLang="zh-CN" sz="2800" b="1" kern="0">
                <a:latin typeface="Arial" charset="0"/>
              </a:rPr>
              <a:t>Unsaturated aliphatic hydrocarbon</a:t>
            </a:r>
            <a:endParaRPr lang="zh-CN" altLang="en-US" sz="2800" b="1" kern="0" dirty="0">
              <a:latin typeface="Arial" charset="0"/>
            </a:endParaRPr>
          </a:p>
        </p:txBody>
      </p:sp>
      <p:sp>
        <p:nvSpPr>
          <p:cNvPr id="4099" name="TextBox 5">
            <a:extLst>
              <a:ext uri="{FF2B5EF4-FFF2-40B4-BE49-F238E27FC236}">
                <a16:creationId xmlns:a16="http://schemas.microsoft.com/office/drawing/2014/main" id="{2B699954-0019-481A-8AAD-55C978E285A4}"/>
              </a:ext>
            </a:extLst>
          </p:cNvPr>
          <p:cNvSpPr txBox="1">
            <a:spLocks noChangeArrowheads="1"/>
          </p:cNvSpPr>
          <p:nvPr/>
        </p:nvSpPr>
        <p:spPr bwMode="auto">
          <a:xfrm>
            <a:off x="1752600" y="33829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200" b="1">
                <a:latin typeface="黑体" panose="02010609060101010101" pitchFamily="49" charset="-122"/>
                <a:ea typeface="黑体" panose="02010609060101010101" pitchFamily="49" charset="-122"/>
              </a:rPr>
              <a:t>第三章：烯烃、炔烃和二烯烃</a:t>
            </a:r>
          </a:p>
        </p:txBody>
      </p:sp>
      <p:pic>
        <p:nvPicPr>
          <p:cNvPr id="4100" name="Rectangle 2">
            <a:extLst>
              <a:ext uri="{FF2B5EF4-FFF2-40B4-BE49-F238E27FC236}">
                <a16:creationId xmlns:a16="http://schemas.microsoft.com/office/drawing/2014/main" id="{BF50813E-A2B2-4424-923E-C6639B9BD5F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8945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3BE14AF-73DE-4A82-B8A2-B166B11FF3AE}"/>
              </a:ext>
            </a:extLst>
          </p:cNvPr>
          <p:cNvSpPr>
            <a:spLocks noGrp="1"/>
          </p:cNvSpPr>
          <p:nvPr>
            <p:ph type="dt" sz="half" idx="10"/>
          </p:nvPr>
        </p:nvSpPr>
        <p:spPr/>
        <p:txBody>
          <a:bodyPr/>
          <a:lstStyle/>
          <a:p>
            <a:pPr>
              <a:defRPr/>
            </a:pPr>
            <a:fld id="{31FD4064-7687-4119-87A2-214B62077AD3}" type="datetime11">
              <a:rPr lang="zh-CN" altLang="en-US" smtClean="0"/>
              <a:t>11:48:07</a:t>
            </a:fld>
            <a:endParaRPr lang="en-US"/>
          </a:p>
        </p:txBody>
      </p:sp>
      <p:sp>
        <p:nvSpPr>
          <p:cNvPr id="3" name="灯片编号占位符 2">
            <a:extLst>
              <a:ext uri="{FF2B5EF4-FFF2-40B4-BE49-F238E27FC236}">
                <a16:creationId xmlns:a16="http://schemas.microsoft.com/office/drawing/2014/main" id="{EC64F050-8209-452E-9DF8-4DD381578511}"/>
              </a:ext>
            </a:extLst>
          </p:cNvPr>
          <p:cNvSpPr>
            <a:spLocks noGrp="1"/>
          </p:cNvSpPr>
          <p:nvPr>
            <p:ph type="sldNum" sz="quarter" idx="12"/>
          </p:nvPr>
        </p:nvSpPr>
        <p:spPr/>
        <p:txBody>
          <a:bodyPr/>
          <a:lstStyle/>
          <a:p>
            <a:pPr>
              <a:defRPr/>
            </a:pPr>
            <a:fld id="{D9255669-4D76-4035-84D2-5F59D5D8FE20}" type="slidenum">
              <a:rPr lang="en-US" altLang="zh-CN" smtClean="0"/>
              <a:pPr>
                <a:defRPr/>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20140C8-A293-4178-A04E-09458408E788}"/>
              </a:ext>
            </a:extLst>
          </p:cNvPr>
          <p:cNvSpPr txBox="1">
            <a:spLocks noChangeArrowheads="1"/>
          </p:cNvSpPr>
          <p:nvPr/>
        </p:nvSpPr>
        <p:spPr>
          <a:xfrm>
            <a:off x="214313" y="877888"/>
            <a:ext cx="4029075" cy="538162"/>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marL="342900" indent="-342900" algn="ctr" eaLnBrk="1" hangingPunct="1">
              <a:spcBef>
                <a:spcPct val="50000"/>
              </a:spcBef>
              <a:buFont typeface="Wingdings" panose="05000000000000000000" pitchFamily="2" charset="2"/>
              <a:buChar char="l"/>
              <a:defRPr/>
            </a:pPr>
            <a:r>
              <a:rPr lang="zh-CN" altLang="en-US" sz="2400" b="1" dirty="0">
                <a:latin typeface="Arial" charset="0"/>
                <a:ea typeface="宋体" pitchFamily="2" charset="-122"/>
                <a:cs typeface="+mn-cs"/>
              </a:rPr>
              <a:t>几何异构（顺反异构）</a:t>
            </a:r>
          </a:p>
        </p:txBody>
      </p:sp>
      <p:sp>
        <p:nvSpPr>
          <p:cNvPr id="3" name="Rectangle 3">
            <a:extLst>
              <a:ext uri="{FF2B5EF4-FFF2-40B4-BE49-F238E27FC236}">
                <a16:creationId xmlns:a16="http://schemas.microsoft.com/office/drawing/2014/main" id="{122C57F5-3B8D-4EDC-A50C-198E28C65B7D}"/>
              </a:ext>
            </a:extLst>
          </p:cNvPr>
          <p:cNvSpPr txBox="1">
            <a:spLocks noChangeArrowheads="1"/>
          </p:cNvSpPr>
          <p:nvPr/>
        </p:nvSpPr>
        <p:spPr>
          <a:xfrm>
            <a:off x="381000" y="1600200"/>
            <a:ext cx="8474075" cy="1192213"/>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spcBef>
                <a:spcPct val="35000"/>
              </a:spcBef>
              <a:defRPr/>
            </a:pPr>
            <a:r>
              <a:rPr lang="zh-CN" altLang="en-US" sz="2400" b="1" dirty="0">
                <a:solidFill>
                  <a:schemeClr val="tx2"/>
                </a:solidFill>
                <a:latin typeface="Arial" charset="0"/>
              </a:rPr>
              <a:t>定义：</a:t>
            </a:r>
            <a:r>
              <a:rPr lang="zh-CN" altLang="en-US" sz="2000" b="1" kern="0" dirty="0">
                <a:latin typeface="Times New Roman" panose="02020603050405020304" pitchFamily="18" charset="0"/>
                <a:ea typeface="宋体" panose="02010600030101010101" pitchFamily="2" charset="-122"/>
              </a:rPr>
              <a:t>几何异构是由于（双键的）刚性结构，使分子中（双键碳原子上所连）的原子或原子团在空间产生不同的排列方式所引起的异构现象。</a:t>
            </a:r>
          </a:p>
        </p:txBody>
      </p:sp>
      <p:pic>
        <p:nvPicPr>
          <p:cNvPr id="13316" name="Picture 27">
            <a:extLst>
              <a:ext uri="{FF2B5EF4-FFF2-40B4-BE49-F238E27FC236}">
                <a16:creationId xmlns:a16="http://schemas.microsoft.com/office/drawing/2014/main" id="{2C1C7304-B58A-4401-B371-E9530639DCE1}"/>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81513" y="8874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27">
            <a:extLst>
              <a:ext uri="{FF2B5EF4-FFF2-40B4-BE49-F238E27FC236}">
                <a16:creationId xmlns:a16="http://schemas.microsoft.com/office/drawing/2014/main" id="{7ADB3AC3-8255-44CE-8F03-A1E9480D4D04}"/>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14913" y="8905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27">
            <a:extLst>
              <a:ext uri="{FF2B5EF4-FFF2-40B4-BE49-F238E27FC236}">
                <a16:creationId xmlns:a16="http://schemas.microsoft.com/office/drawing/2014/main" id="{F07B3A65-B8E3-44A4-B6CB-F13EDE3F4F1C}"/>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503863" y="8905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4">
            <a:extLst>
              <a:ext uri="{FF2B5EF4-FFF2-40B4-BE49-F238E27FC236}">
                <a16:creationId xmlns:a16="http://schemas.microsoft.com/office/drawing/2014/main" id="{B5750B1A-3264-4F34-B19A-F991C3C4C12F}"/>
              </a:ext>
            </a:extLst>
          </p:cNvPr>
          <p:cNvSpPr>
            <a:spLocks noChangeArrowheads="1"/>
          </p:cNvSpPr>
          <p:nvPr/>
        </p:nvSpPr>
        <p:spPr bwMode="auto">
          <a:xfrm>
            <a:off x="533400" y="3832225"/>
            <a:ext cx="8001000" cy="858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顺式：双键碳原子上两个相同的原子或基团处于双键同侧。</a:t>
            </a:r>
          </a:p>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反式：双键碳原子上两个相同的原子或基团处于双键反侧。</a:t>
            </a:r>
          </a:p>
        </p:txBody>
      </p:sp>
      <p:pic>
        <p:nvPicPr>
          <p:cNvPr id="13320" name="Picture 5" descr="E:\青海大学\课程\有机课程\图片\图片2.tif">
            <a:extLst>
              <a:ext uri="{FF2B5EF4-FFF2-40B4-BE49-F238E27FC236}">
                <a16:creationId xmlns:a16="http://schemas.microsoft.com/office/drawing/2014/main" id="{637F9BEA-F923-41AE-97C8-9A7C9C8954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226" t="3726" r="9518" b="50137"/>
          <a:stretch>
            <a:fillRect/>
          </a:stretch>
        </p:blipFill>
        <p:spPr bwMode="auto">
          <a:xfrm>
            <a:off x="1752600" y="4975225"/>
            <a:ext cx="23399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5" descr="E:\青海大学\课程\有机课程\图片\图片2.tif">
            <a:extLst>
              <a:ext uri="{FF2B5EF4-FFF2-40B4-BE49-F238E27FC236}">
                <a16:creationId xmlns:a16="http://schemas.microsoft.com/office/drawing/2014/main" id="{0E8724EF-6C50-4453-8DCB-4DD181F23C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226" t="53790" r="9518" b="3999"/>
          <a:stretch>
            <a:fillRect/>
          </a:stretch>
        </p:blipFill>
        <p:spPr bwMode="auto">
          <a:xfrm>
            <a:off x="4627563" y="5022850"/>
            <a:ext cx="2339975"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a:extLst>
              <a:ext uri="{FF2B5EF4-FFF2-40B4-BE49-F238E27FC236}">
                <a16:creationId xmlns:a16="http://schemas.microsoft.com/office/drawing/2014/main" id="{CF11AA1E-BD55-4B80-96EE-DA8676A3F947}"/>
              </a:ext>
            </a:extLst>
          </p:cNvPr>
          <p:cNvSpPr txBox="1">
            <a:spLocks noChangeArrowheads="1"/>
          </p:cNvSpPr>
          <p:nvPr/>
        </p:nvSpPr>
        <p:spPr bwMode="auto">
          <a:xfrm>
            <a:off x="684213" y="3124200"/>
            <a:ext cx="6248400" cy="457200"/>
          </a:xfrm>
          <a:prstGeom prst="rect">
            <a:avLst/>
          </a:prstGeom>
          <a:noFill/>
          <a:ln>
            <a:noFill/>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ct val="50000"/>
              </a:spcBef>
              <a:spcAft>
                <a:spcPts val="0"/>
              </a:spcAft>
              <a:defRPr/>
            </a:pPr>
            <a:r>
              <a:rPr lang="zh-CN" altLang="en-US" sz="2400" b="1" dirty="0">
                <a:solidFill>
                  <a:schemeClr val="tx2">
                    <a:lumMod val="75000"/>
                  </a:schemeClr>
                </a:solidFill>
                <a:latin typeface="Arial" charset="0"/>
                <a:ea typeface="+mn-ea"/>
              </a:rPr>
              <a:t>顺反异构体</a:t>
            </a:r>
          </a:p>
        </p:txBody>
      </p:sp>
      <p:sp>
        <p:nvSpPr>
          <p:cNvPr id="4" name="日期占位符 3">
            <a:extLst>
              <a:ext uri="{FF2B5EF4-FFF2-40B4-BE49-F238E27FC236}">
                <a16:creationId xmlns:a16="http://schemas.microsoft.com/office/drawing/2014/main" id="{FEE59F4D-4755-4EAA-BD02-4C9F48B72EDF}"/>
              </a:ext>
            </a:extLst>
          </p:cNvPr>
          <p:cNvSpPr>
            <a:spLocks noGrp="1"/>
          </p:cNvSpPr>
          <p:nvPr>
            <p:ph type="dt" sz="half" idx="10"/>
          </p:nvPr>
        </p:nvSpPr>
        <p:spPr/>
        <p:txBody>
          <a:bodyPr/>
          <a:lstStyle/>
          <a:p>
            <a:pPr>
              <a:defRPr/>
            </a:pPr>
            <a:fld id="{607E48D5-D605-4849-A1A4-38C0A66DC0AD}" type="datetime11">
              <a:rPr lang="zh-CN" altLang="en-US" smtClean="0"/>
              <a:t>11:48:09</a:t>
            </a:fld>
            <a:endParaRPr lang="en-US"/>
          </a:p>
        </p:txBody>
      </p:sp>
      <p:sp>
        <p:nvSpPr>
          <p:cNvPr id="5" name="灯片编号占位符 4">
            <a:extLst>
              <a:ext uri="{FF2B5EF4-FFF2-40B4-BE49-F238E27FC236}">
                <a16:creationId xmlns:a16="http://schemas.microsoft.com/office/drawing/2014/main" id="{9D3264AF-A382-42B5-9C2D-C0907F77DDEE}"/>
              </a:ext>
            </a:extLst>
          </p:cNvPr>
          <p:cNvSpPr>
            <a:spLocks noGrp="1"/>
          </p:cNvSpPr>
          <p:nvPr>
            <p:ph type="sldNum" sz="quarter" idx="12"/>
          </p:nvPr>
        </p:nvSpPr>
        <p:spPr/>
        <p:txBody>
          <a:bodyPr/>
          <a:lstStyle/>
          <a:p>
            <a:pPr>
              <a:defRPr/>
            </a:pPr>
            <a:fld id="{D9255669-4D76-4035-84D2-5F59D5D8FE20}" type="slidenum">
              <a:rPr lang="en-US" altLang="zh-CN" smtClean="0"/>
              <a:pPr>
                <a:defRPr/>
              </a:pPr>
              <a:t>10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979222-5F3E-4FEF-A182-0F7FD41224B5}"/>
              </a:ext>
            </a:extLst>
          </p:cNvPr>
          <p:cNvSpPr/>
          <p:nvPr/>
        </p:nvSpPr>
        <p:spPr>
          <a:xfrm>
            <a:off x="22225" y="381000"/>
            <a:ext cx="3159839" cy="523220"/>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炔烃的还原总结</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3">
            <a:extLst>
              <a:ext uri="{FF2B5EF4-FFF2-40B4-BE49-F238E27FC236}">
                <a16:creationId xmlns:a16="http://schemas.microsoft.com/office/drawing/2014/main" id="{6476C383-7E4D-4C25-8B02-4FE61DE99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3929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0" name="Text Box 11">
            <a:extLst>
              <a:ext uri="{FF2B5EF4-FFF2-40B4-BE49-F238E27FC236}">
                <a16:creationId xmlns:a16="http://schemas.microsoft.com/office/drawing/2014/main" id="{A737813F-FB7A-49CF-B51B-EC4580F32D08}"/>
              </a:ext>
            </a:extLst>
          </p:cNvPr>
          <p:cNvSpPr txBox="1">
            <a:spLocks noChangeArrowheads="1"/>
          </p:cNvSpPr>
          <p:nvPr/>
        </p:nvSpPr>
        <p:spPr bwMode="auto">
          <a:xfrm>
            <a:off x="114300" y="5943600"/>
            <a:ext cx="54864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chemeClr val="accent1"/>
                </a:solidFill>
                <a:latin typeface="Arial" panose="020B0604020202020204" pitchFamily="34" charset="0"/>
                <a:ea typeface="黑体" panose="02010609060101010101" pitchFamily="49" charset="-122"/>
              </a:rPr>
              <a:t>Cat.: Lindlar</a:t>
            </a:r>
            <a:r>
              <a:rPr lang="zh-CN" altLang="en-US" b="1">
                <a:solidFill>
                  <a:schemeClr val="accent1"/>
                </a:solidFill>
                <a:latin typeface="Arial" panose="020B0604020202020204" pitchFamily="34" charset="0"/>
                <a:ea typeface="黑体" panose="02010609060101010101" pitchFamily="49" charset="-122"/>
              </a:rPr>
              <a:t>催化剂（钯附着在</a:t>
            </a:r>
            <a:r>
              <a:rPr lang="en-US" altLang="zh-CN" b="1">
                <a:solidFill>
                  <a:schemeClr val="accent1"/>
                </a:solidFill>
                <a:latin typeface="Arial" panose="020B0604020202020204" pitchFamily="34" charset="0"/>
                <a:ea typeface="黑体" panose="02010609060101010101" pitchFamily="49" charset="-122"/>
              </a:rPr>
              <a:t>CaCO</a:t>
            </a:r>
            <a:r>
              <a:rPr lang="en-US" altLang="zh-CN" b="1" baseline="-25000">
                <a:solidFill>
                  <a:schemeClr val="accent1"/>
                </a:solidFill>
                <a:latin typeface="Arial" panose="020B0604020202020204" pitchFamily="34" charset="0"/>
                <a:ea typeface="黑体" panose="02010609060101010101" pitchFamily="49" charset="-122"/>
              </a:rPr>
              <a:t>3</a:t>
            </a:r>
            <a:r>
              <a:rPr lang="zh-CN" altLang="en-US" b="1">
                <a:solidFill>
                  <a:schemeClr val="accent1"/>
                </a:solidFill>
                <a:latin typeface="Arial" panose="020B0604020202020204" pitchFamily="34" charset="0"/>
                <a:ea typeface="黑体" panose="02010609060101010101" pitchFamily="49" charset="-122"/>
              </a:rPr>
              <a:t>及少量</a:t>
            </a:r>
            <a:r>
              <a:rPr lang="en-US" altLang="zh-CN" b="1">
                <a:solidFill>
                  <a:schemeClr val="accent1"/>
                </a:solidFill>
                <a:latin typeface="Arial" panose="020B0604020202020204" pitchFamily="34" charset="0"/>
                <a:ea typeface="黑体" panose="02010609060101010101" pitchFamily="49" charset="-122"/>
              </a:rPr>
              <a:t>PbO</a:t>
            </a:r>
            <a:r>
              <a:rPr lang="zh-CN" altLang="en-US" b="1">
                <a:solidFill>
                  <a:schemeClr val="accent1"/>
                </a:solidFill>
                <a:latin typeface="Arial" panose="020B0604020202020204" pitchFamily="34" charset="0"/>
                <a:ea typeface="黑体" panose="02010609060101010101" pitchFamily="49" charset="-122"/>
              </a:rPr>
              <a:t>上）</a:t>
            </a:r>
          </a:p>
          <a:p>
            <a:pPr eaLnBrk="1" hangingPunct="1">
              <a:spcBef>
                <a:spcPct val="25000"/>
              </a:spcBef>
            </a:pPr>
            <a:r>
              <a:rPr lang="zh-CN" altLang="en-US" b="1">
                <a:solidFill>
                  <a:schemeClr val="accent1"/>
                </a:solidFill>
                <a:latin typeface="Arial" panose="020B0604020202020204" pitchFamily="34" charset="0"/>
                <a:ea typeface="黑体" panose="02010609060101010101" pitchFamily="49" charset="-122"/>
              </a:rPr>
              <a:t>         或 </a:t>
            </a:r>
            <a:r>
              <a:rPr lang="en-US" altLang="zh-CN" b="1">
                <a:solidFill>
                  <a:schemeClr val="accent1"/>
                </a:solidFill>
                <a:latin typeface="Arial" panose="020B0604020202020204" pitchFamily="34" charset="0"/>
                <a:ea typeface="黑体" panose="02010609060101010101" pitchFamily="49" charset="-122"/>
              </a:rPr>
              <a:t>BaSO</a:t>
            </a:r>
            <a:r>
              <a:rPr lang="en-US" altLang="zh-CN" b="1" baseline="-25000">
                <a:solidFill>
                  <a:schemeClr val="accent1"/>
                </a:solidFill>
                <a:latin typeface="Arial" panose="020B0604020202020204" pitchFamily="34" charset="0"/>
                <a:ea typeface="黑体" panose="02010609060101010101" pitchFamily="49" charset="-122"/>
              </a:rPr>
              <a:t>4</a:t>
            </a:r>
            <a:r>
              <a:rPr lang="zh-CN" altLang="en-US" b="1">
                <a:solidFill>
                  <a:schemeClr val="accent1"/>
                </a:solidFill>
                <a:latin typeface="Arial" panose="020B0604020202020204" pitchFamily="34" charset="0"/>
                <a:ea typeface="黑体" panose="02010609060101010101" pitchFamily="49" charset="-122"/>
              </a:rPr>
              <a:t>为载体的钯催化剂（吡啶中）</a:t>
            </a:r>
          </a:p>
        </p:txBody>
      </p:sp>
      <p:sp>
        <p:nvSpPr>
          <p:cNvPr id="4" name="日期占位符 3">
            <a:extLst>
              <a:ext uri="{FF2B5EF4-FFF2-40B4-BE49-F238E27FC236}">
                <a16:creationId xmlns:a16="http://schemas.microsoft.com/office/drawing/2014/main" id="{6C0E8ACF-D51E-4634-89EA-DB311D0F040B}"/>
              </a:ext>
            </a:extLst>
          </p:cNvPr>
          <p:cNvSpPr>
            <a:spLocks noGrp="1"/>
          </p:cNvSpPr>
          <p:nvPr>
            <p:ph type="dt" sz="half" idx="10"/>
          </p:nvPr>
        </p:nvSpPr>
        <p:spPr/>
        <p:txBody>
          <a:bodyPr/>
          <a:lstStyle/>
          <a:p>
            <a:pPr>
              <a:defRPr/>
            </a:pPr>
            <a:fld id="{6F43DAE5-AFCB-44DA-9D14-04AB29799E42}" type="datetime11">
              <a:rPr lang="zh-CN" altLang="en-US" smtClean="0"/>
              <a:t>11:48:10</a:t>
            </a:fld>
            <a:endParaRPr lang="en-US"/>
          </a:p>
        </p:txBody>
      </p:sp>
      <p:sp>
        <p:nvSpPr>
          <p:cNvPr id="5" name="灯片编号占位符 4">
            <a:extLst>
              <a:ext uri="{FF2B5EF4-FFF2-40B4-BE49-F238E27FC236}">
                <a16:creationId xmlns:a16="http://schemas.microsoft.com/office/drawing/2014/main" id="{E431E8A9-CCA9-4927-AB88-ED92654FF180}"/>
              </a:ext>
            </a:extLst>
          </p:cNvPr>
          <p:cNvSpPr>
            <a:spLocks noGrp="1"/>
          </p:cNvSpPr>
          <p:nvPr>
            <p:ph type="sldNum" sz="quarter" idx="12"/>
          </p:nvPr>
        </p:nvSpPr>
        <p:spPr/>
        <p:txBody>
          <a:bodyPr/>
          <a:lstStyle/>
          <a:p>
            <a:pPr>
              <a:defRPr/>
            </a:pPr>
            <a:fld id="{D9255669-4D76-4035-84D2-5F59D5D8FE20}" type="slidenum">
              <a:rPr lang="en-US" altLang="zh-CN" smtClean="0"/>
              <a:pPr>
                <a:defRPr/>
              </a:pPr>
              <a:t>100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1" name="Rectangle 1029">
            <a:extLst>
              <a:ext uri="{FF2B5EF4-FFF2-40B4-BE49-F238E27FC236}">
                <a16:creationId xmlns:a16="http://schemas.microsoft.com/office/drawing/2014/main" id="{74295B97-1682-464B-AC7F-4B6FCE7C7B2C}"/>
              </a:ext>
            </a:extLst>
          </p:cNvPr>
          <p:cNvSpPr>
            <a:spLocks noChangeArrowheads="1"/>
          </p:cNvSpPr>
          <p:nvPr/>
        </p:nvSpPr>
        <p:spPr bwMode="auto">
          <a:xfrm>
            <a:off x="250825" y="765175"/>
            <a:ext cx="259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KMnO</a:t>
            </a:r>
            <a:r>
              <a:rPr lang="en-US" altLang="zh-CN" sz="2400"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氧化</a:t>
            </a:r>
          </a:p>
        </p:txBody>
      </p:sp>
      <p:sp>
        <p:nvSpPr>
          <p:cNvPr id="357383" name="Text Box 1031">
            <a:extLst>
              <a:ext uri="{FF2B5EF4-FFF2-40B4-BE49-F238E27FC236}">
                <a16:creationId xmlns:a16="http://schemas.microsoft.com/office/drawing/2014/main" id="{4CB25137-44DA-4769-9606-C2AB0DD3F2C2}"/>
              </a:ext>
            </a:extLst>
          </p:cNvPr>
          <p:cNvSpPr txBox="1">
            <a:spLocks noChangeArrowheads="1"/>
          </p:cNvSpPr>
          <p:nvPr/>
        </p:nvSpPr>
        <p:spPr bwMode="auto">
          <a:xfrm>
            <a:off x="250825" y="5876925"/>
            <a:ext cx="835501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反应后高锰酸钾溶液的颜色褪去，析出棕褐色的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MnO</a:t>
            </a:r>
            <a:r>
              <a:rPr lang="en-US" altLang="zh-CN" sz="2400" baseline="-250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沉淀。因此这个反应可用作</a:t>
            </a:r>
            <a:r>
              <a:rPr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定性鉴定</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57387" name="Text Box 1035">
            <a:extLst>
              <a:ext uri="{FF2B5EF4-FFF2-40B4-BE49-F238E27FC236}">
                <a16:creationId xmlns:a16="http://schemas.microsoft.com/office/drawing/2014/main" id="{9AB29330-62A6-46C0-B1EE-BD4693817A1F}"/>
              </a:ext>
            </a:extLst>
          </p:cNvPr>
          <p:cNvSpPr txBox="1">
            <a:spLocks noChangeArrowheads="1"/>
          </p:cNvSpPr>
          <p:nvPr/>
        </p:nvSpPr>
        <p:spPr bwMode="auto">
          <a:xfrm>
            <a:off x="395288" y="141288"/>
            <a:ext cx="2441575" cy="523875"/>
          </a:xfrm>
          <a:prstGeom prst="rect">
            <a:avLst/>
          </a:prstGeom>
          <a:noFill/>
          <a:ln>
            <a:noFill/>
          </a:ln>
          <a:effec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炔烃的氧化</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graphicFrame>
        <p:nvGraphicFramePr>
          <p:cNvPr id="357414" name="Object 1062">
            <a:extLst>
              <a:ext uri="{FF2B5EF4-FFF2-40B4-BE49-F238E27FC236}">
                <a16:creationId xmlns:a16="http://schemas.microsoft.com/office/drawing/2014/main" id="{636EF82C-0B25-4877-A942-D4F0A4B4081C}"/>
              </a:ext>
            </a:extLst>
          </p:cNvPr>
          <p:cNvGraphicFramePr>
            <a:graphicFrameLocks noGrp="1" noChangeAspect="1"/>
          </p:cNvGraphicFramePr>
          <p:nvPr>
            <p:ph sz="quarter" idx="1"/>
          </p:nvPr>
        </p:nvGraphicFramePr>
        <p:xfrm>
          <a:off x="1011238" y="2547938"/>
          <a:ext cx="6351587" cy="584200"/>
        </p:xfrm>
        <a:graphic>
          <a:graphicData uri="http://schemas.openxmlformats.org/presentationml/2006/ole">
            <mc:AlternateContent xmlns:mc="http://schemas.openxmlformats.org/markup-compatibility/2006">
              <mc:Choice xmlns:v="urn:schemas-microsoft-com:vml" Requires="v">
                <p:oleObj spid="_x0000_s133222" name="CS ChemDraw Drawing" r:id="rId3" imgW="4307986" imgH="397612" progId="ChemDraw.Document.6.0">
                  <p:embed/>
                </p:oleObj>
              </mc:Choice>
              <mc:Fallback>
                <p:oleObj name="CS ChemDraw Drawing" r:id="rId3" imgW="4307986" imgH="397612" progId="ChemDraw.Document.6.0">
                  <p:embed/>
                  <p:pic>
                    <p:nvPicPr>
                      <p:cNvPr id="357414" name="Object 1062">
                        <a:extLst>
                          <a:ext uri="{FF2B5EF4-FFF2-40B4-BE49-F238E27FC236}">
                            <a16:creationId xmlns:a16="http://schemas.microsoft.com/office/drawing/2014/main" id="{636EF82C-0B25-4877-A942-D4F0A4B4081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38" y="2547938"/>
                        <a:ext cx="635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7416" name="Object 1064">
            <a:extLst>
              <a:ext uri="{FF2B5EF4-FFF2-40B4-BE49-F238E27FC236}">
                <a16:creationId xmlns:a16="http://schemas.microsoft.com/office/drawing/2014/main" id="{78854385-D3F7-40E8-BE75-C4FEA503199F}"/>
              </a:ext>
            </a:extLst>
          </p:cNvPr>
          <p:cNvGraphicFramePr>
            <a:graphicFrameLocks noGrp="1" noChangeAspect="1"/>
          </p:cNvGraphicFramePr>
          <p:nvPr>
            <p:ph sz="quarter" idx="2"/>
          </p:nvPr>
        </p:nvGraphicFramePr>
        <p:xfrm>
          <a:off x="333375" y="5022850"/>
          <a:ext cx="8477250" cy="815975"/>
        </p:xfrm>
        <a:graphic>
          <a:graphicData uri="http://schemas.openxmlformats.org/presentationml/2006/ole">
            <mc:AlternateContent xmlns:mc="http://schemas.openxmlformats.org/markup-compatibility/2006">
              <mc:Choice xmlns:v="urn:schemas-microsoft-com:vml" Requires="v">
                <p:oleObj spid="_x0000_s133223" name="CS ChemDraw Drawing" r:id="rId5" imgW="5629077" imgH="540677" progId="ChemDraw.Document.6.0">
                  <p:embed/>
                </p:oleObj>
              </mc:Choice>
              <mc:Fallback>
                <p:oleObj name="CS ChemDraw Drawing" r:id="rId5" imgW="5629077" imgH="540677" progId="ChemDraw.Document.6.0">
                  <p:embed/>
                  <p:pic>
                    <p:nvPicPr>
                      <p:cNvPr id="357416" name="Object 1064">
                        <a:extLst>
                          <a:ext uri="{FF2B5EF4-FFF2-40B4-BE49-F238E27FC236}">
                            <a16:creationId xmlns:a16="http://schemas.microsoft.com/office/drawing/2014/main" id="{78854385-D3F7-40E8-BE75-C4FEA503199F}"/>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5022850"/>
                        <a:ext cx="84772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7407" name="Object 1055">
            <a:extLst>
              <a:ext uri="{FF2B5EF4-FFF2-40B4-BE49-F238E27FC236}">
                <a16:creationId xmlns:a16="http://schemas.microsoft.com/office/drawing/2014/main" id="{E18B9AD1-AE9B-4CEB-ACBC-A6E818C040DC}"/>
              </a:ext>
            </a:extLst>
          </p:cNvPr>
          <p:cNvGraphicFramePr>
            <a:graphicFrameLocks noGrp="1" noChangeAspect="1"/>
          </p:cNvGraphicFramePr>
          <p:nvPr>
            <p:ph sz="quarter" idx="3"/>
          </p:nvPr>
        </p:nvGraphicFramePr>
        <p:xfrm>
          <a:off x="2089150" y="1738313"/>
          <a:ext cx="2951163" cy="601662"/>
        </p:xfrm>
        <a:graphic>
          <a:graphicData uri="http://schemas.openxmlformats.org/presentationml/2006/ole">
            <mc:AlternateContent xmlns:mc="http://schemas.openxmlformats.org/markup-compatibility/2006">
              <mc:Choice xmlns:v="urn:schemas-microsoft-com:vml" Requires="v">
                <p:oleObj spid="_x0000_s133224" name="CS ChemDraw Drawing" r:id="rId7" imgW="2117956" imgH="432434" progId="ChemDraw.Document.6.0">
                  <p:embed/>
                </p:oleObj>
              </mc:Choice>
              <mc:Fallback>
                <p:oleObj name="CS ChemDraw Drawing" r:id="rId7" imgW="2117956" imgH="432434" progId="ChemDraw.Document.6.0">
                  <p:embed/>
                  <p:pic>
                    <p:nvPicPr>
                      <p:cNvPr id="357407" name="Object 1055">
                        <a:extLst>
                          <a:ext uri="{FF2B5EF4-FFF2-40B4-BE49-F238E27FC236}">
                            <a16:creationId xmlns:a16="http://schemas.microsoft.com/office/drawing/2014/main" id="{E18B9AD1-AE9B-4CEB-ACBC-A6E818C040DC}"/>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150" y="1738313"/>
                        <a:ext cx="2951163"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417" name="Object 1065">
            <a:extLst>
              <a:ext uri="{FF2B5EF4-FFF2-40B4-BE49-F238E27FC236}">
                <a16:creationId xmlns:a16="http://schemas.microsoft.com/office/drawing/2014/main" id="{4CF8AEC7-787E-4A2E-B434-4EDA444694DC}"/>
              </a:ext>
            </a:extLst>
          </p:cNvPr>
          <p:cNvGraphicFramePr>
            <a:graphicFrameLocks noGrp="1" noChangeAspect="1"/>
          </p:cNvGraphicFramePr>
          <p:nvPr>
            <p:ph sz="quarter" idx="4"/>
          </p:nvPr>
        </p:nvGraphicFramePr>
        <p:xfrm>
          <a:off x="1011238" y="3227388"/>
          <a:ext cx="7121525" cy="1343025"/>
        </p:xfrm>
        <a:graphic>
          <a:graphicData uri="http://schemas.openxmlformats.org/presentationml/2006/ole">
            <mc:AlternateContent xmlns:mc="http://schemas.openxmlformats.org/markup-compatibility/2006">
              <mc:Choice xmlns:v="urn:schemas-microsoft-com:vml" Requires="v">
                <p:oleObj spid="_x0000_s133225" name="CS ChemDraw Drawing" r:id="rId9" imgW="5041146" imgH="950706" progId="ChemDraw.Document.6.0">
                  <p:embed/>
                </p:oleObj>
              </mc:Choice>
              <mc:Fallback>
                <p:oleObj name="CS ChemDraw Drawing" r:id="rId9" imgW="5041146" imgH="950706" progId="ChemDraw.Document.6.0">
                  <p:embed/>
                  <p:pic>
                    <p:nvPicPr>
                      <p:cNvPr id="357417" name="Object 1065">
                        <a:extLst>
                          <a:ext uri="{FF2B5EF4-FFF2-40B4-BE49-F238E27FC236}">
                            <a16:creationId xmlns:a16="http://schemas.microsoft.com/office/drawing/2014/main" id="{4CF8AEC7-787E-4A2E-B434-4EDA444694DC}"/>
                          </a:ext>
                        </a:extLst>
                      </p:cNvPr>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238" y="3227388"/>
                        <a:ext cx="71215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7402" name="Rectangle 1050">
            <a:extLst>
              <a:ext uri="{FF2B5EF4-FFF2-40B4-BE49-F238E27FC236}">
                <a16:creationId xmlns:a16="http://schemas.microsoft.com/office/drawing/2014/main" id="{93DEBCC1-8F67-43F8-9E75-99F6D1FB4101}"/>
              </a:ext>
            </a:extLst>
          </p:cNvPr>
          <p:cNvSpPr>
            <a:spLocks noChangeArrowheads="1"/>
          </p:cNvSpPr>
          <p:nvPr/>
        </p:nvSpPr>
        <p:spPr bwMode="auto">
          <a:xfrm>
            <a:off x="827088" y="4625975"/>
            <a:ext cx="3878262"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较缓和条件下生成邻二酮：</a:t>
            </a:r>
          </a:p>
        </p:txBody>
      </p:sp>
      <p:sp>
        <p:nvSpPr>
          <p:cNvPr id="357406" name="Rectangle 1054">
            <a:extLst>
              <a:ext uri="{FF2B5EF4-FFF2-40B4-BE49-F238E27FC236}">
                <a16:creationId xmlns:a16="http://schemas.microsoft.com/office/drawing/2014/main" id="{053A43DC-5002-4987-A101-5C737941CF8F}"/>
              </a:ext>
            </a:extLst>
          </p:cNvPr>
          <p:cNvSpPr>
            <a:spLocks noChangeArrowheads="1"/>
          </p:cNvSpPr>
          <p:nvPr/>
        </p:nvSpPr>
        <p:spPr bwMode="auto">
          <a:xfrm>
            <a:off x="827088" y="1227138"/>
            <a:ext cx="65627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三键断裂，得到完全氧化的产物</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羧酸或</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CO</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 name="日期占位符 1">
            <a:extLst>
              <a:ext uri="{FF2B5EF4-FFF2-40B4-BE49-F238E27FC236}">
                <a16:creationId xmlns:a16="http://schemas.microsoft.com/office/drawing/2014/main" id="{CC8CBA37-E229-42DD-AC2E-4D4225AA237B}"/>
              </a:ext>
            </a:extLst>
          </p:cNvPr>
          <p:cNvSpPr>
            <a:spLocks noGrp="1"/>
          </p:cNvSpPr>
          <p:nvPr>
            <p:ph type="dt" sz="half" idx="10"/>
          </p:nvPr>
        </p:nvSpPr>
        <p:spPr/>
        <p:txBody>
          <a:bodyPr/>
          <a:lstStyle/>
          <a:p>
            <a:pPr>
              <a:defRPr/>
            </a:pPr>
            <a:fld id="{B3D6FFCC-A25C-43A2-8FE8-CC853DB3492A}"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8CF9A5BF-04DD-4775-AA97-26DF32A1660D}"/>
              </a:ext>
            </a:extLst>
          </p:cNvPr>
          <p:cNvSpPr>
            <a:spLocks noGrp="1"/>
          </p:cNvSpPr>
          <p:nvPr>
            <p:ph type="sldNum" sz="quarter" idx="12"/>
          </p:nvPr>
        </p:nvSpPr>
        <p:spPr/>
        <p:txBody>
          <a:bodyPr/>
          <a:lstStyle/>
          <a:p>
            <a:pPr>
              <a:defRPr/>
            </a:pPr>
            <a:fld id="{E7D2BA56-91FA-4DC4-A7C4-93B5DA022679}" type="slidenum">
              <a:rPr lang="en-US" altLang="zh-CN" smtClean="0"/>
              <a:pPr>
                <a:defRPr/>
              </a:pPr>
              <a:t>101</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87"/>
                                        </p:tgtEl>
                                        <p:attrNameLst>
                                          <p:attrName>style.visibility</p:attrName>
                                        </p:attrNameLst>
                                      </p:cBhvr>
                                      <p:to>
                                        <p:strVal val="visible"/>
                                      </p:to>
                                    </p:set>
                                    <p:anim calcmode="lin" valueType="num">
                                      <p:cBhvr additive="base">
                                        <p:cTn id="7" dur="500" fill="hold"/>
                                        <p:tgtEl>
                                          <p:spTgt spid="357387"/>
                                        </p:tgtEl>
                                        <p:attrNameLst>
                                          <p:attrName>ppt_x</p:attrName>
                                        </p:attrNameLst>
                                      </p:cBhvr>
                                      <p:tavLst>
                                        <p:tav tm="0">
                                          <p:val>
                                            <p:strVal val="#ppt_x"/>
                                          </p:val>
                                        </p:tav>
                                        <p:tav tm="100000">
                                          <p:val>
                                            <p:strVal val="#ppt_x"/>
                                          </p:val>
                                        </p:tav>
                                      </p:tavLst>
                                    </p:anim>
                                    <p:anim calcmode="lin" valueType="num">
                                      <p:cBhvr additive="base">
                                        <p:cTn id="8" dur="500" fill="hold"/>
                                        <p:tgtEl>
                                          <p:spTgt spid="3573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5738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57406"/>
                                        </p:tgtEl>
                                        <p:attrNameLst>
                                          <p:attrName>style.visibility</p:attrName>
                                        </p:attrNameLst>
                                      </p:cBhvr>
                                      <p:to>
                                        <p:strVal val="visible"/>
                                      </p:to>
                                    </p:set>
                                    <p:animEffect transition="in" filter="slide(fromBottom)">
                                      <p:cBhvr>
                                        <p:cTn id="17" dur="500"/>
                                        <p:tgtEl>
                                          <p:spTgt spid="3574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57407"/>
                                        </p:tgtEl>
                                        <p:attrNameLst>
                                          <p:attrName>style.visibility</p:attrName>
                                        </p:attrNameLst>
                                      </p:cBhvr>
                                      <p:to>
                                        <p:strVal val="visible"/>
                                      </p:to>
                                    </p:set>
                                    <p:animEffect transition="in" filter="slide(fromBottom)">
                                      <p:cBhvr>
                                        <p:cTn id="22" dur="500"/>
                                        <p:tgtEl>
                                          <p:spTgt spid="3574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357414"/>
                                        </p:tgtEl>
                                        <p:attrNameLst>
                                          <p:attrName>style.visibility</p:attrName>
                                        </p:attrNameLst>
                                      </p:cBhvr>
                                      <p:to>
                                        <p:strVal val="visible"/>
                                      </p:to>
                                    </p:set>
                                    <p:animEffect transition="in" filter="barn(inHorizontal)">
                                      <p:cBhvr>
                                        <p:cTn id="27" dur="500"/>
                                        <p:tgtEl>
                                          <p:spTgt spid="3574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nodeType="clickEffect">
                                  <p:stCondLst>
                                    <p:cond delay="0"/>
                                  </p:stCondLst>
                                  <p:childTnLst>
                                    <p:set>
                                      <p:cBhvr>
                                        <p:cTn id="31" dur="1" fill="hold">
                                          <p:stCondLst>
                                            <p:cond delay="0"/>
                                          </p:stCondLst>
                                        </p:cTn>
                                        <p:tgtEl>
                                          <p:spTgt spid="357417"/>
                                        </p:tgtEl>
                                        <p:attrNameLst>
                                          <p:attrName>style.visibility</p:attrName>
                                        </p:attrNameLst>
                                      </p:cBhvr>
                                      <p:to>
                                        <p:strVal val="visible"/>
                                      </p:to>
                                    </p:set>
                                    <p:animEffect transition="in" filter="barn(inHorizontal)">
                                      <p:cBhvr>
                                        <p:cTn id="32" dur="500"/>
                                        <p:tgtEl>
                                          <p:spTgt spid="3574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57402"/>
                                        </p:tgtEl>
                                        <p:attrNameLst>
                                          <p:attrName>style.visibility</p:attrName>
                                        </p:attrNameLst>
                                      </p:cBhvr>
                                      <p:to>
                                        <p:strVal val="visible"/>
                                      </p:to>
                                    </p:set>
                                    <p:animEffect transition="in" filter="slide(fromBottom)">
                                      <p:cBhvr>
                                        <p:cTn id="37" dur="500"/>
                                        <p:tgtEl>
                                          <p:spTgt spid="3574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357416"/>
                                        </p:tgtEl>
                                        <p:attrNameLst>
                                          <p:attrName>style.visibility</p:attrName>
                                        </p:attrNameLst>
                                      </p:cBhvr>
                                      <p:to>
                                        <p:strVal val="visible"/>
                                      </p:to>
                                    </p:set>
                                    <p:animEffect transition="in" filter="slide(fromBottom)">
                                      <p:cBhvr>
                                        <p:cTn id="42" dur="500"/>
                                        <p:tgtEl>
                                          <p:spTgt spid="3574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357383"/>
                                        </p:tgtEl>
                                        <p:attrNameLst>
                                          <p:attrName>style.visibility</p:attrName>
                                        </p:attrNameLst>
                                      </p:cBhvr>
                                      <p:to>
                                        <p:strVal val="visible"/>
                                      </p:to>
                                    </p:set>
                                    <p:animEffect transition="in" filter="slide(fromBottom)">
                                      <p:cBhvr>
                                        <p:cTn id="47" dur="500"/>
                                        <p:tgtEl>
                                          <p:spTgt spid="357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autoUpdateAnimBg="0"/>
      <p:bldP spid="357383" grpId="0"/>
      <p:bldP spid="357387" grpId="0" autoUpdateAnimBg="0"/>
      <p:bldP spid="357402" grpId="0"/>
      <p:bldP spid="35740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A6F38104-185A-43B6-9D7C-DFE01ECB2FD5}"/>
              </a:ext>
            </a:extLst>
          </p:cNvPr>
          <p:cNvSpPr>
            <a:spLocks noChangeArrowheads="1"/>
          </p:cNvSpPr>
          <p:nvPr/>
        </p:nvSpPr>
        <p:spPr bwMode="auto">
          <a:xfrm>
            <a:off x="381000" y="838200"/>
            <a:ext cx="782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氧化，可发生叁键的断裂，生成两个羧酸，例如</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94327" name="Text Box 87">
            <a:extLst>
              <a:ext uri="{FF2B5EF4-FFF2-40B4-BE49-F238E27FC236}">
                <a16:creationId xmlns:a16="http://schemas.microsoft.com/office/drawing/2014/main" id="{7C04E625-2D7B-435F-8883-CD6D712D5144}"/>
              </a:ext>
            </a:extLst>
          </p:cNvPr>
          <p:cNvSpPr txBox="1">
            <a:spLocks noChangeArrowheads="1"/>
          </p:cNvSpPr>
          <p:nvPr/>
        </p:nvSpPr>
        <p:spPr bwMode="auto">
          <a:xfrm>
            <a:off x="323850" y="4173538"/>
            <a:ext cx="8610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叁键比双键难于加成，也难于氧化，炔烃的氧化速率比烯烃的慢，如在一化合物中，</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双键和叁键同时存在时，氧化首先发生的双键上。</a:t>
            </a:r>
          </a:p>
        </p:txBody>
      </p:sp>
      <p:graphicFrame>
        <p:nvGraphicFramePr>
          <p:cNvPr id="394333" name="Object 93">
            <a:extLst>
              <a:ext uri="{FF2B5EF4-FFF2-40B4-BE49-F238E27FC236}">
                <a16:creationId xmlns:a16="http://schemas.microsoft.com/office/drawing/2014/main" id="{57E87B0D-81E2-486D-BFA6-0C3CD65E4E54}"/>
              </a:ext>
            </a:extLst>
          </p:cNvPr>
          <p:cNvGraphicFramePr>
            <a:graphicFrameLocks noChangeAspect="1"/>
          </p:cNvGraphicFramePr>
          <p:nvPr/>
        </p:nvGraphicFramePr>
        <p:xfrm>
          <a:off x="900113" y="5516563"/>
          <a:ext cx="7345362" cy="412750"/>
        </p:xfrm>
        <a:graphic>
          <a:graphicData uri="http://schemas.openxmlformats.org/presentationml/2006/ole">
            <mc:AlternateContent xmlns:mc="http://schemas.openxmlformats.org/markup-compatibility/2006">
              <mc:Choice xmlns:v="urn:schemas-microsoft-com:vml" Requires="v">
                <p:oleObj spid="_x0000_s134221" name="CS ChemDraw Drawing" r:id="rId3" imgW="4013751" imgH="225125" progId="ChemDraw.Document.6.0">
                  <p:embed/>
                </p:oleObj>
              </mc:Choice>
              <mc:Fallback>
                <p:oleObj name="CS ChemDraw Drawing" r:id="rId3" imgW="4013751" imgH="225125" progId="ChemDraw.Document.6.0">
                  <p:embed/>
                  <p:pic>
                    <p:nvPicPr>
                      <p:cNvPr id="394333" name="Object 93">
                        <a:extLst>
                          <a:ext uri="{FF2B5EF4-FFF2-40B4-BE49-F238E27FC236}">
                            <a16:creationId xmlns:a16="http://schemas.microsoft.com/office/drawing/2014/main" id="{57E87B0D-81E2-486D-BFA6-0C3CD65E4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516563"/>
                        <a:ext cx="734536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335" name="Object 95">
            <a:extLst>
              <a:ext uri="{FF2B5EF4-FFF2-40B4-BE49-F238E27FC236}">
                <a16:creationId xmlns:a16="http://schemas.microsoft.com/office/drawing/2014/main" id="{A1B96AEC-996E-49FD-95C9-C66C980B969A}"/>
              </a:ext>
            </a:extLst>
          </p:cNvPr>
          <p:cNvGraphicFramePr>
            <a:graphicFrameLocks noChangeAspect="1"/>
          </p:cNvGraphicFramePr>
          <p:nvPr/>
        </p:nvGraphicFramePr>
        <p:xfrm>
          <a:off x="827088" y="3284538"/>
          <a:ext cx="7345362" cy="584200"/>
        </p:xfrm>
        <a:graphic>
          <a:graphicData uri="http://schemas.openxmlformats.org/presentationml/2006/ole">
            <mc:AlternateContent xmlns:mc="http://schemas.openxmlformats.org/markup-compatibility/2006">
              <mc:Choice xmlns:v="urn:schemas-microsoft-com:vml" Requires="v">
                <p:oleObj spid="_x0000_s134222" name="CS ChemDraw Drawing" r:id="rId5" imgW="5040876" imgH="401931" progId="ChemDraw.Document.6.0">
                  <p:embed/>
                </p:oleObj>
              </mc:Choice>
              <mc:Fallback>
                <p:oleObj name="CS ChemDraw Drawing" r:id="rId5" imgW="5040876" imgH="401931" progId="ChemDraw.Document.6.0">
                  <p:embed/>
                  <p:pic>
                    <p:nvPicPr>
                      <p:cNvPr id="394335" name="Object 95">
                        <a:extLst>
                          <a:ext uri="{FF2B5EF4-FFF2-40B4-BE49-F238E27FC236}">
                            <a16:creationId xmlns:a16="http://schemas.microsoft.com/office/drawing/2014/main" id="{A1B96AEC-996E-49FD-95C9-C66C980B96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284538"/>
                        <a:ext cx="73453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336" name="Object 96">
            <a:extLst>
              <a:ext uri="{FF2B5EF4-FFF2-40B4-BE49-F238E27FC236}">
                <a16:creationId xmlns:a16="http://schemas.microsoft.com/office/drawing/2014/main" id="{2AA034DC-7482-46BD-AF19-057005B4B058}"/>
              </a:ext>
            </a:extLst>
          </p:cNvPr>
          <p:cNvGraphicFramePr>
            <a:graphicFrameLocks noChangeAspect="1"/>
          </p:cNvGraphicFramePr>
          <p:nvPr/>
        </p:nvGraphicFramePr>
        <p:xfrm>
          <a:off x="755650" y="1557338"/>
          <a:ext cx="7632700" cy="1368425"/>
        </p:xfrm>
        <a:graphic>
          <a:graphicData uri="http://schemas.openxmlformats.org/presentationml/2006/ole">
            <mc:AlternateContent xmlns:mc="http://schemas.openxmlformats.org/markup-compatibility/2006">
              <mc:Choice xmlns:v="urn:schemas-microsoft-com:vml" Requires="v">
                <p:oleObj spid="_x0000_s134223" name="CS ChemDraw Drawing" r:id="rId7" imgW="5450916" imgH="977969" progId="ChemDraw.Document.6.0">
                  <p:embed/>
                </p:oleObj>
              </mc:Choice>
              <mc:Fallback>
                <p:oleObj name="CS ChemDraw Drawing" r:id="rId7" imgW="5450916" imgH="977969" progId="ChemDraw.Document.6.0">
                  <p:embed/>
                  <p:pic>
                    <p:nvPicPr>
                      <p:cNvPr id="394336" name="Object 96">
                        <a:extLst>
                          <a:ext uri="{FF2B5EF4-FFF2-40B4-BE49-F238E27FC236}">
                            <a16:creationId xmlns:a16="http://schemas.microsoft.com/office/drawing/2014/main" id="{2AA034DC-7482-46BD-AF19-057005B4B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1557338"/>
                        <a:ext cx="76327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5AA0F3D-847E-4B88-B54D-EA8400494D04}"/>
              </a:ext>
            </a:extLst>
          </p:cNvPr>
          <p:cNvSpPr>
            <a:spLocks noGrp="1"/>
          </p:cNvSpPr>
          <p:nvPr>
            <p:ph type="dt" sz="half" idx="10"/>
          </p:nvPr>
        </p:nvSpPr>
        <p:spPr/>
        <p:txBody>
          <a:bodyPr/>
          <a:lstStyle/>
          <a:p>
            <a:pPr>
              <a:defRPr/>
            </a:pPr>
            <a:fld id="{36ED666C-1DD8-4A8D-90A4-DD025AB47688}" type="datetime11">
              <a:rPr lang="zh-CN" altLang="en-US" smtClean="0"/>
              <a:t>11:48:10</a:t>
            </a:fld>
            <a:endParaRPr lang="en-US"/>
          </a:p>
        </p:txBody>
      </p:sp>
      <p:sp>
        <p:nvSpPr>
          <p:cNvPr id="3" name="灯片编号占位符 2">
            <a:extLst>
              <a:ext uri="{FF2B5EF4-FFF2-40B4-BE49-F238E27FC236}">
                <a16:creationId xmlns:a16="http://schemas.microsoft.com/office/drawing/2014/main" id="{6DACB7CE-7408-47BC-9C09-521B501B3FA5}"/>
              </a:ext>
            </a:extLst>
          </p:cNvPr>
          <p:cNvSpPr>
            <a:spLocks noGrp="1"/>
          </p:cNvSpPr>
          <p:nvPr>
            <p:ph type="sldNum" sz="quarter" idx="12"/>
          </p:nvPr>
        </p:nvSpPr>
        <p:spPr/>
        <p:txBody>
          <a:bodyPr/>
          <a:lstStyle/>
          <a:p>
            <a:pPr>
              <a:defRPr/>
            </a:pPr>
            <a:fld id="{D9255669-4D76-4035-84D2-5F59D5D8FE20}" type="slidenum">
              <a:rPr lang="en-US" altLang="zh-CN" smtClean="0"/>
              <a:pPr>
                <a:defRPr/>
              </a:pPr>
              <a:t>102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4242"/>
                                        </p:tgtEl>
                                        <p:attrNameLst>
                                          <p:attrName>style.visibility</p:attrName>
                                        </p:attrNameLst>
                                      </p:cBhvr>
                                      <p:to>
                                        <p:strVal val="visible"/>
                                      </p:to>
                                    </p:set>
                                    <p:animEffect transition="in" filter="slide(fromBottom)">
                                      <p:cBhvr>
                                        <p:cTn id="7" dur="500"/>
                                        <p:tgtEl>
                                          <p:spTgt spid="394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94336"/>
                                        </p:tgtEl>
                                        <p:attrNameLst>
                                          <p:attrName>style.visibility</p:attrName>
                                        </p:attrNameLst>
                                      </p:cBhvr>
                                      <p:to>
                                        <p:strVal val="visible"/>
                                      </p:to>
                                    </p:set>
                                    <p:animEffect transition="in" filter="slide(fromBottom)">
                                      <p:cBhvr>
                                        <p:cTn id="12" dur="500"/>
                                        <p:tgtEl>
                                          <p:spTgt spid="394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94335"/>
                                        </p:tgtEl>
                                        <p:attrNameLst>
                                          <p:attrName>style.visibility</p:attrName>
                                        </p:attrNameLst>
                                      </p:cBhvr>
                                      <p:to>
                                        <p:strVal val="visible"/>
                                      </p:to>
                                    </p:set>
                                    <p:animEffect transition="in" filter="slide(fromBottom)">
                                      <p:cBhvr>
                                        <p:cTn id="17" dur="500"/>
                                        <p:tgtEl>
                                          <p:spTgt spid="3943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94327"/>
                                        </p:tgtEl>
                                        <p:attrNameLst>
                                          <p:attrName>style.visibility</p:attrName>
                                        </p:attrNameLst>
                                      </p:cBhvr>
                                      <p:to>
                                        <p:strVal val="visible"/>
                                      </p:to>
                                    </p:set>
                                    <p:animEffect transition="in" filter="barn(inHorizontal)">
                                      <p:cBhvr>
                                        <p:cTn id="22" dur="500"/>
                                        <p:tgtEl>
                                          <p:spTgt spid="394327"/>
                                        </p:tgtEl>
                                      </p:cBhvr>
                                    </p:animEffect>
                                  </p:childTnLst>
                                </p:cTn>
                              </p:par>
                              <p:par>
                                <p:cTn id="23" presetID="16" presetClass="entr" presetSubtype="26" fill="hold" nodeType="withEffect">
                                  <p:stCondLst>
                                    <p:cond delay="0"/>
                                  </p:stCondLst>
                                  <p:childTnLst>
                                    <p:set>
                                      <p:cBhvr>
                                        <p:cTn id="24" dur="1" fill="hold">
                                          <p:stCondLst>
                                            <p:cond delay="0"/>
                                          </p:stCondLst>
                                        </p:cTn>
                                        <p:tgtEl>
                                          <p:spTgt spid="394333"/>
                                        </p:tgtEl>
                                        <p:attrNameLst>
                                          <p:attrName>style.visibility</p:attrName>
                                        </p:attrNameLst>
                                      </p:cBhvr>
                                      <p:to>
                                        <p:strVal val="visible"/>
                                      </p:to>
                                    </p:set>
                                    <p:animEffect transition="in" filter="barn(inHorizontal)">
                                      <p:cBhvr>
                                        <p:cTn id="25" dur="500"/>
                                        <p:tgtEl>
                                          <p:spTgt spid="394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2" grpId="0"/>
      <p:bldP spid="39432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C97661-3982-43F4-AEF5-383E5E27D09A}"/>
              </a:ext>
            </a:extLst>
          </p:cNvPr>
          <p:cNvSpPr/>
          <p:nvPr/>
        </p:nvSpPr>
        <p:spPr>
          <a:xfrm>
            <a:off x="65088" y="533400"/>
            <a:ext cx="3159125"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炔烃的氧化总结</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3">
            <a:extLst>
              <a:ext uri="{FF2B5EF4-FFF2-40B4-BE49-F238E27FC236}">
                <a16:creationId xmlns:a16="http://schemas.microsoft.com/office/drawing/2014/main" id="{C0947BB8-E2A9-4B8E-8112-4FB06BA1C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3" y="1584325"/>
            <a:ext cx="85280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日期占位符 3">
            <a:extLst>
              <a:ext uri="{FF2B5EF4-FFF2-40B4-BE49-F238E27FC236}">
                <a16:creationId xmlns:a16="http://schemas.microsoft.com/office/drawing/2014/main" id="{CB814D20-E4A1-40FC-AE9A-222ED3D35BA3}"/>
              </a:ext>
            </a:extLst>
          </p:cNvPr>
          <p:cNvSpPr>
            <a:spLocks noGrp="1"/>
          </p:cNvSpPr>
          <p:nvPr>
            <p:ph type="dt" sz="half" idx="10"/>
          </p:nvPr>
        </p:nvSpPr>
        <p:spPr/>
        <p:txBody>
          <a:bodyPr/>
          <a:lstStyle/>
          <a:p>
            <a:pPr>
              <a:defRPr/>
            </a:pPr>
            <a:fld id="{8A63C6B8-FC8C-43C2-ADB5-8B1BC0D18425}" type="datetime11">
              <a:rPr lang="zh-CN" altLang="en-US" smtClean="0"/>
              <a:t>11:48:10</a:t>
            </a:fld>
            <a:endParaRPr lang="en-US"/>
          </a:p>
        </p:txBody>
      </p:sp>
      <p:sp>
        <p:nvSpPr>
          <p:cNvPr id="5" name="灯片编号占位符 4">
            <a:extLst>
              <a:ext uri="{FF2B5EF4-FFF2-40B4-BE49-F238E27FC236}">
                <a16:creationId xmlns:a16="http://schemas.microsoft.com/office/drawing/2014/main" id="{667839C1-FA5B-4C8F-A768-1630E7B3D0CC}"/>
              </a:ext>
            </a:extLst>
          </p:cNvPr>
          <p:cNvSpPr>
            <a:spLocks noGrp="1"/>
          </p:cNvSpPr>
          <p:nvPr>
            <p:ph type="sldNum" sz="quarter" idx="12"/>
          </p:nvPr>
        </p:nvSpPr>
        <p:spPr/>
        <p:txBody>
          <a:bodyPr/>
          <a:lstStyle/>
          <a:p>
            <a:pPr>
              <a:defRPr/>
            </a:pPr>
            <a:fld id="{D9255669-4D76-4035-84D2-5F59D5D8FE20}" type="slidenum">
              <a:rPr lang="en-US" altLang="zh-CN" smtClean="0"/>
              <a:pPr>
                <a:defRPr/>
              </a:pPr>
              <a:t>103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3AB6BC-FA1A-429B-A413-969BE309A025}"/>
              </a:ext>
            </a:extLst>
          </p:cNvPr>
          <p:cNvSpPr/>
          <p:nvPr/>
        </p:nvSpPr>
        <p:spPr>
          <a:xfrm>
            <a:off x="0" y="533400"/>
            <a:ext cx="4252913"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炔烃与弱酸的亲核加成</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Text Box 3">
            <a:extLst>
              <a:ext uri="{FF2B5EF4-FFF2-40B4-BE49-F238E27FC236}">
                <a16:creationId xmlns:a16="http://schemas.microsoft.com/office/drawing/2014/main" id="{DE073706-7626-4F16-9257-23E6BCA1A7C6}"/>
              </a:ext>
            </a:extLst>
          </p:cNvPr>
          <p:cNvSpPr txBox="1">
            <a:spLocks noChangeArrowheads="1"/>
          </p:cNvSpPr>
          <p:nvPr/>
        </p:nvSpPr>
        <p:spPr bwMode="auto">
          <a:xfrm>
            <a:off x="468313" y="1484313"/>
            <a:ext cx="82804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炔烃易于</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RCOOH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HCN</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等含有活泼氢的化合物进行亲核加成。如：</a:t>
            </a:r>
          </a:p>
        </p:txBody>
      </p:sp>
      <p:graphicFrame>
        <p:nvGraphicFramePr>
          <p:cNvPr id="6" name="Object 4">
            <a:extLst>
              <a:ext uri="{FF2B5EF4-FFF2-40B4-BE49-F238E27FC236}">
                <a16:creationId xmlns:a16="http://schemas.microsoft.com/office/drawing/2014/main" id="{ED0D111C-0675-4474-A385-E7B9A21AA4E1}"/>
              </a:ext>
            </a:extLst>
          </p:cNvPr>
          <p:cNvGraphicFramePr>
            <a:graphicFrameLocks noChangeAspect="1"/>
          </p:cNvGraphicFramePr>
          <p:nvPr>
            <p:extLst>
              <p:ext uri="{D42A27DB-BD31-4B8C-83A1-F6EECF244321}">
                <p14:modId xmlns:p14="http://schemas.microsoft.com/office/powerpoint/2010/main" val="2469509477"/>
              </p:ext>
            </p:extLst>
          </p:nvPr>
        </p:nvGraphicFramePr>
        <p:xfrm>
          <a:off x="490505" y="2590822"/>
          <a:ext cx="8162990" cy="2309791"/>
        </p:xfrm>
        <a:graphic>
          <a:graphicData uri="http://schemas.openxmlformats.org/presentationml/2006/ole">
            <mc:AlternateContent xmlns:mc="http://schemas.openxmlformats.org/markup-compatibility/2006">
              <mc:Choice xmlns:v="urn:schemas-microsoft-com:vml" Requires="v">
                <p:oleObj spid="_x0000_s135195" name="CS ChemDraw Drawing" r:id="rId3" imgW="4696460" imgH="1328420" progId="ChemDraw.Document.6.0">
                  <p:embed/>
                </p:oleObj>
              </mc:Choice>
              <mc:Fallback>
                <p:oleObj name="CS ChemDraw Drawing" r:id="rId3" imgW="4696460" imgH="1328420" progId="ChemDraw.Document.6.0">
                  <p:embed/>
                  <p:pic>
                    <p:nvPicPr>
                      <p:cNvPr id="6" name="Object 4">
                        <a:extLst>
                          <a:ext uri="{FF2B5EF4-FFF2-40B4-BE49-F238E27FC236}">
                            <a16:creationId xmlns:a16="http://schemas.microsoft.com/office/drawing/2014/main" id="{ED0D111C-0675-4474-A385-E7B9A21AA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5" y="2590822"/>
                        <a:ext cx="8162990" cy="2309791"/>
                      </a:xfrm>
                      <a:prstGeom prst="rect">
                        <a:avLst/>
                      </a:prstGeom>
                      <a:noFill/>
                      <a:ln>
                        <a:noFill/>
                      </a:ln>
                      <a:effectLst/>
                    </p:spPr>
                  </p:pic>
                </p:oleObj>
              </mc:Fallback>
            </mc:AlternateContent>
          </a:graphicData>
        </a:graphic>
      </p:graphicFrame>
      <p:sp>
        <p:nvSpPr>
          <p:cNvPr id="7" name="Text Box 5">
            <a:extLst>
              <a:ext uri="{FF2B5EF4-FFF2-40B4-BE49-F238E27FC236}">
                <a16:creationId xmlns:a16="http://schemas.microsoft.com/office/drawing/2014/main" id="{31511C4A-AE17-4EC6-8292-94A5CFEFA91A}"/>
              </a:ext>
            </a:extLst>
          </p:cNvPr>
          <p:cNvSpPr txBox="1">
            <a:spLocks noChangeArrowheads="1"/>
          </p:cNvSpPr>
          <p:nvPr/>
        </p:nvSpPr>
        <p:spPr bwMode="auto">
          <a:xfrm>
            <a:off x="533400" y="5270500"/>
            <a:ext cx="83058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反应的净结果相当于在醇、羧酸等分子中引入一个乙烯基，故称乙烯基化反应。而乙炔则是重要的乙烯基化试剂。</a:t>
            </a:r>
          </a:p>
        </p:txBody>
      </p:sp>
      <p:sp>
        <p:nvSpPr>
          <p:cNvPr id="2" name="日期占位符 1">
            <a:extLst>
              <a:ext uri="{FF2B5EF4-FFF2-40B4-BE49-F238E27FC236}">
                <a16:creationId xmlns:a16="http://schemas.microsoft.com/office/drawing/2014/main" id="{2563158C-5EE0-4858-9888-04A0F8BAE2BB}"/>
              </a:ext>
            </a:extLst>
          </p:cNvPr>
          <p:cNvSpPr>
            <a:spLocks noGrp="1"/>
          </p:cNvSpPr>
          <p:nvPr>
            <p:ph type="dt" sz="half" idx="10"/>
          </p:nvPr>
        </p:nvSpPr>
        <p:spPr/>
        <p:txBody>
          <a:bodyPr/>
          <a:lstStyle/>
          <a:p>
            <a:pPr>
              <a:defRPr/>
            </a:pPr>
            <a:fld id="{EBA4AE12-704E-43EB-9214-8D20C2C3075D}" type="datetime11">
              <a:rPr lang="zh-CN" altLang="en-US" smtClean="0"/>
              <a:t>11:48:10</a:t>
            </a:fld>
            <a:endParaRPr lang="en-US"/>
          </a:p>
        </p:txBody>
      </p:sp>
      <p:sp>
        <p:nvSpPr>
          <p:cNvPr id="3" name="灯片编号占位符 2">
            <a:extLst>
              <a:ext uri="{FF2B5EF4-FFF2-40B4-BE49-F238E27FC236}">
                <a16:creationId xmlns:a16="http://schemas.microsoft.com/office/drawing/2014/main" id="{40692867-2F98-422B-9E23-2A143D7DB784}"/>
              </a:ext>
            </a:extLst>
          </p:cNvPr>
          <p:cNvSpPr>
            <a:spLocks noGrp="1"/>
          </p:cNvSpPr>
          <p:nvPr>
            <p:ph type="sldNum" sz="quarter" idx="12"/>
          </p:nvPr>
        </p:nvSpPr>
        <p:spPr/>
        <p:txBody>
          <a:bodyPr/>
          <a:lstStyle/>
          <a:p>
            <a:pPr>
              <a:defRPr/>
            </a:pPr>
            <a:fld id="{D9255669-4D76-4035-84D2-5F59D5D8FE20}" type="slidenum">
              <a:rPr lang="en-US" altLang="zh-CN" smtClean="0"/>
              <a:pPr>
                <a:defRPr/>
              </a:pPr>
              <a:t>104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out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7"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79" name="Text Box 87">
            <a:extLst>
              <a:ext uri="{FF2B5EF4-FFF2-40B4-BE49-F238E27FC236}">
                <a16:creationId xmlns:a16="http://schemas.microsoft.com/office/drawing/2014/main" id="{D6793221-5AF9-4E90-AFD5-DCEF1B26D4A9}"/>
              </a:ext>
            </a:extLst>
          </p:cNvPr>
          <p:cNvSpPr txBox="1">
            <a:spLocks noChangeArrowheads="1"/>
          </p:cNvSpPr>
          <p:nvPr/>
        </p:nvSpPr>
        <p:spPr bwMode="auto">
          <a:xfrm>
            <a:off x="0" y="1295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solidFill>
                  <a:srgbClr val="993300"/>
                </a:solidFill>
                <a:latin typeface="Times New Roman" panose="02020603050405020304" pitchFamily="18" charset="0"/>
                <a:ea typeface="宋体" panose="02010600030101010101" pitchFamily="2" charset="-122"/>
              </a:rPr>
              <a:t>A. </a:t>
            </a:r>
            <a:r>
              <a:rPr kumimoji="1" lang="zh-CN" altLang="en-US" sz="2400">
                <a:solidFill>
                  <a:srgbClr val="993300"/>
                </a:solidFill>
                <a:latin typeface="Times New Roman" panose="02020603050405020304" pitchFamily="18" charset="0"/>
                <a:ea typeface="宋体" panose="02010600030101010101" pitchFamily="2" charset="-122"/>
              </a:rPr>
              <a:t>低聚：</a:t>
            </a:r>
            <a:r>
              <a:rPr kumimoji="1" lang="zh-CN" altLang="en-US" sz="2400">
                <a:latin typeface="Times New Roman" panose="02020603050405020304" pitchFamily="18" charset="0"/>
                <a:ea typeface="宋体" panose="02010600030101010101" pitchFamily="2" charset="-122"/>
              </a:rPr>
              <a:t> </a:t>
            </a:r>
          </a:p>
        </p:txBody>
      </p:sp>
      <p:sp>
        <p:nvSpPr>
          <p:cNvPr id="392281" name="Text Box 89">
            <a:extLst>
              <a:ext uri="{FF2B5EF4-FFF2-40B4-BE49-F238E27FC236}">
                <a16:creationId xmlns:a16="http://schemas.microsoft.com/office/drawing/2014/main" id="{1942FCC7-C52B-4857-8474-8F2A28F48147}"/>
              </a:ext>
            </a:extLst>
          </p:cNvPr>
          <p:cNvSpPr txBox="1">
            <a:spLocks noChangeArrowheads="1"/>
          </p:cNvSpPr>
          <p:nvPr/>
        </p:nvSpPr>
        <p:spPr bwMode="auto">
          <a:xfrm>
            <a:off x="0" y="3733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solidFill>
                  <a:srgbClr val="993300"/>
                </a:solidFill>
                <a:latin typeface="Times New Roman" panose="02020603050405020304" pitchFamily="18" charset="0"/>
                <a:ea typeface="宋体" panose="02010600030101010101" pitchFamily="2" charset="-122"/>
              </a:rPr>
              <a:t>B.</a:t>
            </a:r>
            <a:r>
              <a:rPr kumimoji="1" lang="zh-CN" altLang="en-US" sz="2400">
                <a:solidFill>
                  <a:srgbClr val="993300"/>
                </a:solidFill>
                <a:latin typeface="Times New Roman" panose="02020603050405020304" pitchFamily="18" charset="0"/>
                <a:ea typeface="宋体" panose="02010600030101010101" pitchFamily="2" charset="-122"/>
              </a:rPr>
              <a:t>多聚：</a:t>
            </a:r>
            <a:r>
              <a:rPr kumimoji="1" lang="zh-CN" altLang="en-US" sz="2400">
                <a:latin typeface="Times New Roman" panose="02020603050405020304" pitchFamily="18" charset="0"/>
                <a:ea typeface="宋体" panose="02010600030101010101" pitchFamily="2" charset="-122"/>
              </a:rPr>
              <a:t> </a:t>
            </a:r>
          </a:p>
        </p:txBody>
      </p:sp>
      <p:graphicFrame>
        <p:nvGraphicFramePr>
          <p:cNvPr id="392285" name="Object 93">
            <a:extLst>
              <a:ext uri="{FF2B5EF4-FFF2-40B4-BE49-F238E27FC236}">
                <a16:creationId xmlns:a16="http://schemas.microsoft.com/office/drawing/2014/main" id="{08B1243B-A141-47A0-939D-D979AFF0C62E}"/>
              </a:ext>
            </a:extLst>
          </p:cNvPr>
          <p:cNvGraphicFramePr>
            <a:graphicFrameLocks noChangeAspect="1"/>
          </p:cNvGraphicFramePr>
          <p:nvPr/>
        </p:nvGraphicFramePr>
        <p:xfrm>
          <a:off x="1692275" y="4581525"/>
          <a:ext cx="5761038" cy="1465263"/>
        </p:xfrm>
        <a:graphic>
          <a:graphicData uri="http://schemas.openxmlformats.org/presentationml/2006/ole">
            <mc:AlternateContent xmlns:mc="http://schemas.openxmlformats.org/markup-compatibility/2006">
              <mc:Choice xmlns:v="urn:schemas-microsoft-com:vml" Requires="v">
                <p:oleObj spid="_x0000_s138317" name="CS ChemDraw Drawing" r:id="rId3" imgW="4655400" imgH="1183929" progId="ChemDraw.Document.6.0">
                  <p:embed/>
                </p:oleObj>
              </mc:Choice>
              <mc:Fallback>
                <p:oleObj name="CS ChemDraw Drawing" r:id="rId3" imgW="4655400" imgH="1183929" progId="ChemDraw.Document.6.0">
                  <p:embed/>
                  <p:pic>
                    <p:nvPicPr>
                      <p:cNvPr id="392285" name="Object 93">
                        <a:extLst>
                          <a:ext uri="{FF2B5EF4-FFF2-40B4-BE49-F238E27FC236}">
                            <a16:creationId xmlns:a16="http://schemas.microsoft.com/office/drawing/2014/main" id="{08B1243B-A141-47A0-939D-D979AFF0C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581525"/>
                        <a:ext cx="576103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2286" name="Object 94">
            <a:extLst>
              <a:ext uri="{FF2B5EF4-FFF2-40B4-BE49-F238E27FC236}">
                <a16:creationId xmlns:a16="http://schemas.microsoft.com/office/drawing/2014/main" id="{B7F04D4C-6675-45B0-95BF-BBAF56CD532F}"/>
              </a:ext>
            </a:extLst>
          </p:cNvPr>
          <p:cNvGraphicFramePr>
            <a:graphicFrameLocks noChangeAspect="1"/>
          </p:cNvGraphicFramePr>
          <p:nvPr/>
        </p:nvGraphicFramePr>
        <p:xfrm>
          <a:off x="1476375" y="1916113"/>
          <a:ext cx="5327650" cy="528637"/>
        </p:xfrm>
        <a:graphic>
          <a:graphicData uri="http://schemas.openxmlformats.org/presentationml/2006/ole">
            <mc:AlternateContent xmlns:mc="http://schemas.openxmlformats.org/markup-compatibility/2006">
              <mc:Choice xmlns:v="urn:schemas-microsoft-com:vml" Requires="v">
                <p:oleObj spid="_x0000_s138318" name="CS ChemDraw Drawing" r:id="rId5" imgW="4464822" imgH="442961" progId="ChemDraw.Document.6.0">
                  <p:embed/>
                </p:oleObj>
              </mc:Choice>
              <mc:Fallback>
                <p:oleObj name="CS ChemDraw Drawing" r:id="rId5" imgW="4464822" imgH="442961" progId="ChemDraw.Document.6.0">
                  <p:embed/>
                  <p:pic>
                    <p:nvPicPr>
                      <p:cNvPr id="392286" name="Object 94">
                        <a:extLst>
                          <a:ext uri="{FF2B5EF4-FFF2-40B4-BE49-F238E27FC236}">
                            <a16:creationId xmlns:a16="http://schemas.microsoft.com/office/drawing/2014/main" id="{B7F04D4C-6675-45B0-95BF-BBAF56CD5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1916113"/>
                        <a:ext cx="53276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2287" name="Object 95">
            <a:extLst>
              <a:ext uri="{FF2B5EF4-FFF2-40B4-BE49-F238E27FC236}">
                <a16:creationId xmlns:a16="http://schemas.microsoft.com/office/drawing/2014/main" id="{7AA4D712-5C48-450E-9D0F-8C7158E3BA16}"/>
              </a:ext>
            </a:extLst>
          </p:cNvPr>
          <p:cNvGraphicFramePr>
            <a:graphicFrameLocks noChangeAspect="1"/>
          </p:cNvGraphicFramePr>
          <p:nvPr/>
        </p:nvGraphicFramePr>
        <p:xfrm>
          <a:off x="1258888" y="2781300"/>
          <a:ext cx="6121400" cy="777875"/>
        </p:xfrm>
        <a:graphic>
          <a:graphicData uri="http://schemas.openxmlformats.org/presentationml/2006/ole">
            <mc:AlternateContent xmlns:mc="http://schemas.openxmlformats.org/markup-compatibility/2006">
              <mc:Choice xmlns:v="urn:schemas-microsoft-com:vml" Requires="v">
                <p:oleObj spid="_x0000_s138319" name="CS ChemDraw Drawing" r:id="rId7" imgW="4434589" imgH="563351" progId="ChemDraw.Document.6.0">
                  <p:embed/>
                </p:oleObj>
              </mc:Choice>
              <mc:Fallback>
                <p:oleObj name="CS ChemDraw Drawing" r:id="rId7" imgW="4434589" imgH="563351" progId="ChemDraw.Document.6.0">
                  <p:embed/>
                  <p:pic>
                    <p:nvPicPr>
                      <p:cNvPr id="392287" name="Object 95">
                        <a:extLst>
                          <a:ext uri="{FF2B5EF4-FFF2-40B4-BE49-F238E27FC236}">
                            <a16:creationId xmlns:a16="http://schemas.microsoft.com/office/drawing/2014/main" id="{7AA4D712-5C48-450E-9D0F-8C7158E3BA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781300"/>
                        <a:ext cx="6121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a:extLst>
              <a:ext uri="{FF2B5EF4-FFF2-40B4-BE49-F238E27FC236}">
                <a16:creationId xmlns:a16="http://schemas.microsoft.com/office/drawing/2014/main" id="{6AD8E712-569F-4177-96E2-F61049A9FAD4}"/>
              </a:ext>
            </a:extLst>
          </p:cNvPr>
          <p:cNvSpPr/>
          <p:nvPr/>
        </p:nvSpPr>
        <p:spPr>
          <a:xfrm>
            <a:off x="65088" y="333375"/>
            <a:ext cx="2449512"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炔烃的聚合</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7F3F990D-05D0-4526-8B97-6D1A919071F8}"/>
              </a:ext>
            </a:extLst>
          </p:cNvPr>
          <p:cNvSpPr>
            <a:spLocks noGrp="1"/>
          </p:cNvSpPr>
          <p:nvPr>
            <p:ph type="dt" sz="half" idx="10"/>
          </p:nvPr>
        </p:nvSpPr>
        <p:spPr/>
        <p:txBody>
          <a:bodyPr/>
          <a:lstStyle/>
          <a:p>
            <a:pPr>
              <a:defRPr/>
            </a:pPr>
            <a:fld id="{E0B11A69-3E65-4447-AAB3-928E99ADB667}" type="datetime11">
              <a:rPr lang="zh-CN" altLang="en-US" smtClean="0"/>
              <a:t>11:48:10</a:t>
            </a:fld>
            <a:endParaRPr lang="en-US"/>
          </a:p>
        </p:txBody>
      </p:sp>
      <p:sp>
        <p:nvSpPr>
          <p:cNvPr id="3" name="灯片编号占位符 2">
            <a:extLst>
              <a:ext uri="{FF2B5EF4-FFF2-40B4-BE49-F238E27FC236}">
                <a16:creationId xmlns:a16="http://schemas.microsoft.com/office/drawing/2014/main" id="{4AA5C64E-0243-4088-A522-C44EE12027CE}"/>
              </a:ext>
            </a:extLst>
          </p:cNvPr>
          <p:cNvSpPr>
            <a:spLocks noGrp="1"/>
          </p:cNvSpPr>
          <p:nvPr>
            <p:ph type="sldNum" sz="quarter" idx="12"/>
          </p:nvPr>
        </p:nvSpPr>
        <p:spPr/>
        <p:txBody>
          <a:bodyPr/>
          <a:lstStyle/>
          <a:p>
            <a:pPr>
              <a:defRPr/>
            </a:pPr>
            <a:fld id="{D9255669-4D76-4035-84D2-5F59D5D8FE20}" type="slidenum">
              <a:rPr lang="en-US" altLang="zh-CN" smtClean="0"/>
              <a:pPr>
                <a:defRPr/>
              </a:pPr>
              <a:t>105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79">
                                            <p:txEl>
                                              <p:pRg st="0" end="0"/>
                                            </p:txEl>
                                          </p:spTgt>
                                        </p:tgtEl>
                                        <p:attrNameLst>
                                          <p:attrName>style.visibility</p:attrName>
                                        </p:attrNameLst>
                                      </p:cBhvr>
                                      <p:to>
                                        <p:strVal val="visible"/>
                                      </p:to>
                                    </p:set>
                                    <p:animEffect transition="in" filter="wipe(left)">
                                      <p:cBhvr>
                                        <p:cTn id="7" dur="500"/>
                                        <p:tgtEl>
                                          <p:spTgt spid="3922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92286"/>
                                        </p:tgtEl>
                                        <p:attrNameLst>
                                          <p:attrName>style.visibility</p:attrName>
                                        </p:attrNameLst>
                                      </p:cBhvr>
                                      <p:to>
                                        <p:strVal val="visible"/>
                                      </p:to>
                                    </p:set>
                                    <p:anim calcmode="lin" valueType="num">
                                      <p:cBhvr additive="base">
                                        <p:cTn id="12" dur="500" fill="hold"/>
                                        <p:tgtEl>
                                          <p:spTgt spid="392286"/>
                                        </p:tgtEl>
                                        <p:attrNameLst>
                                          <p:attrName>ppt_x</p:attrName>
                                        </p:attrNameLst>
                                      </p:cBhvr>
                                      <p:tavLst>
                                        <p:tav tm="0">
                                          <p:val>
                                            <p:strVal val="#ppt_x"/>
                                          </p:val>
                                        </p:tav>
                                        <p:tav tm="100000">
                                          <p:val>
                                            <p:strVal val="#ppt_x"/>
                                          </p:val>
                                        </p:tav>
                                      </p:tavLst>
                                    </p:anim>
                                    <p:anim calcmode="lin" valueType="num">
                                      <p:cBhvr additive="base">
                                        <p:cTn id="13" dur="500" fill="hold"/>
                                        <p:tgtEl>
                                          <p:spTgt spid="39228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nodeType="clickEffect">
                                  <p:stCondLst>
                                    <p:cond delay="0"/>
                                  </p:stCondLst>
                                  <p:childTnLst>
                                    <p:set>
                                      <p:cBhvr>
                                        <p:cTn id="17" dur="1" fill="hold">
                                          <p:stCondLst>
                                            <p:cond delay="0"/>
                                          </p:stCondLst>
                                        </p:cTn>
                                        <p:tgtEl>
                                          <p:spTgt spid="392287"/>
                                        </p:tgtEl>
                                        <p:attrNameLst>
                                          <p:attrName>style.visibility</p:attrName>
                                        </p:attrNameLst>
                                      </p:cBhvr>
                                      <p:to>
                                        <p:strVal val="visible"/>
                                      </p:to>
                                    </p:set>
                                    <p:animEffect transition="in" filter="barn(inHorizontal)">
                                      <p:cBhvr>
                                        <p:cTn id="18" dur="500"/>
                                        <p:tgtEl>
                                          <p:spTgt spid="3922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92281">
                                            <p:txEl>
                                              <p:pRg st="0" end="0"/>
                                            </p:txEl>
                                          </p:spTgt>
                                        </p:tgtEl>
                                        <p:attrNameLst>
                                          <p:attrName>style.visibility</p:attrName>
                                        </p:attrNameLst>
                                      </p:cBhvr>
                                      <p:to>
                                        <p:strVal val="visible"/>
                                      </p:to>
                                    </p:set>
                                    <p:animEffect transition="in" filter="wipe(left)">
                                      <p:cBhvr>
                                        <p:cTn id="23" dur="500"/>
                                        <p:tgtEl>
                                          <p:spTgt spid="392281">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392285"/>
                                        </p:tgtEl>
                                        <p:attrNameLst>
                                          <p:attrName>style.visibility</p:attrName>
                                        </p:attrNameLst>
                                      </p:cBhvr>
                                      <p:to>
                                        <p:strVal val="visible"/>
                                      </p:to>
                                    </p:set>
                                    <p:animEffect transition="in" filter="slide(fromBottom)">
                                      <p:cBhvr>
                                        <p:cTn id="28" dur="500"/>
                                        <p:tgtEl>
                                          <p:spTgt spid="392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79" grpId="0" build="p" autoUpdateAnimBg="0"/>
      <p:bldP spid="392281"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48" name="Object 8">
            <a:extLst>
              <a:ext uri="{FF2B5EF4-FFF2-40B4-BE49-F238E27FC236}">
                <a16:creationId xmlns:a16="http://schemas.microsoft.com/office/drawing/2014/main" id="{1E80BF47-97A0-4E2C-B150-747768DBB1C7}"/>
              </a:ext>
            </a:extLst>
          </p:cNvPr>
          <p:cNvGraphicFramePr>
            <a:graphicFrameLocks noGrp="1" noChangeAspect="1"/>
          </p:cNvGraphicFramePr>
          <p:nvPr>
            <p:ph sz="half" idx="1"/>
          </p:nvPr>
        </p:nvGraphicFramePr>
        <p:xfrm>
          <a:off x="1044575" y="2422525"/>
          <a:ext cx="6765925" cy="760413"/>
        </p:xfrm>
        <a:graphic>
          <a:graphicData uri="http://schemas.openxmlformats.org/presentationml/2006/ole">
            <mc:AlternateContent xmlns:mc="http://schemas.openxmlformats.org/markup-compatibility/2006">
              <mc:Choice xmlns:v="urn:schemas-microsoft-com:vml" Requires="v">
                <p:oleObj spid="_x0000_s150560" name="CS ChemDraw Drawing" r:id="rId3" imgW="6243462" imgH="702367" progId="ChemDraw.Document.6.0">
                  <p:embed/>
                </p:oleObj>
              </mc:Choice>
              <mc:Fallback>
                <p:oleObj name="CS ChemDraw Drawing" r:id="rId3" imgW="6243462" imgH="702367" progId="ChemDraw.Document.6.0">
                  <p:embed/>
                  <p:pic>
                    <p:nvPicPr>
                      <p:cNvPr id="471048" name="Object 8">
                        <a:extLst>
                          <a:ext uri="{FF2B5EF4-FFF2-40B4-BE49-F238E27FC236}">
                            <a16:creationId xmlns:a16="http://schemas.microsoft.com/office/drawing/2014/main" id="{1E80BF47-97A0-4E2C-B150-747768DBB1C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2422525"/>
                        <a:ext cx="6765925"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51" name="Object 11">
            <a:extLst>
              <a:ext uri="{FF2B5EF4-FFF2-40B4-BE49-F238E27FC236}">
                <a16:creationId xmlns:a16="http://schemas.microsoft.com/office/drawing/2014/main" id="{2985087B-527C-4811-9979-203340C93668}"/>
              </a:ext>
            </a:extLst>
          </p:cNvPr>
          <p:cNvGraphicFramePr>
            <a:graphicFrameLocks noGrp="1" noChangeAspect="1"/>
          </p:cNvGraphicFramePr>
          <p:nvPr>
            <p:ph sz="half" idx="2"/>
          </p:nvPr>
        </p:nvGraphicFramePr>
        <p:xfrm>
          <a:off x="2051050" y="4652963"/>
          <a:ext cx="4464050" cy="673100"/>
        </p:xfrm>
        <a:graphic>
          <a:graphicData uri="http://schemas.openxmlformats.org/presentationml/2006/ole">
            <mc:AlternateContent xmlns:mc="http://schemas.openxmlformats.org/markup-compatibility/2006">
              <mc:Choice xmlns:v="urn:schemas-microsoft-com:vml" Requires="v">
                <p:oleObj spid="_x0000_s150561" name="CS ChemDraw Drawing" r:id="rId5" imgW="4234832" imgH="638123" progId="ChemDraw.Document.6.0">
                  <p:embed/>
                </p:oleObj>
              </mc:Choice>
              <mc:Fallback>
                <p:oleObj name="CS ChemDraw Drawing" r:id="rId5" imgW="4234832" imgH="638123" progId="ChemDraw.Document.6.0">
                  <p:embed/>
                  <p:pic>
                    <p:nvPicPr>
                      <p:cNvPr id="471051" name="Object 11">
                        <a:extLst>
                          <a:ext uri="{FF2B5EF4-FFF2-40B4-BE49-F238E27FC236}">
                            <a16:creationId xmlns:a16="http://schemas.microsoft.com/office/drawing/2014/main" id="{2985087B-527C-4811-9979-203340C93668}"/>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652963"/>
                        <a:ext cx="44640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44" name="Rectangle 4">
            <a:extLst>
              <a:ext uri="{FF2B5EF4-FFF2-40B4-BE49-F238E27FC236}">
                <a16:creationId xmlns:a16="http://schemas.microsoft.com/office/drawing/2014/main" id="{1A4E1350-628F-4FEC-9EDB-CED6946333CD}"/>
              </a:ext>
            </a:extLst>
          </p:cNvPr>
          <p:cNvSpPr>
            <a:spLocks noChangeArrowheads="1"/>
          </p:cNvSpPr>
          <p:nvPr/>
        </p:nvSpPr>
        <p:spPr bwMode="auto">
          <a:xfrm>
            <a:off x="539750" y="1484313"/>
            <a:ext cx="3400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tabLst>
                <a:tab pos="114300" algn="l"/>
                <a:tab pos="569913"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69913"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69913"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69913"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6991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、邻二卤代烷脱卤化氢</a:t>
            </a:r>
          </a:p>
        </p:txBody>
      </p:sp>
      <p:sp>
        <p:nvSpPr>
          <p:cNvPr id="471050" name="Rectangle 10">
            <a:extLst>
              <a:ext uri="{FF2B5EF4-FFF2-40B4-BE49-F238E27FC236}">
                <a16:creationId xmlns:a16="http://schemas.microsoft.com/office/drawing/2014/main" id="{9DF2628F-20AE-4525-9570-94D5B0B814A1}"/>
              </a:ext>
            </a:extLst>
          </p:cNvPr>
          <p:cNvSpPr>
            <a:spLocks noChangeArrowheads="1"/>
          </p:cNvSpPr>
          <p:nvPr/>
        </p:nvSpPr>
        <p:spPr bwMode="auto">
          <a:xfrm>
            <a:off x="611188" y="3835400"/>
            <a:ext cx="248126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tabLst>
                <a:tab pos="114300" algn="l"/>
                <a:tab pos="569913"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69913"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69913"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69913"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6991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、由炔化物制备</a:t>
            </a:r>
          </a:p>
        </p:txBody>
      </p:sp>
      <p:sp>
        <p:nvSpPr>
          <p:cNvPr id="471053" name="Rectangle 13">
            <a:extLst>
              <a:ext uri="{FF2B5EF4-FFF2-40B4-BE49-F238E27FC236}">
                <a16:creationId xmlns:a16="http://schemas.microsoft.com/office/drawing/2014/main" id="{03A37057-F446-4F39-BB18-4C7C5B032561}"/>
              </a:ext>
            </a:extLst>
          </p:cNvPr>
          <p:cNvSpPr>
            <a:spLocks noChangeArrowheads="1"/>
          </p:cNvSpPr>
          <p:nvPr/>
        </p:nvSpPr>
        <p:spPr bwMode="auto">
          <a:xfrm>
            <a:off x="611188" y="526118"/>
            <a:ext cx="1980029" cy="52322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dirty="0"/>
              <a:t>炔烃的制备</a:t>
            </a:r>
          </a:p>
        </p:txBody>
      </p:sp>
      <p:sp>
        <p:nvSpPr>
          <p:cNvPr id="2" name="日期占位符 1">
            <a:extLst>
              <a:ext uri="{FF2B5EF4-FFF2-40B4-BE49-F238E27FC236}">
                <a16:creationId xmlns:a16="http://schemas.microsoft.com/office/drawing/2014/main" id="{909076F8-B029-4803-9BA1-90A592141282}"/>
              </a:ext>
            </a:extLst>
          </p:cNvPr>
          <p:cNvSpPr>
            <a:spLocks noGrp="1"/>
          </p:cNvSpPr>
          <p:nvPr>
            <p:ph type="dt" sz="half" idx="10"/>
          </p:nvPr>
        </p:nvSpPr>
        <p:spPr/>
        <p:txBody>
          <a:bodyPr/>
          <a:lstStyle/>
          <a:p>
            <a:pPr>
              <a:defRPr/>
            </a:pPr>
            <a:fld id="{870E314D-53BB-47D7-8315-FCFDC57AAD74}" type="datetime11">
              <a:rPr lang="zh-CN" altLang="en-US" smtClean="0"/>
              <a:t>11:48:10</a:t>
            </a:fld>
            <a:endParaRPr lang="en-US"/>
          </a:p>
        </p:txBody>
      </p:sp>
      <p:sp>
        <p:nvSpPr>
          <p:cNvPr id="3" name="灯片编号占位符 2">
            <a:extLst>
              <a:ext uri="{FF2B5EF4-FFF2-40B4-BE49-F238E27FC236}">
                <a16:creationId xmlns:a16="http://schemas.microsoft.com/office/drawing/2014/main" id="{850D2B9C-B7BA-41C5-BAD6-5DDB99C11280}"/>
              </a:ext>
            </a:extLst>
          </p:cNvPr>
          <p:cNvSpPr>
            <a:spLocks noGrp="1"/>
          </p:cNvSpPr>
          <p:nvPr>
            <p:ph type="sldNum" sz="quarter" idx="12"/>
          </p:nvPr>
        </p:nvSpPr>
        <p:spPr/>
        <p:txBody>
          <a:bodyPr/>
          <a:lstStyle/>
          <a:p>
            <a:pPr>
              <a:defRPr/>
            </a:pPr>
            <a:fld id="{097C22A7-1258-4B72-A9CB-3ED55397CA61}" type="slidenum">
              <a:rPr lang="en-US" altLang="zh-CN" smtClean="0"/>
              <a:pPr>
                <a:defRPr/>
              </a:pPr>
              <a:t>106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1053"/>
                                        </p:tgtEl>
                                        <p:attrNameLst>
                                          <p:attrName>style.visibility</p:attrName>
                                        </p:attrNameLst>
                                      </p:cBhvr>
                                      <p:to>
                                        <p:strVal val="visible"/>
                                      </p:to>
                                    </p:set>
                                    <p:animEffect transition="in" filter="slide(fromBottom)">
                                      <p:cBhvr>
                                        <p:cTn id="7" dur="500"/>
                                        <p:tgtEl>
                                          <p:spTgt spid="471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71044"/>
                                        </p:tgtEl>
                                        <p:attrNameLst>
                                          <p:attrName>style.visibility</p:attrName>
                                        </p:attrNameLst>
                                      </p:cBhvr>
                                      <p:to>
                                        <p:strVal val="visible"/>
                                      </p:to>
                                    </p:set>
                                    <p:animEffect transition="in" filter="slide(fromBottom)">
                                      <p:cBhvr>
                                        <p:cTn id="12" dur="500"/>
                                        <p:tgtEl>
                                          <p:spTgt spid="471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71048"/>
                                        </p:tgtEl>
                                        <p:attrNameLst>
                                          <p:attrName>style.visibility</p:attrName>
                                        </p:attrNameLst>
                                      </p:cBhvr>
                                      <p:to>
                                        <p:strVal val="visible"/>
                                      </p:to>
                                    </p:set>
                                    <p:animEffect transition="in" filter="slide(fromBottom)">
                                      <p:cBhvr>
                                        <p:cTn id="17" dur="500"/>
                                        <p:tgtEl>
                                          <p:spTgt spid="4710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71050"/>
                                        </p:tgtEl>
                                        <p:attrNameLst>
                                          <p:attrName>style.visibility</p:attrName>
                                        </p:attrNameLst>
                                      </p:cBhvr>
                                      <p:to>
                                        <p:strVal val="visible"/>
                                      </p:to>
                                    </p:set>
                                    <p:animEffect transition="in" filter="slide(fromBottom)">
                                      <p:cBhvr>
                                        <p:cTn id="22" dur="500"/>
                                        <p:tgtEl>
                                          <p:spTgt spid="4710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71051"/>
                                        </p:tgtEl>
                                        <p:attrNameLst>
                                          <p:attrName>style.visibility</p:attrName>
                                        </p:attrNameLst>
                                      </p:cBhvr>
                                      <p:to>
                                        <p:strVal val="visible"/>
                                      </p:to>
                                    </p:set>
                                    <p:animEffect transition="in" filter="slide(fromBottom)">
                                      <p:cBhvr>
                                        <p:cTn id="27" dur="500"/>
                                        <p:tgtEl>
                                          <p:spTgt spid="47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4" grpId="0"/>
      <p:bldP spid="471050" grpId="0"/>
      <p:bldP spid="47105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a:extLst>
              <a:ext uri="{FF2B5EF4-FFF2-40B4-BE49-F238E27FC236}">
                <a16:creationId xmlns:a16="http://schemas.microsoft.com/office/drawing/2014/main" id="{CC658BEB-F5D7-46BF-B84C-E0752C9864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4613" y="3630613"/>
            <a:ext cx="3989387"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A6F85B2C-0730-4F02-A07A-3A7FF69C2EB5}"/>
              </a:ext>
            </a:extLst>
          </p:cNvPr>
          <p:cNvSpPr txBox="1">
            <a:spLocks noChangeArrowheads="1"/>
          </p:cNvSpPr>
          <p:nvPr/>
        </p:nvSpPr>
        <p:spPr bwMode="auto">
          <a:xfrm>
            <a:off x="1066800" y="2743200"/>
            <a:ext cx="7510463" cy="2187575"/>
          </a:xfrm>
          <a:prstGeom prst="rect">
            <a:avLst/>
          </a:prstGeom>
          <a:noFill/>
          <a:ln>
            <a:noFill/>
          </a:ln>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719138" indent="-719138" eaLnBrk="1" hangingPunct="1">
              <a:lnSpc>
                <a:spcPct val="200000"/>
              </a:lnSpc>
              <a:spcBef>
                <a:spcPct val="25000"/>
              </a:spcBef>
              <a:buFont typeface="Calibri" pitchFamily="34" charset="0"/>
              <a:buNone/>
              <a:defRPr/>
            </a:pPr>
            <a:r>
              <a:rPr lang="en-US" altLang="zh-CN" sz="2800" b="1" kern="0" dirty="0">
                <a:solidFill>
                  <a:schemeClr val="tx2"/>
                </a:solidFill>
                <a:latin typeface="Arial" pitchFamily="34" charset="0"/>
              </a:rPr>
              <a:t>Classification and Structure — </a:t>
            </a:r>
            <a:r>
              <a:rPr lang="zh-CN" altLang="en-US" sz="2400" b="1" kern="0" dirty="0">
                <a:solidFill>
                  <a:schemeClr val="tx2"/>
                </a:solidFill>
                <a:latin typeface="Arial" pitchFamily="34" charset="0"/>
              </a:rPr>
              <a:t>分类和结构</a:t>
            </a:r>
            <a:endParaRPr lang="en-US" altLang="zh-CN" sz="2400" b="1" kern="0" dirty="0">
              <a:solidFill>
                <a:schemeClr val="tx2"/>
              </a:solidFill>
              <a:latin typeface="Arial" pitchFamily="34" charset="0"/>
            </a:endParaRPr>
          </a:p>
          <a:p>
            <a:pPr marL="719138" indent="-719138" eaLnBrk="1" hangingPunct="1">
              <a:lnSpc>
                <a:spcPct val="200000"/>
              </a:lnSpc>
              <a:spcBef>
                <a:spcPct val="25000"/>
              </a:spcBef>
              <a:buFont typeface="Calibri" pitchFamily="34" charset="0"/>
              <a:buNone/>
              <a:defRPr/>
            </a:pPr>
            <a:r>
              <a:rPr lang="en-US" altLang="zh-CN" sz="2800" b="1" kern="0" dirty="0">
                <a:solidFill>
                  <a:schemeClr val="tx2"/>
                </a:solidFill>
                <a:latin typeface="Arial" pitchFamily="34" charset="0"/>
              </a:rPr>
              <a:t>Chemical Properties — </a:t>
            </a:r>
            <a:r>
              <a:rPr lang="zh-CN" altLang="en-US" sz="2400" b="1" kern="0" dirty="0">
                <a:solidFill>
                  <a:schemeClr val="tx2"/>
                </a:solidFill>
                <a:latin typeface="Arial" pitchFamily="34" charset="0"/>
              </a:rPr>
              <a:t>化学性质</a:t>
            </a:r>
            <a:endParaRPr lang="en-US" altLang="zh-CN" sz="2400" b="1" kern="0" dirty="0">
              <a:solidFill>
                <a:schemeClr val="tx2"/>
              </a:solidFill>
              <a:latin typeface="Arial" pitchFamily="34" charset="0"/>
            </a:endParaRPr>
          </a:p>
        </p:txBody>
      </p:sp>
      <p:sp>
        <p:nvSpPr>
          <p:cNvPr id="4" name="矩形 3">
            <a:extLst>
              <a:ext uri="{FF2B5EF4-FFF2-40B4-BE49-F238E27FC236}">
                <a16:creationId xmlns:a16="http://schemas.microsoft.com/office/drawing/2014/main" id="{4330A513-FAF0-45C1-BCCB-A8984BD5B15E}"/>
              </a:ext>
            </a:extLst>
          </p:cNvPr>
          <p:cNvSpPr/>
          <p:nvPr/>
        </p:nvSpPr>
        <p:spPr>
          <a:xfrm>
            <a:off x="152400" y="1371600"/>
            <a:ext cx="8991600" cy="633413"/>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III  Conjugated diene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第三部分   共轭二烯烃 </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p:txBody>
      </p:sp>
      <p:sp>
        <p:nvSpPr>
          <p:cNvPr id="2" name="日期占位符 1">
            <a:extLst>
              <a:ext uri="{FF2B5EF4-FFF2-40B4-BE49-F238E27FC236}">
                <a16:creationId xmlns:a16="http://schemas.microsoft.com/office/drawing/2014/main" id="{BFEC2E01-333E-4E9C-84E2-65A6136538A6}"/>
              </a:ext>
            </a:extLst>
          </p:cNvPr>
          <p:cNvSpPr>
            <a:spLocks noGrp="1"/>
          </p:cNvSpPr>
          <p:nvPr>
            <p:ph type="dt" sz="half" idx="10"/>
          </p:nvPr>
        </p:nvSpPr>
        <p:spPr/>
        <p:txBody>
          <a:bodyPr/>
          <a:lstStyle/>
          <a:p>
            <a:pPr>
              <a:defRPr/>
            </a:pPr>
            <a:fld id="{47C23502-0E4F-45E1-B66F-E4F7D7511BB8}" type="datetime11">
              <a:rPr lang="zh-CN" altLang="en-US" smtClean="0"/>
              <a:t>11:48:10</a:t>
            </a:fld>
            <a:endParaRPr lang="en-US"/>
          </a:p>
        </p:txBody>
      </p:sp>
      <p:sp>
        <p:nvSpPr>
          <p:cNvPr id="5" name="灯片编号占位符 4">
            <a:extLst>
              <a:ext uri="{FF2B5EF4-FFF2-40B4-BE49-F238E27FC236}">
                <a16:creationId xmlns:a16="http://schemas.microsoft.com/office/drawing/2014/main" id="{D7DC2A6B-D767-4ED8-A544-9CC8635D436C}"/>
              </a:ext>
            </a:extLst>
          </p:cNvPr>
          <p:cNvSpPr>
            <a:spLocks noGrp="1"/>
          </p:cNvSpPr>
          <p:nvPr>
            <p:ph type="sldNum" sz="quarter" idx="12"/>
          </p:nvPr>
        </p:nvSpPr>
        <p:spPr/>
        <p:txBody>
          <a:bodyPr/>
          <a:lstStyle/>
          <a:p>
            <a:pPr>
              <a:defRPr/>
            </a:pPr>
            <a:fld id="{D9255669-4D76-4035-84D2-5F59D5D8FE20}" type="slidenum">
              <a:rPr lang="en-US" altLang="zh-CN" smtClean="0"/>
              <a:pPr>
                <a:defRPr/>
              </a:pPr>
              <a:t>107</a:t>
            </a:fld>
            <a:endParaRPr lang="en-US" altLang="zh-CN"/>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0" name="矩形 1">
            <a:extLst>
              <a:ext uri="{FF2B5EF4-FFF2-40B4-BE49-F238E27FC236}">
                <a16:creationId xmlns:a16="http://schemas.microsoft.com/office/drawing/2014/main" id="{9D44CAAB-9369-4CFA-931D-69A2A21E4194}"/>
              </a:ext>
            </a:extLst>
          </p:cNvPr>
          <p:cNvSpPr>
            <a:spLocks noChangeArrowheads="1"/>
          </p:cNvSpPr>
          <p:nvPr/>
        </p:nvSpPr>
        <p:spPr bwMode="auto">
          <a:xfrm>
            <a:off x="838200" y="1588"/>
            <a:ext cx="7543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ea typeface="宋体" panose="02010600030101010101" pitchFamily="2" charset="-122"/>
              </a:rPr>
              <a:t>Classification and Structure — </a:t>
            </a:r>
            <a:r>
              <a:rPr lang="zh-CN" altLang="en-US" sz="2800" b="1">
                <a:solidFill>
                  <a:schemeClr val="tx2"/>
                </a:solidFill>
                <a:latin typeface="Arial" panose="020B0604020202020204" pitchFamily="34" charset="0"/>
                <a:ea typeface="宋体" panose="02010600030101010101" pitchFamily="2" charset="-122"/>
              </a:rPr>
              <a:t>分类和结构</a:t>
            </a:r>
            <a:endParaRPr lang="en-US" altLang="zh-CN" sz="2800" b="1">
              <a:solidFill>
                <a:schemeClr val="tx2"/>
              </a:solidFill>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B3FA52C5-4C55-4D94-A138-5421EC57267A}"/>
              </a:ext>
            </a:extLst>
          </p:cNvPr>
          <p:cNvSpPr/>
          <p:nvPr/>
        </p:nvSpPr>
        <p:spPr>
          <a:xfrm>
            <a:off x="111125" y="1519573"/>
            <a:ext cx="8956557" cy="461665"/>
          </a:xfrm>
          <a:prstGeom prst="rect">
            <a:avLst/>
          </a:prstGeom>
        </p:spPr>
        <p:txBody>
          <a:bodyPr wrap="squar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二烯烃的分类</a:t>
            </a:r>
            <a:r>
              <a:rPr lang="zh-CN" altLang="en-US" sz="2400" dirty="0">
                <a:solidFill>
                  <a:srgbClr val="0000FF"/>
                </a:solidFill>
                <a:latin typeface="华文中宋" panose="02010600040101010101" pitchFamily="2" charset="-122"/>
                <a:ea typeface="华文中宋" panose="02010600040101010101" pitchFamily="2" charset="-122"/>
              </a:rPr>
              <a:t>（根据两个双键的相对位置可把二烯烃分为三类）</a:t>
            </a:r>
            <a:endParaRPr lang="en-US" altLang="zh-CN" sz="24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2" name="日期占位符 1">
            <a:extLst>
              <a:ext uri="{FF2B5EF4-FFF2-40B4-BE49-F238E27FC236}">
                <a16:creationId xmlns:a16="http://schemas.microsoft.com/office/drawing/2014/main" id="{428165A4-9B2C-43BD-A33C-AEB3A8128B77}"/>
              </a:ext>
            </a:extLst>
          </p:cNvPr>
          <p:cNvSpPr>
            <a:spLocks noGrp="1"/>
          </p:cNvSpPr>
          <p:nvPr>
            <p:ph type="dt" sz="half" idx="10"/>
          </p:nvPr>
        </p:nvSpPr>
        <p:spPr/>
        <p:txBody>
          <a:bodyPr/>
          <a:lstStyle/>
          <a:p>
            <a:pPr>
              <a:defRPr/>
            </a:pPr>
            <a:fld id="{46143438-15E4-4A1A-B553-A6EC83DA52F1}" type="datetime11">
              <a:rPr lang="zh-CN" altLang="en-US" smtClean="0"/>
              <a:t>11:48:10</a:t>
            </a:fld>
            <a:endParaRPr lang="en-US"/>
          </a:p>
        </p:txBody>
      </p:sp>
      <p:sp>
        <p:nvSpPr>
          <p:cNvPr id="3" name="灯片编号占位符 2">
            <a:extLst>
              <a:ext uri="{FF2B5EF4-FFF2-40B4-BE49-F238E27FC236}">
                <a16:creationId xmlns:a16="http://schemas.microsoft.com/office/drawing/2014/main" id="{18486765-404D-4C8E-88C9-E1CA53C4DE2C}"/>
              </a:ext>
            </a:extLst>
          </p:cNvPr>
          <p:cNvSpPr>
            <a:spLocks noGrp="1"/>
          </p:cNvSpPr>
          <p:nvPr>
            <p:ph type="sldNum" sz="quarter" idx="12"/>
          </p:nvPr>
        </p:nvSpPr>
        <p:spPr/>
        <p:txBody>
          <a:bodyPr/>
          <a:lstStyle/>
          <a:p>
            <a:pPr>
              <a:defRPr/>
            </a:pPr>
            <a:fld id="{BCBA9E55-2E73-4C0B-B437-F8F2E8CAFCEF}" type="slidenum">
              <a:rPr lang="en-US" altLang="zh-CN" smtClean="0"/>
              <a:pPr>
                <a:defRPr/>
              </a:pPr>
              <a:t>108</a:t>
            </a:fld>
            <a:endParaRPr lang="en-US" altLang="zh-CN"/>
          </a:p>
        </p:txBody>
      </p:sp>
      <p:sp>
        <p:nvSpPr>
          <p:cNvPr id="13" name="Rectangle 3">
            <a:extLst>
              <a:ext uri="{FF2B5EF4-FFF2-40B4-BE49-F238E27FC236}">
                <a16:creationId xmlns:a16="http://schemas.microsoft.com/office/drawing/2014/main" id="{4778F81E-7624-46B1-8F72-E15BD0491F4A}"/>
              </a:ext>
            </a:extLst>
          </p:cNvPr>
          <p:cNvSpPr txBox="1">
            <a:spLocks noChangeArrowheads="1"/>
          </p:cNvSpPr>
          <p:nvPr/>
        </p:nvSpPr>
        <p:spPr>
          <a:xfrm>
            <a:off x="900113" y="909638"/>
            <a:ext cx="7693025" cy="574675"/>
          </a:xfrm>
          <a:prstGeom prst="rect">
            <a:avLst/>
          </a:prstGeom>
        </p:spPr>
        <p:txBody>
          <a:bodyPr vert="horz" lIns="91440" tIns="45720" rIns="91440" bIns="45720" rtlCol="0">
            <a:normAutofit/>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zh-CN" altLang="en-US" sz="2400" b="1" dirty="0">
                <a:ea typeface="华文中宋" panose="02010600040101010101" pitchFamily="2" charset="-122"/>
              </a:rPr>
              <a:t>分子中含有两个碳碳双键的烃类化合物称为二烯烃。</a:t>
            </a:r>
          </a:p>
        </p:txBody>
      </p:sp>
      <p:sp>
        <p:nvSpPr>
          <p:cNvPr id="16" name="Rectangle 7">
            <a:extLst>
              <a:ext uri="{FF2B5EF4-FFF2-40B4-BE49-F238E27FC236}">
                <a16:creationId xmlns:a16="http://schemas.microsoft.com/office/drawing/2014/main" id="{4528D708-4CAF-4F3D-9440-C52AA06306F1}"/>
              </a:ext>
            </a:extLst>
          </p:cNvPr>
          <p:cNvSpPr>
            <a:spLocks noChangeArrowheads="1"/>
          </p:cNvSpPr>
          <p:nvPr/>
        </p:nvSpPr>
        <p:spPr bwMode="auto">
          <a:xfrm>
            <a:off x="250825" y="5300696"/>
            <a:ext cx="8713788"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143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孤立二烯烃的性质和单烯烃相似，累积二烯烃的数量少且实际应用的也不多。共轭二烯烃有不同于孤立二烯烃的一些特性，在理论和实际应用上都很重要。</a:t>
            </a:r>
          </a:p>
        </p:txBody>
      </p:sp>
      <p:grpSp>
        <p:nvGrpSpPr>
          <p:cNvPr id="17" name="组合 1">
            <a:extLst>
              <a:ext uri="{FF2B5EF4-FFF2-40B4-BE49-F238E27FC236}">
                <a16:creationId xmlns:a16="http://schemas.microsoft.com/office/drawing/2014/main" id="{4298B104-B7DC-4221-81B0-79F945F9B88A}"/>
              </a:ext>
            </a:extLst>
          </p:cNvPr>
          <p:cNvGrpSpPr>
            <a:grpSpLocks noChangeAspect="1"/>
          </p:cNvGrpSpPr>
          <p:nvPr/>
        </p:nvGrpSpPr>
        <p:grpSpPr bwMode="auto">
          <a:xfrm>
            <a:off x="1847850" y="2133634"/>
            <a:ext cx="5346700" cy="3143250"/>
            <a:chOff x="838200" y="1981200"/>
            <a:chExt cx="7778750" cy="4572000"/>
          </a:xfrm>
        </p:grpSpPr>
        <p:sp>
          <p:nvSpPr>
            <p:cNvPr id="18" name="Rectangle 3">
              <a:extLst>
                <a:ext uri="{FF2B5EF4-FFF2-40B4-BE49-F238E27FC236}">
                  <a16:creationId xmlns:a16="http://schemas.microsoft.com/office/drawing/2014/main" id="{5E40D860-E1C5-417B-9F6F-2C0CEFD56632}"/>
                </a:ext>
              </a:extLst>
            </p:cNvPr>
            <p:cNvSpPr txBox="1">
              <a:spLocks noChangeArrowheads="1"/>
            </p:cNvSpPr>
            <p:nvPr/>
          </p:nvSpPr>
          <p:spPr>
            <a:xfrm>
              <a:off x="838200" y="1981200"/>
              <a:ext cx="7778750" cy="4572000"/>
            </a:xfrm>
            <a:prstGeom prst="rect">
              <a:avLst/>
            </a:prstGeom>
          </p:spPr>
          <p:txBody>
            <a:bodyPr>
              <a:normAutofit fontScale="70000" lnSpcReduction="20000"/>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fontAlgn="auto" hangingPunct="1">
                <a:lnSpc>
                  <a:spcPct val="150000"/>
                </a:lnSpc>
                <a:spcAft>
                  <a:spcPts val="0"/>
                </a:spcAft>
                <a:defRPr/>
              </a:pPr>
              <a:r>
                <a:rPr lang="zh-CN" altLang="en-US" sz="2800">
                  <a:solidFill>
                    <a:schemeClr val="tx2"/>
                  </a:solidFill>
                </a:rPr>
                <a:t>孤立二烯</a:t>
              </a:r>
            </a:p>
            <a:p>
              <a:pPr marL="0" indent="0" eaLnBrk="1" fontAlgn="auto" hangingPunct="1">
                <a:lnSpc>
                  <a:spcPct val="150000"/>
                </a:lnSpc>
                <a:spcAft>
                  <a:spcPts val="0"/>
                </a:spcAft>
                <a:buFont typeface="Wingdings 2" panose="05020102010507070707" pitchFamily="18" charset="2"/>
                <a:buNone/>
                <a:defRPr/>
              </a:pPr>
              <a:r>
                <a:rPr lang="zh-CN" altLang="en-US" sz="2800">
                  <a:solidFill>
                    <a:schemeClr val="tx2"/>
                  </a:solidFill>
                </a:rPr>
                <a:t>（隔离二烯烃型）</a:t>
              </a:r>
              <a:endParaRPr lang="zh-CN" altLang="en-US" sz="2800" b="0"/>
            </a:p>
            <a:p>
              <a:pPr eaLnBrk="1" fontAlgn="auto" hangingPunct="1">
                <a:lnSpc>
                  <a:spcPct val="150000"/>
                </a:lnSpc>
                <a:spcAft>
                  <a:spcPts val="0"/>
                </a:spcAft>
                <a:defRPr/>
              </a:pPr>
              <a:r>
                <a:rPr lang="zh-CN" altLang="en-US" sz="2800">
                  <a:solidFill>
                    <a:schemeClr val="tx2"/>
                  </a:solidFill>
                </a:rPr>
                <a:t>累积二烯</a:t>
              </a:r>
              <a:endParaRPr lang="en-US" altLang="zh-CN" sz="2800">
                <a:solidFill>
                  <a:schemeClr val="tx2"/>
                </a:solidFill>
              </a:endParaRPr>
            </a:p>
            <a:p>
              <a:pPr marL="0" indent="0" eaLnBrk="1" fontAlgn="auto" hangingPunct="1">
                <a:lnSpc>
                  <a:spcPct val="150000"/>
                </a:lnSpc>
                <a:spcAft>
                  <a:spcPts val="0"/>
                </a:spcAft>
                <a:buFont typeface="Wingdings 2" panose="05020102010507070707" pitchFamily="18" charset="2"/>
                <a:buNone/>
                <a:defRPr/>
              </a:pPr>
              <a:r>
                <a:rPr lang="zh-CN" altLang="en-US" sz="2400">
                  <a:solidFill>
                    <a:schemeClr val="tx2"/>
                  </a:solidFill>
                </a:rPr>
                <a:t>（丙二烯型）</a:t>
              </a:r>
              <a:endParaRPr lang="zh-CN" altLang="en-US" sz="3200" b="0"/>
            </a:p>
            <a:p>
              <a:pPr eaLnBrk="1" fontAlgn="auto" hangingPunct="1">
                <a:lnSpc>
                  <a:spcPct val="150000"/>
                </a:lnSpc>
                <a:spcAft>
                  <a:spcPts val="0"/>
                </a:spcAft>
                <a:defRPr/>
              </a:pPr>
              <a:r>
                <a:rPr lang="zh-CN" altLang="en-US" sz="2800">
                  <a:solidFill>
                    <a:schemeClr val="tx2"/>
                  </a:solidFill>
                </a:rPr>
                <a:t>共轭二烯</a:t>
              </a:r>
              <a:endParaRPr lang="en-US" altLang="zh-CN" sz="2800">
                <a:solidFill>
                  <a:schemeClr val="tx2"/>
                </a:solidFill>
              </a:endParaRPr>
            </a:p>
            <a:p>
              <a:pPr marL="0" indent="0" eaLnBrk="1" fontAlgn="auto" hangingPunct="1">
                <a:lnSpc>
                  <a:spcPct val="150000"/>
                </a:lnSpc>
                <a:spcAft>
                  <a:spcPts val="0"/>
                </a:spcAft>
                <a:buFont typeface="Wingdings 2" panose="05020102010507070707" pitchFamily="18" charset="2"/>
                <a:buNone/>
                <a:defRPr/>
              </a:pPr>
              <a:r>
                <a:rPr lang="zh-CN" altLang="en-US" sz="2800">
                  <a:solidFill>
                    <a:schemeClr val="tx2"/>
                  </a:solidFill>
                </a:rPr>
                <a:t>（丁二烯型）</a:t>
              </a:r>
              <a:endParaRPr lang="zh-CN" altLang="en-US" sz="3600" b="0"/>
            </a:p>
            <a:p>
              <a:pPr eaLnBrk="1" fontAlgn="auto" hangingPunct="1">
                <a:spcAft>
                  <a:spcPts val="0"/>
                </a:spcAft>
                <a:defRPr/>
              </a:pPr>
              <a:endParaRPr lang="en-US" altLang="zh-CN" sz="2800">
                <a:solidFill>
                  <a:schemeClr val="tx2"/>
                </a:solidFill>
              </a:endParaRPr>
            </a:p>
            <a:p>
              <a:pPr eaLnBrk="1" fontAlgn="auto" hangingPunct="1">
                <a:spcAft>
                  <a:spcPts val="0"/>
                </a:spcAft>
                <a:defRPr/>
              </a:pPr>
              <a:endParaRPr lang="zh-CN" altLang="en-US" sz="2800" dirty="0">
                <a:solidFill>
                  <a:schemeClr val="tx2"/>
                </a:solidFill>
              </a:endParaRPr>
            </a:p>
          </p:txBody>
        </p:sp>
        <p:graphicFrame>
          <p:nvGraphicFramePr>
            <p:cNvPr id="19" name="Object 4">
              <a:extLst>
                <a:ext uri="{FF2B5EF4-FFF2-40B4-BE49-F238E27FC236}">
                  <a16:creationId xmlns:a16="http://schemas.microsoft.com/office/drawing/2014/main" id="{E177C42E-767F-4A2D-8025-4DD0CB5A74A5}"/>
                </a:ext>
              </a:extLst>
            </p:cNvPr>
            <p:cNvGraphicFramePr>
              <a:graphicFrameLocks noChangeAspect="1"/>
            </p:cNvGraphicFramePr>
            <p:nvPr/>
          </p:nvGraphicFramePr>
          <p:xfrm>
            <a:off x="3816350" y="3657600"/>
            <a:ext cx="2365375" cy="468313"/>
          </p:xfrm>
          <a:graphic>
            <a:graphicData uri="http://schemas.openxmlformats.org/presentationml/2006/ole">
              <mc:AlternateContent xmlns:mc="http://schemas.openxmlformats.org/markup-compatibility/2006">
                <mc:Choice xmlns:v="urn:schemas-microsoft-com:vml" Requires="v">
                  <p:oleObj spid="_x0000_s93396" name="CS ChemDraw Drawing" r:id="rId4" imgW="899160" imgH="177800" progId="ChemDraw.Document.5.0">
                    <p:embed/>
                  </p:oleObj>
                </mc:Choice>
                <mc:Fallback>
                  <p:oleObj name="CS ChemDraw Drawing" r:id="rId4" imgW="899160" imgH="177800" progId="ChemDraw.Document.5.0">
                    <p:embed/>
                    <p:pic>
                      <p:nvPicPr>
                        <p:cNvPr id="5129" name="Object 4">
                          <a:extLst>
                            <a:ext uri="{FF2B5EF4-FFF2-40B4-BE49-F238E27FC236}">
                              <a16:creationId xmlns:a16="http://schemas.microsoft.com/office/drawing/2014/main" id="{177D3412-3654-4EB8-B3E2-F80A9A014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3657600"/>
                          <a:ext cx="23653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
              <a:extLst>
                <a:ext uri="{FF2B5EF4-FFF2-40B4-BE49-F238E27FC236}">
                  <a16:creationId xmlns:a16="http://schemas.microsoft.com/office/drawing/2014/main" id="{5A903ED6-5EA4-46BB-8C37-2EF01FBBC15C}"/>
                </a:ext>
              </a:extLst>
            </p:cNvPr>
            <p:cNvGraphicFramePr>
              <a:graphicFrameLocks noChangeAspect="1"/>
            </p:cNvGraphicFramePr>
            <p:nvPr/>
          </p:nvGraphicFramePr>
          <p:xfrm>
            <a:off x="3740150" y="2209800"/>
            <a:ext cx="4446588" cy="468313"/>
          </p:xfrm>
          <a:graphic>
            <a:graphicData uri="http://schemas.openxmlformats.org/presentationml/2006/ole">
              <mc:AlternateContent xmlns:mc="http://schemas.openxmlformats.org/markup-compatibility/2006">
                <mc:Choice xmlns:v="urn:schemas-microsoft-com:vml" Requires="v">
                  <p:oleObj spid="_x0000_s93397" name="CS ChemDraw Drawing" r:id="rId6" imgW="1686560" imgH="177800" progId="ChemDraw.Document.5.0">
                    <p:embed/>
                  </p:oleObj>
                </mc:Choice>
                <mc:Fallback>
                  <p:oleObj name="CS ChemDraw Drawing" r:id="rId6" imgW="1686560" imgH="177800" progId="ChemDraw.Document.5.0">
                    <p:embed/>
                    <p:pic>
                      <p:nvPicPr>
                        <p:cNvPr id="5130" name="Object 5">
                          <a:extLst>
                            <a:ext uri="{FF2B5EF4-FFF2-40B4-BE49-F238E27FC236}">
                              <a16:creationId xmlns:a16="http://schemas.microsoft.com/office/drawing/2014/main" id="{556A894C-0260-4E54-BBB0-A736B97C72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0150" y="2209800"/>
                          <a:ext cx="44465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6">
              <a:extLst>
                <a:ext uri="{FF2B5EF4-FFF2-40B4-BE49-F238E27FC236}">
                  <a16:creationId xmlns:a16="http://schemas.microsoft.com/office/drawing/2014/main" id="{F3E75753-451D-43DF-A884-E034A05B77EB}"/>
                </a:ext>
              </a:extLst>
            </p:cNvPr>
            <p:cNvGraphicFramePr>
              <a:graphicFrameLocks noChangeAspect="1"/>
            </p:cNvGraphicFramePr>
            <p:nvPr/>
          </p:nvGraphicFramePr>
          <p:xfrm>
            <a:off x="3816350" y="5029200"/>
            <a:ext cx="3479800" cy="468313"/>
          </p:xfrm>
          <a:graphic>
            <a:graphicData uri="http://schemas.openxmlformats.org/presentationml/2006/ole">
              <mc:AlternateContent xmlns:mc="http://schemas.openxmlformats.org/markup-compatibility/2006">
                <mc:Choice xmlns:v="urn:schemas-microsoft-com:vml" Requires="v">
                  <p:oleObj spid="_x0000_s93398" name="CS ChemDraw Drawing" r:id="rId8" imgW="1320800" imgH="177800" progId="ChemDraw.Document.5.0">
                    <p:embed/>
                  </p:oleObj>
                </mc:Choice>
                <mc:Fallback>
                  <p:oleObj name="CS ChemDraw Drawing" r:id="rId8" imgW="1320800" imgH="177800" progId="ChemDraw.Document.5.0">
                    <p:embed/>
                    <p:pic>
                      <p:nvPicPr>
                        <p:cNvPr id="5131" name="Object 6">
                          <a:extLst>
                            <a:ext uri="{FF2B5EF4-FFF2-40B4-BE49-F238E27FC236}">
                              <a16:creationId xmlns:a16="http://schemas.microsoft.com/office/drawing/2014/main" id="{D339FA09-8B97-4D92-A3A2-F91F91A28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6350" y="5029200"/>
                          <a:ext cx="34798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 name="Picture 4">
              <a:extLst>
                <a:ext uri="{FF2B5EF4-FFF2-40B4-BE49-F238E27FC236}">
                  <a16:creationId xmlns:a16="http://schemas.microsoft.com/office/drawing/2014/main" id="{3650C5BA-706C-4715-8AE4-211811A29BD5}"/>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00" y="2676525"/>
              <a:ext cx="1885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a:extLst>
                <a:ext uri="{FF2B5EF4-FFF2-40B4-BE49-F238E27FC236}">
                  <a16:creationId xmlns:a16="http://schemas.microsoft.com/office/drawing/2014/main" id="{83724C33-F2F0-4D35-99E6-480BB08863D6}"/>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6475" y="3962400"/>
              <a:ext cx="19812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a:extLst>
                <a:ext uri="{FF2B5EF4-FFF2-40B4-BE49-F238E27FC236}">
                  <a16:creationId xmlns:a16="http://schemas.microsoft.com/office/drawing/2014/main" id="{99DA3721-8379-4FB1-9041-DFA91DB0216B}"/>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00" y="5637213"/>
              <a:ext cx="19907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6" name="Rectangle 4">
            <a:extLst>
              <a:ext uri="{FF2B5EF4-FFF2-40B4-BE49-F238E27FC236}">
                <a16:creationId xmlns:a16="http://schemas.microsoft.com/office/drawing/2014/main" id="{991A86A3-C2E5-4862-BBF6-EBCE4EAFAB2C}"/>
              </a:ext>
            </a:extLst>
          </p:cNvPr>
          <p:cNvSpPr>
            <a:spLocks noChangeArrowheads="1"/>
          </p:cNvSpPr>
          <p:nvPr/>
        </p:nvSpPr>
        <p:spPr bwMode="auto">
          <a:xfrm>
            <a:off x="611188" y="333375"/>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14300" algn="l"/>
                <a:tab pos="5715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14300" algn="l"/>
                <a:tab pos="5715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 pos="5715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Ø"/>
            </a:pPr>
            <a:r>
              <a:rPr lang="zh-CN" altLang="en-US" sz="2400" b="1" dirty="0">
                <a:solidFill>
                  <a:schemeClr val="tx2">
                    <a:lumMod val="75000"/>
                  </a:schemeClr>
                </a:solidFill>
                <a:latin typeface="Arial" charset="0"/>
                <a:ea typeface="+mn-ea"/>
              </a:rPr>
              <a:t>命名</a:t>
            </a:r>
          </a:p>
        </p:txBody>
      </p:sp>
      <p:sp>
        <p:nvSpPr>
          <p:cNvPr id="253957" name="Rectangle 5">
            <a:extLst>
              <a:ext uri="{FF2B5EF4-FFF2-40B4-BE49-F238E27FC236}">
                <a16:creationId xmlns:a16="http://schemas.microsoft.com/office/drawing/2014/main" id="{8D9D2415-EE67-4EB6-A205-FD400CCC2916}"/>
              </a:ext>
            </a:extLst>
          </p:cNvPr>
          <p:cNvSpPr>
            <a:spLocks noChangeArrowheads="1"/>
          </p:cNvSpPr>
          <p:nvPr/>
        </p:nvSpPr>
        <p:spPr bwMode="auto">
          <a:xfrm>
            <a:off x="0" y="1100138"/>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lnSpc>
                <a:spcPct val="90000"/>
              </a:lnSpc>
              <a:spcBef>
                <a:spcPts val="750"/>
              </a:spcBef>
              <a:buFont typeface="Arial" panose="020B0604020202020204" pitchFamily="34" charset="0"/>
              <a:buChar char="•"/>
              <a:tabLst>
                <a:tab pos="114300" algn="l"/>
                <a:tab pos="685800" algn="l"/>
              </a:tabLst>
              <a:defRPr sz="2100">
                <a:solidFill>
                  <a:schemeClr val="tx1"/>
                </a:solidFill>
                <a:latin typeface="等线" panose="02010600030101010101" pitchFamily="2" charset="-122"/>
                <a:ea typeface="等线" panose="02010600030101010101" pitchFamily="2" charset="-122"/>
              </a:defRPr>
            </a:lvl1pPr>
            <a:lvl2pPr>
              <a:lnSpc>
                <a:spcPct val="90000"/>
              </a:lnSpc>
              <a:spcBef>
                <a:spcPts val="375"/>
              </a:spcBef>
              <a:buFont typeface="Arial" panose="020B0604020202020204" pitchFamily="34" charset="0"/>
              <a:buChar char="•"/>
              <a:tabLst>
                <a:tab pos="114300" algn="l"/>
                <a:tab pos="6858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 pos="6858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9pPr>
          </a:lstStyle>
          <a:p>
            <a:pPr lvl="1" eaLnBrk="1" hangingPunct="1">
              <a:lnSpc>
                <a:spcPct val="100000"/>
              </a:lnSpc>
              <a:spcBef>
                <a:spcPct val="0"/>
              </a:spcBef>
              <a:buFontTx/>
              <a:buNone/>
            </a:pPr>
            <a:r>
              <a:rPr lang="zh-CN" altLang="en-US">
                <a:solidFill>
                  <a:schemeClr val="tx2"/>
                </a:solidFill>
                <a:latin typeface="宋体" panose="02010600030101010101" pitchFamily="2" charset="-122"/>
                <a:ea typeface="宋体" panose="02010600030101010101" pitchFamily="2" charset="-122"/>
              </a:rPr>
              <a:t>（</a:t>
            </a:r>
            <a:r>
              <a:rPr lang="en-US" altLang="zh-CN">
                <a:solidFill>
                  <a:schemeClr val="tx2"/>
                </a:solidFill>
                <a:latin typeface="宋体" panose="02010600030101010101" pitchFamily="2" charset="-122"/>
                <a:ea typeface="宋体" panose="02010600030101010101" pitchFamily="2" charset="-122"/>
              </a:rPr>
              <a:t>1</a:t>
            </a:r>
            <a:r>
              <a:rPr lang="zh-CN" altLang="en-US">
                <a:solidFill>
                  <a:schemeClr val="tx2"/>
                </a:solidFill>
                <a:latin typeface="宋体" panose="02010600030101010101" pitchFamily="2" charset="-122"/>
                <a:ea typeface="宋体" panose="02010600030101010101" pitchFamily="2" charset="-122"/>
              </a:rPr>
              <a:t>）和烯烃的命名一样称为某几烯，例如： </a:t>
            </a:r>
          </a:p>
        </p:txBody>
      </p:sp>
      <p:sp>
        <p:nvSpPr>
          <p:cNvPr id="253961" name="Rectangle 9">
            <a:extLst>
              <a:ext uri="{FF2B5EF4-FFF2-40B4-BE49-F238E27FC236}">
                <a16:creationId xmlns:a16="http://schemas.microsoft.com/office/drawing/2014/main" id="{42E002CB-DC3F-4741-BB25-F7BB57AAB179}"/>
              </a:ext>
            </a:extLst>
          </p:cNvPr>
          <p:cNvSpPr>
            <a:spLocks noChangeArrowheads="1"/>
          </p:cNvSpPr>
          <p:nvPr/>
        </p:nvSpPr>
        <p:spPr bwMode="auto">
          <a:xfrm>
            <a:off x="0" y="3116263"/>
            <a:ext cx="885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chemeClr val="tx2"/>
                </a:solidFill>
                <a:latin typeface="宋体" panose="02010600030101010101" pitchFamily="2" charset="-122"/>
                <a:ea typeface="宋体" panose="02010600030101010101" pitchFamily="2" charset="-122"/>
              </a:rPr>
              <a:t>   </a:t>
            </a:r>
            <a:r>
              <a:rPr lang="zh-CN" altLang="en-US" sz="2400">
                <a:solidFill>
                  <a:schemeClr val="tx2"/>
                </a:solidFill>
                <a:latin typeface="宋体" panose="02010600030101010101" pitchFamily="2" charset="-122"/>
                <a:ea typeface="宋体" panose="02010600030101010101" pitchFamily="2" charset="-122"/>
              </a:rPr>
              <a:t>（</a:t>
            </a:r>
            <a:r>
              <a:rPr lang="en-US" altLang="zh-CN" sz="2400">
                <a:solidFill>
                  <a:schemeClr val="tx2"/>
                </a:solidFill>
                <a:latin typeface="宋体" panose="02010600030101010101" pitchFamily="2" charset="-122"/>
                <a:ea typeface="宋体" panose="02010600030101010101" pitchFamily="2" charset="-122"/>
              </a:rPr>
              <a:t>2</a:t>
            </a:r>
            <a:r>
              <a:rPr lang="zh-CN" altLang="en-US" sz="2400">
                <a:solidFill>
                  <a:schemeClr val="tx2"/>
                </a:solidFill>
                <a:latin typeface="宋体" panose="02010600030101010101" pitchFamily="2" charset="-122"/>
                <a:ea typeface="宋体" panose="02010600030101010101" pitchFamily="2" charset="-122"/>
              </a:rPr>
              <a:t>）多烯烃的顺反异构的标出</a:t>
            </a:r>
            <a:r>
              <a:rPr lang="en-US" altLang="zh-CN" sz="2400">
                <a:solidFill>
                  <a:schemeClr val="tx2"/>
                </a:solidFill>
                <a:latin typeface="宋体" panose="02010600030101010101" pitchFamily="2" charset="-122"/>
                <a:ea typeface="宋体" panose="02010600030101010101" pitchFamily="2" charset="-122"/>
              </a:rPr>
              <a:t>(</a:t>
            </a:r>
            <a:r>
              <a:rPr lang="zh-CN" altLang="en-US" sz="2400">
                <a:solidFill>
                  <a:schemeClr val="tx2"/>
                </a:solidFill>
                <a:latin typeface="宋体" panose="02010600030101010101" pitchFamily="2" charset="-122"/>
                <a:ea typeface="宋体" panose="02010600030101010101" pitchFamily="2" charset="-122"/>
              </a:rPr>
              <a:t>每一个双键的构型均应出</a:t>
            </a:r>
            <a:r>
              <a:rPr lang="en-US" altLang="zh-CN" sz="2400">
                <a:solidFill>
                  <a:schemeClr val="tx2"/>
                </a:solidFill>
                <a:latin typeface="宋体" panose="02010600030101010101" pitchFamily="2" charset="-122"/>
                <a:ea typeface="宋体" panose="02010600030101010101" pitchFamily="2" charset="-122"/>
              </a:rPr>
              <a:t>)</a:t>
            </a:r>
            <a:r>
              <a:rPr lang="zh-CN" altLang="en-US" sz="2400">
                <a:solidFill>
                  <a:schemeClr val="tx2"/>
                </a:solidFill>
                <a:latin typeface="宋体" panose="02010600030101010101" pitchFamily="2" charset="-122"/>
                <a:ea typeface="宋体" panose="02010600030101010101" pitchFamily="2" charset="-122"/>
              </a:rPr>
              <a:t>。</a:t>
            </a:r>
          </a:p>
        </p:txBody>
      </p:sp>
      <p:graphicFrame>
        <p:nvGraphicFramePr>
          <p:cNvPr id="422920" name="Object 8">
            <a:extLst>
              <a:ext uri="{FF2B5EF4-FFF2-40B4-BE49-F238E27FC236}">
                <a16:creationId xmlns:a16="http://schemas.microsoft.com/office/drawing/2014/main" id="{E0C51970-EB08-4AE9-80C1-6A5055169A01}"/>
              </a:ext>
            </a:extLst>
          </p:cNvPr>
          <p:cNvGraphicFramePr>
            <a:graphicFrameLocks noGrp="1" noChangeAspect="1"/>
          </p:cNvGraphicFramePr>
          <p:nvPr>
            <p:ph sz="half" idx="1"/>
          </p:nvPr>
        </p:nvGraphicFramePr>
        <p:xfrm>
          <a:off x="1765300" y="1989138"/>
          <a:ext cx="5076825" cy="744537"/>
        </p:xfrm>
        <a:graphic>
          <a:graphicData uri="http://schemas.openxmlformats.org/presentationml/2006/ole">
            <mc:AlternateContent xmlns:mc="http://schemas.openxmlformats.org/markup-compatibility/2006">
              <mc:Choice xmlns:v="urn:schemas-microsoft-com:vml" Requires="v">
                <p:oleObj spid="_x0000_s151584" name="CS ChemDraw Drawing" r:id="rId3" imgW="3690902" imgH="540677" progId="ChemDraw.Document.6.0">
                  <p:embed/>
                </p:oleObj>
              </mc:Choice>
              <mc:Fallback>
                <p:oleObj name="CS ChemDraw Drawing" r:id="rId3" imgW="3690902" imgH="540677" progId="ChemDraw.Document.6.0">
                  <p:embed/>
                  <p:pic>
                    <p:nvPicPr>
                      <p:cNvPr id="422920" name="Object 8">
                        <a:extLst>
                          <a:ext uri="{FF2B5EF4-FFF2-40B4-BE49-F238E27FC236}">
                            <a16:creationId xmlns:a16="http://schemas.microsoft.com/office/drawing/2014/main" id="{E0C51970-EB08-4AE9-80C1-6A5055169A0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1989138"/>
                        <a:ext cx="507682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11">
            <a:extLst>
              <a:ext uri="{FF2B5EF4-FFF2-40B4-BE49-F238E27FC236}">
                <a16:creationId xmlns:a16="http://schemas.microsoft.com/office/drawing/2014/main" id="{B182D38B-20AA-47EF-8616-C26FA657B96D}"/>
              </a:ext>
            </a:extLst>
          </p:cNvPr>
          <p:cNvSpPr>
            <a:spLocks noChangeArrowheads="1"/>
          </p:cNvSpPr>
          <p:nvPr/>
        </p:nvSpPr>
        <p:spPr bwMode="auto">
          <a:xfrm>
            <a:off x="0" y="2909888"/>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graphicFrame>
        <p:nvGraphicFramePr>
          <p:cNvPr id="422922" name="Object 10">
            <a:extLst>
              <a:ext uri="{FF2B5EF4-FFF2-40B4-BE49-F238E27FC236}">
                <a16:creationId xmlns:a16="http://schemas.microsoft.com/office/drawing/2014/main" id="{379E50D3-0011-4E30-8490-47C9EE51879D}"/>
              </a:ext>
            </a:extLst>
          </p:cNvPr>
          <p:cNvGraphicFramePr>
            <a:graphicFrameLocks noChangeAspect="1"/>
          </p:cNvGraphicFramePr>
          <p:nvPr/>
        </p:nvGraphicFramePr>
        <p:xfrm>
          <a:off x="1331913" y="4149725"/>
          <a:ext cx="7108825" cy="1536700"/>
        </p:xfrm>
        <a:graphic>
          <a:graphicData uri="http://schemas.openxmlformats.org/presentationml/2006/ole">
            <mc:AlternateContent xmlns:mc="http://schemas.openxmlformats.org/markup-compatibility/2006">
              <mc:Choice xmlns:v="urn:schemas-microsoft-com:vml" Requires="v">
                <p:oleObj spid="_x0000_s151585" name="CS ChemDraw Drawing" r:id="rId5" imgW="5385320" imgH="1160984" progId="ChemDraw.Document.6.0">
                  <p:embed/>
                </p:oleObj>
              </mc:Choice>
              <mc:Fallback>
                <p:oleObj name="CS ChemDraw Drawing" r:id="rId5" imgW="5385320" imgH="1160984" progId="ChemDraw.Document.6.0">
                  <p:embed/>
                  <p:pic>
                    <p:nvPicPr>
                      <p:cNvPr id="422922" name="Object 10">
                        <a:extLst>
                          <a:ext uri="{FF2B5EF4-FFF2-40B4-BE49-F238E27FC236}">
                            <a16:creationId xmlns:a16="http://schemas.microsoft.com/office/drawing/2014/main" id="{379E50D3-0011-4E30-8490-47C9EE518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4149725"/>
                        <a:ext cx="7108825"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A98F4B8-DD83-4ACD-ADB6-1F81749BF4D1}"/>
              </a:ext>
            </a:extLst>
          </p:cNvPr>
          <p:cNvSpPr>
            <a:spLocks noGrp="1"/>
          </p:cNvSpPr>
          <p:nvPr>
            <p:ph type="dt" sz="half" idx="10"/>
          </p:nvPr>
        </p:nvSpPr>
        <p:spPr/>
        <p:txBody>
          <a:bodyPr/>
          <a:lstStyle/>
          <a:p>
            <a:pPr>
              <a:defRPr/>
            </a:pPr>
            <a:fld id="{542D154E-AB96-4A67-94A0-E84D90C72DCD}" type="datetime11">
              <a:rPr lang="zh-CN" altLang="en-US" smtClean="0"/>
              <a:t>11:48:10</a:t>
            </a:fld>
            <a:endParaRPr lang="en-US"/>
          </a:p>
        </p:txBody>
      </p:sp>
      <p:sp>
        <p:nvSpPr>
          <p:cNvPr id="3" name="灯片编号占位符 2">
            <a:extLst>
              <a:ext uri="{FF2B5EF4-FFF2-40B4-BE49-F238E27FC236}">
                <a16:creationId xmlns:a16="http://schemas.microsoft.com/office/drawing/2014/main" id="{3028FE8B-DB84-4998-850C-F3C5B06FEA4D}"/>
              </a:ext>
            </a:extLst>
          </p:cNvPr>
          <p:cNvSpPr>
            <a:spLocks noGrp="1"/>
          </p:cNvSpPr>
          <p:nvPr>
            <p:ph type="sldNum" sz="quarter" idx="12"/>
          </p:nvPr>
        </p:nvSpPr>
        <p:spPr/>
        <p:txBody>
          <a:bodyPr/>
          <a:lstStyle/>
          <a:p>
            <a:pPr>
              <a:defRPr/>
            </a:pPr>
            <a:fld id="{097C22A7-1258-4B72-A9CB-3ED55397CA61}" type="slidenum">
              <a:rPr lang="en-US" altLang="zh-CN" smtClean="0"/>
              <a:pPr>
                <a:defRPr/>
              </a:pPr>
              <a:t>109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53957"/>
                                        </p:tgtEl>
                                        <p:attrNameLst>
                                          <p:attrName>style.visibility</p:attrName>
                                        </p:attrNameLst>
                                      </p:cBhvr>
                                      <p:to>
                                        <p:strVal val="visible"/>
                                      </p:to>
                                    </p:set>
                                    <p:animEffect transition="in" filter="dissolve">
                                      <p:cBhvr>
                                        <p:cTn id="11" dur="500"/>
                                        <p:tgtEl>
                                          <p:spTgt spid="2539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nodeType="clickEffect">
                                  <p:stCondLst>
                                    <p:cond delay="0"/>
                                  </p:stCondLst>
                                  <p:childTnLst>
                                    <p:set>
                                      <p:cBhvr>
                                        <p:cTn id="15" dur="1" fill="hold">
                                          <p:stCondLst>
                                            <p:cond delay="0"/>
                                          </p:stCondLst>
                                        </p:cTn>
                                        <p:tgtEl>
                                          <p:spTgt spid="422920"/>
                                        </p:tgtEl>
                                        <p:attrNameLst>
                                          <p:attrName>style.visibility</p:attrName>
                                        </p:attrNameLst>
                                      </p:cBhvr>
                                      <p:to>
                                        <p:strVal val="visible"/>
                                      </p:to>
                                    </p:set>
                                    <p:animEffect transition="in" filter="strips(downLeft)">
                                      <p:cBhvr>
                                        <p:cTn id="16" dur="500"/>
                                        <p:tgtEl>
                                          <p:spTgt spid="4229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53961"/>
                                        </p:tgtEl>
                                        <p:attrNameLst>
                                          <p:attrName>style.visibility</p:attrName>
                                        </p:attrNameLst>
                                      </p:cBhvr>
                                      <p:to>
                                        <p:strVal val="visible"/>
                                      </p:to>
                                    </p:set>
                                    <p:animEffect transition="in" filter="dissolve">
                                      <p:cBhvr>
                                        <p:cTn id="21" dur="500"/>
                                        <p:tgtEl>
                                          <p:spTgt spid="2539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422922"/>
                                        </p:tgtEl>
                                        <p:attrNameLst>
                                          <p:attrName>style.visibility</p:attrName>
                                        </p:attrNameLst>
                                      </p:cBhvr>
                                      <p:to>
                                        <p:strVal val="visible"/>
                                      </p:to>
                                    </p:set>
                                    <p:animEffect transition="in" filter="slide(fromBottom)">
                                      <p:cBhvr>
                                        <p:cTn id="26" dur="500"/>
                                        <p:tgtEl>
                                          <p:spTgt spid="422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utoUpdateAnimBg="0"/>
      <p:bldP spid="253957" grpId="0" autoUpdateAnimBg="0"/>
      <p:bldP spid="25396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C24FA1-A4D1-4C6E-846A-B4D07EC3B511}"/>
              </a:ext>
            </a:extLst>
          </p:cNvPr>
          <p:cNvSpPr>
            <a:spLocks noGrp="1"/>
          </p:cNvSpPr>
          <p:nvPr>
            <p:ph type="dt" sz="quarter" idx="10"/>
          </p:nvPr>
        </p:nvSpPr>
        <p:spPr/>
        <p:txBody>
          <a:bodyPr/>
          <a:lstStyle/>
          <a:p>
            <a:pPr>
              <a:defRPr/>
            </a:pPr>
            <a:fld id="{850B7B73-DD27-4786-841E-56CF8AC008A0}"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A0CC0BF5-5A96-4F11-A057-671005258974}"/>
              </a:ext>
            </a:extLst>
          </p:cNvPr>
          <p:cNvSpPr>
            <a:spLocks noGrp="1"/>
          </p:cNvSpPr>
          <p:nvPr>
            <p:ph type="sldNum" sz="quarter" idx="12"/>
          </p:nvPr>
        </p:nvSpPr>
        <p:spPr/>
        <p:txBody>
          <a:bodyPr/>
          <a:lstStyle/>
          <a:p>
            <a:pPr>
              <a:defRPr/>
            </a:pPr>
            <a:fld id="{E16BC9A1-736F-4B1D-AEA8-A1227F7BD229}" type="slidenum">
              <a:rPr lang="en-US" altLang="zh-CN"/>
              <a:pPr>
                <a:defRPr/>
              </a:pPr>
              <a:t>11</a:t>
            </a:fld>
            <a:endParaRPr lang="en-US" altLang="zh-CN"/>
          </a:p>
        </p:txBody>
      </p:sp>
      <p:sp>
        <p:nvSpPr>
          <p:cNvPr id="14340" name="Rectangle 2">
            <a:extLst>
              <a:ext uri="{FF2B5EF4-FFF2-40B4-BE49-F238E27FC236}">
                <a16:creationId xmlns:a16="http://schemas.microsoft.com/office/drawing/2014/main" id="{B12288AC-AE72-4B79-B6FF-A8E8F4BE54C2}"/>
              </a:ext>
            </a:extLst>
          </p:cNvPr>
          <p:cNvSpPr>
            <a:spLocks noChangeArrowheads="1"/>
          </p:cNvSpPr>
          <p:nvPr/>
        </p:nvSpPr>
        <p:spPr bwMode="auto">
          <a:xfrm>
            <a:off x="458788" y="533400"/>
            <a:ext cx="4951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000" b="1">
                <a:latin typeface="宋体" panose="02010600030101010101" pitchFamily="2" charset="-122"/>
              </a:rPr>
              <a:t>下列烯烃</a:t>
            </a:r>
            <a:r>
              <a:rPr lang="en-US" altLang="zh-CN" sz="2000" b="1">
                <a:latin typeface="宋体" panose="02010600030101010101" pitchFamily="2" charset="-122"/>
              </a:rPr>
              <a:t>(</a:t>
            </a:r>
            <a:r>
              <a:rPr lang="zh-CN" altLang="zh-CN" sz="2000" b="1">
                <a:latin typeface="宋体" panose="02010600030101010101" pitchFamily="2" charset="-122"/>
              </a:rPr>
              <a:t>衍生物）有没有顺反异构产生？</a:t>
            </a:r>
          </a:p>
        </p:txBody>
      </p:sp>
      <p:grpSp>
        <p:nvGrpSpPr>
          <p:cNvPr id="14341" name="组合 21">
            <a:extLst>
              <a:ext uri="{FF2B5EF4-FFF2-40B4-BE49-F238E27FC236}">
                <a16:creationId xmlns:a16="http://schemas.microsoft.com/office/drawing/2014/main" id="{B48A4EC6-329A-41DC-A0B7-E14F485C1A60}"/>
              </a:ext>
            </a:extLst>
          </p:cNvPr>
          <p:cNvGrpSpPr>
            <a:grpSpLocks/>
          </p:cNvGrpSpPr>
          <p:nvPr/>
        </p:nvGrpSpPr>
        <p:grpSpPr bwMode="auto">
          <a:xfrm>
            <a:off x="1116013" y="1755775"/>
            <a:ext cx="6637337" cy="1292225"/>
            <a:chOff x="685902" y="4033808"/>
            <a:chExt cx="5859429" cy="1055997"/>
          </a:xfrm>
        </p:grpSpPr>
        <p:graphicFrame>
          <p:nvGraphicFramePr>
            <p:cNvPr id="14347" name="对象 15">
              <a:extLst>
                <a:ext uri="{FF2B5EF4-FFF2-40B4-BE49-F238E27FC236}">
                  <a16:creationId xmlns:a16="http://schemas.microsoft.com/office/drawing/2014/main" id="{992E1127-FF02-41E0-806A-C81F48E0571A}"/>
                </a:ext>
              </a:extLst>
            </p:cNvPr>
            <p:cNvGraphicFramePr>
              <a:graphicFrameLocks noChangeAspect="1"/>
            </p:cNvGraphicFramePr>
            <p:nvPr/>
          </p:nvGraphicFramePr>
          <p:xfrm>
            <a:off x="685902" y="4114782"/>
            <a:ext cx="2388808" cy="975023"/>
          </p:xfrm>
          <a:graphic>
            <a:graphicData uri="http://schemas.openxmlformats.org/presentationml/2006/ole">
              <mc:AlternateContent xmlns:mc="http://schemas.openxmlformats.org/markup-compatibility/2006">
                <mc:Choice xmlns:v="urn:schemas-microsoft-com:vml" Requires="v">
                  <p:oleObj spid="_x0000_s14541" r:id="rId3" imgW="1167384" imgH="548640" progId="ACD.ChemSketch.20">
                    <p:embed/>
                  </p:oleObj>
                </mc:Choice>
                <mc:Fallback>
                  <p:oleObj r:id="rId3" imgW="1167384" imgH="548640" progId="ACD.ChemSketch.20">
                    <p:embed/>
                    <p:pic>
                      <p:nvPicPr>
                        <p:cNvPr id="0" name="对象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02" y="4114782"/>
                          <a:ext cx="2388808" cy="975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对象 16">
              <a:extLst>
                <a:ext uri="{FF2B5EF4-FFF2-40B4-BE49-F238E27FC236}">
                  <a16:creationId xmlns:a16="http://schemas.microsoft.com/office/drawing/2014/main" id="{9F608282-D94F-47E8-91A1-38645B0F31C6}"/>
                </a:ext>
              </a:extLst>
            </p:cNvPr>
            <p:cNvGraphicFramePr>
              <a:graphicFrameLocks noChangeAspect="1"/>
            </p:cNvGraphicFramePr>
            <p:nvPr/>
          </p:nvGraphicFramePr>
          <p:xfrm>
            <a:off x="4549558" y="4033808"/>
            <a:ext cx="1995773" cy="954379"/>
          </p:xfrm>
          <a:graphic>
            <a:graphicData uri="http://schemas.openxmlformats.org/presentationml/2006/ole">
              <mc:AlternateContent xmlns:mc="http://schemas.openxmlformats.org/markup-compatibility/2006">
                <mc:Choice xmlns:v="urn:schemas-microsoft-com:vml" Requires="v">
                  <p:oleObj spid="_x0000_s14542" r:id="rId5" imgW="1005840" imgH="536448" progId="ACD.ChemSketch.20">
                    <p:embed/>
                  </p:oleObj>
                </mc:Choice>
                <mc:Fallback>
                  <p:oleObj r:id="rId5" imgW="1005840" imgH="536448" progId="ACD.ChemSketch.20">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558" y="4033808"/>
                          <a:ext cx="1995773"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342" name="对象 20">
            <a:extLst>
              <a:ext uri="{FF2B5EF4-FFF2-40B4-BE49-F238E27FC236}">
                <a16:creationId xmlns:a16="http://schemas.microsoft.com/office/drawing/2014/main" id="{3FEF1B5E-0359-46DE-808F-5945C04F8DAE}"/>
              </a:ext>
            </a:extLst>
          </p:cNvPr>
          <p:cNvGraphicFramePr>
            <a:graphicFrameLocks noChangeAspect="1"/>
          </p:cNvGraphicFramePr>
          <p:nvPr/>
        </p:nvGraphicFramePr>
        <p:xfrm>
          <a:off x="1549400" y="4191000"/>
          <a:ext cx="6440488" cy="1600200"/>
        </p:xfrm>
        <a:graphic>
          <a:graphicData uri="http://schemas.openxmlformats.org/presentationml/2006/ole">
            <mc:AlternateContent xmlns:mc="http://schemas.openxmlformats.org/markup-compatibility/2006">
              <mc:Choice xmlns:v="urn:schemas-microsoft-com:vml" Requires="v">
                <p:oleObj spid="_x0000_s14543" r:id="rId7" imgW="3151632" imgH="783336" progId="ACD.ChemSketch.20">
                  <p:embed/>
                </p:oleObj>
              </mc:Choice>
              <mc:Fallback>
                <p:oleObj r:id="rId7" imgW="3151632" imgH="783336" progId="ACD.ChemSketch.20">
                  <p:embed/>
                  <p:pic>
                    <p:nvPicPr>
                      <p:cNvPr id="0" name="对象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0" y="4191000"/>
                        <a:ext cx="64404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TextBox 23">
            <a:extLst>
              <a:ext uri="{FF2B5EF4-FFF2-40B4-BE49-F238E27FC236}">
                <a16:creationId xmlns:a16="http://schemas.microsoft.com/office/drawing/2014/main" id="{37009843-930B-4BAF-8702-7AD6182053E3}"/>
              </a:ext>
            </a:extLst>
          </p:cNvPr>
          <p:cNvSpPr txBox="1">
            <a:spLocks noChangeArrowheads="1"/>
          </p:cNvSpPr>
          <p:nvPr/>
        </p:nvSpPr>
        <p:spPr bwMode="auto">
          <a:xfrm>
            <a:off x="838200" y="1684338"/>
            <a:ext cx="8080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1</a:t>
            </a:r>
            <a:r>
              <a:rPr lang="zh-CN" altLang="en-US" sz="1600" b="1"/>
              <a:t>）</a:t>
            </a:r>
          </a:p>
        </p:txBody>
      </p:sp>
      <p:sp>
        <p:nvSpPr>
          <p:cNvPr id="14344" name="TextBox 27">
            <a:extLst>
              <a:ext uri="{FF2B5EF4-FFF2-40B4-BE49-F238E27FC236}">
                <a16:creationId xmlns:a16="http://schemas.microsoft.com/office/drawing/2014/main" id="{1FEC072F-EB8B-4E84-A57E-9F7029BC199A}"/>
              </a:ext>
            </a:extLst>
          </p:cNvPr>
          <p:cNvSpPr txBox="1">
            <a:spLocks noChangeArrowheads="1"/>
          </p:cNvSpPr>
          <p:nvPr/>
        </p:nvSpPr>
        <p:spPr bwMode="auto">
          <a:xfrm>
            <a:off x="4756150" y="1685925"/>
            <a:ext cx="80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2</a:t>
            </a:r>
            <a:r>
              <a:rPr lang="zh-CN" altLang="en-US" sz="1600" b="1"/>
              <a:t>）</a:t>
            </a:r>
          </a:p>
        </p:txBody>
      </p:sp>
      <p:sp>
        <p:nvSpPr>
          <p:cNvPr id="14345" name="TextBox 28">
            <a:extLst>
              <a:ext uri="{FF2B5EF4-FFF2-40B4-BE49-F238E27FC236}">
                <a16:creationId xmlns:a16="http://schemas.microsoft.com/office/drawing/2014/main" id="{1438DDC1-6F88-4184-9F59-96FC0A0A9357}"/>
              </a:ext>
            </a:extLst>
          </p:cNvPr>
          <p:cNvSpPr txBox="1">
            <a:spLocks noChangeArrowheads="1"/>
          </p:cNvSpPr>
          <p:nvPr/>
        </p:nvSpPr>
        <p:spPr bwMode="auto">
          <a:xfrm>
            <a:off x="838200" y="4114800"/>
            <a:ext cx="80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3</a:t>
            </a:r>
            <a:r>
              <a:rPr lang="zh-CN" altLang="en-US" sz="1600" b="1"/>
              <a:t>）</a:t>
            </a:r>
          </a:p>
        </p:txBody>
      </p:sp>
      <p:sp>
        <p:nvSpPr>
          <p:cNvPr id="14346" name="TextBox 29">
            <a:extLst>
              <a:ext uri="{FF2B5EF4-FFF2-40B4-BE49-F238E27FC236}">
                <a16:creationId xmlns:a16="http://schemas.microsoft.com/office/drawing/2014/main" id="{8AEE35D7-C651-4AAE-BD66-66F5E04CCDE0}"/>
              </a:ext>
            </a:extLst>
          </p:cNvPr>
          <p:cNvSpPr txBox="1">
            <a:spLocks noChangeArrowheads="1"/>
          </p:cNvSpPr>
          <p:nvPr/>
        </p:nvSpPr>
        <p:spPr bwMode="auto">
          <a:xfrm>
            <a:off x="4754563" y="4114800"/>
            <a:ext cx="808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4</a:t>
            </a:r>
            <a:r>
              <a:rPr lang="zh-CN" altLang="en-US" sz="1600" b="1"/>
              <a:t>）</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5564A76B-99AF-4CDC-8358-64E35E0A0AC3}"/>
              </a:ext>
            </a:extLst>
          </p:cNvPr>
          <p:cNvGraphicFramePr>
            <a:graphicFrameLocks noChangeAspect="1"/>
          </p:cNvGraphicFramePr>
          <p:nvPr/>
        </p:nvGraphicFramePr>
        <p:xfrm>
          <a:off x="395288" y="404813"/>
          <a:ext cx="8229600" cy="2265362"/>
        </p:xfrm>
        <a:graphic>
          <a:graphicData uri="http://schemas.openxmlformats.org/presentationml/2006/ole">
            <mc:AlternateContent xmlns:mc="http://schemas.openxmlformats.org/markup-compatibility/2006">
              <mc:Choice xmlns:v="urn:schemas-microsoft-com:vml" Requires="v">
                <p:oleObj spid="_x0000_s152608" name="CS ChemDraw Drawing" r:id="rId3" imgW="4993640" imgH="1374140" progId="ChemDraw.Document.5.0">
                  <p:embed/>
                </p:oleObj>
              </mc:Choice>
              <mc:Fallback>
                <p:oleObj name="CS ChemDraw Drawing" r:id="rId3" imgW="4993640" imgH="1374140" progId="ChemDraw.Document.5.0">
                  <p:embed/>
                  <p:pic>
                    <p:nvPicPr>
                      <p:cNvPr id="7170" name="Object 2">
                        <a:extLst>
                          <a:ext uri="{FF2B5EF4-FFF2-40B4-BE49-F238E27FC236}">
                            <a16:creationId xmlns:a16="http://schemas.microsoft.com/office/drawing/2014/main" id="{5564A76B-99AF-4CDC-8358-64E35E0A0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8229600" cy="2265362"/>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a:extLst>
              <a:ext uri="{FF2B5EF4-FFF2-40B4-BE49-F238E27FC236}">
                <a16:creationId xmlns:a16="http://schemas.microsoft.com/office/drawing/2014/main" id="{B26BABAF-FAB0-486A-B773-4F6955683FD5}"/>
              </a:ext>
            </a:extLst>
          </p:cNvPr>
          <p:cNvGraphicFramePr>
            <a:graphicFrameLocks noChangeAspect="1"/>
          </p:cNvGraphicFramePr>
          <p:nvPr/>
        </p:nvGraphicFramePr>
        <p:xfrm>
          <a:off x="468313" y="3429000"/>
          <a:ext cx="8229600" cy="2286000"/>
        </p:xfrm>
        <a:graphic>
          <a:graphicData uri="http://schemas.openxmlformats.org/presentationml/2006/ole">
            <mc:AlternateContent xmlns:mc="http://schemas.openxmlformats.org/markup-compatibility/2006">
              <mc:Choice xmlns:v="urn:schemas-microsoft-com:vml" Requires="v">
                <p:oleObj spid="_x0000_s152609" name="CS ChemDraw Drawing" r:id="rId5" imgW="5044440" imgH="1374140" progId="ChemDraw.Document.5.0">
                  <p:embed/>
                </p:oleObj>
              </mc:Choice>
              <mc:Fallback>
                <p:oleObj name="CS ChemDraw Drawing" r:id="rId5" imgW="5044440" imgH="1374140" progId="ChemDraw.Document.5.0">
                  <p:embed/>
                  <p:pic>
                    <p:nvPicPr>
                      <p:cNvPr id="7171" name="Object 3">
                        <a:extLst>
                          <a:ext uri="{FF2B5EF4-FFF2-40B4-BE49-F238E27FC236}">
                            <a16:creationId xmlns:a16="http://schemas.microsoft.com/office/drawing/2014/main" id="{B26BABAF-FAB0-486A-B773-4F6955683F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429000"/>
                        <a:ext cx="8229600" cy="228600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4D9387C-6AED-4750-AC86-C11728B0DCF2}"/>
              </a:ext>
            </a:extLst>
          </p:cNvPr>
          <p:cNvSpPr>
            <a:spLocks noGrp="1"/>
          </p:cNvSpPr>
          <p:nvPr>
            <p:ph type="dt" sz="half" idx="10"/>
          </p:nvPr>
        </p:nvSpPr>
        <p:spPr/>
        <p:txBody>
          <a:bodyPr/>
          <a:lstStyle/>
          <a:p>
            <a:pPr>
              <a:defRPr/>
            </a:pPr>
            <a:fld id="{5AA8C86E-75AA-404A-B9F3-FC43ABDEDDA6}" type="datetime11">
              <a:rPr lang="zh-CN" altLang="en-US" smtClean="0"/>
              <a:t>11:48:10</a:t>
            </a:fld>
            <a:endParaRPr lang="en-US"/>
          </a:p>
        </p:txBody>
      </p:sp>
      <p:sp>
        <p:nvSpPr>
          <p:cNvPr id="3" name="灯片编号占位符 2">
            <a:extLst>
              <a:ext uri="{FF2B5EF4-FFF2-40B4-BE49-F238E27FC236}">
                <a16:creationId xmlns:a16="http://schemas.microsoft.com/office/drawing/2014/main" id="{5E2D2E4A-E44C-4C0D-81EF-51E0AC727A7B}"/>
              </a:ext>
            </a:extLst>
          </p:cNvPr>
          <p:cNvSpPr>
            <a:spLocks noGrp="1"/>
          </p:cNvSpPr>
          <p:nvPr>
            <p:ph type="sldNum" sz="quarter" idx="12"/>
          </p:nvPr>
        </p:nvSpPr>
        <p:spPr/>
        <p:txBody>
          <a:bodyPr/>
          <a:lstStyle/>
          <a:p>
            <a:pPr>
              <a:defRPr/>
            </a:pPr>
            <a:fld id="{D9255669-4D76-4035-84D2-5F59D5D8FE20}" type="slidenum">
              <a:rPr lang="en-US" altLang="zh-CN" smtClean="0"/>
              <a:pPr>
                <a:defRPr/>
              </a:pPr>
              <a:t>110</a:t>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7040" name="Object 16">
            <a:extLst>
              <a:ext uri="{FF2B5EF4-FFF2-40B4-BE49-F238E27FC236}">
                <a16:creationId xmlns:a16="http://schemas.microsoft.com/office/drawing/2014/main" id="{93239CAD-DB55-4DB0-A4FA-5BA9012928B4}"/>
              </a:ext>
            </a:extLst>
          </p:cNvPr>
          <p:cNvGraphicFramePr>
            <a:graphicFrameLocks noChangeAspect="1"/>
          </p:cNvGraphicFramePr>
          <p:nvPr/>
        </p:nvGraphicFramePr>
        <p:xfrm>
          <a:off x="1476375" y="2349500"/>
          <a:ext cx="5791200" cy="2592388"/>
        </p:xfrm>
        <a:graphic>
          <a:graphicData uri="http://schemas.openxmlformats.org/presentationml/2006/ole">
            <mc:AlternateContent xmlns:mc="http://schemas.openxmlformats.org/markup-compatibility/2006">
              <mc:Choice xmlns:v="urn:schemas-microsoft-com:vml" Requires="v">
                <p:oleObj spid="_x0000_s153632" name="位图图像" r:id="rId3" imgW="3629532" imgH="1467055" progId="Paint.Picture">
                  <p:embed/>
                </p:oleObj>
              </mc:Choice>
              <mc:Fallback>
                <p:oleObj name="位图图像" r:id="rId3" imgW="3629532" imgH="1467055" progId="Paint.Picture">
                  <p:embed/>
                  <p:pic>
                    <p:nvPicPr>
                      <p:cNvPr id="257040" name="Object 16">
                        <a:extLst>
                          <a:ext uri="{FF2B5EF4-FFF2-40B4-BE49-F238E27FC236}">
                            <a16:creationId xmlns:a16="http://schemas.microsoft.com/office/drawing/2014/main" id="{93239CAD-DB55-4DB0-A4FA-5BA901292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579120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41" name="Text Box 17">
            <a:extLst>
              <a:ext uri="{FF2B5EF4-FFF2-40B4-BE49-F238E27FC236}">
                <a16:creationId xmlns:a16="http://schemas.microsoft.com/office/drawing/2014/main" id="{CFEBB927-D071-4547-B709-BD2B6D0510CB}"/>
              </a:ext>
            </a:extLst>
          </p:cNvPr>
          <p:cNvSpPr txBox="1">
            <a:spLocks noChangeArrowheads="1"/>
          </p:cNvSpPr>
          <p:nvPr/>
        </p:nvSpPr>
        <p:spPr bwMode="auto">
          <a:xfrm>
            <a:off x="0" y="5254625"/>
            <a:ext cx="8820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Times New Roman" panose="02020603050405020304" pitchFamily="18" charset="0"/>
                <a:ea typeface="宋体" panose="02010600030101010101" pitchFamily="2" charset="-122"/>
              </a:rPr>
              <a:t>       </a:t>
            </a:r>
            <a:r>
              <a:rPr kumimoji="1" lang="zh-CN" altLang="en-US" sz="2000">
                <a:latin typeface="Times New Roman" panose="02020603050405020304" pitchFamily="18" charset="0"/>
                <a:ea typeface="宋体" panose="02010600030101010101" pitchFamily="2" charset="-122"/>
              </a:rPr>
              <a:t>碳原子均为 </a:t>
            </a:r>
            <a:r>
              <a:rPr kumimoji="1" lang="en-US" altLang="zh-CN" sz="2000" i="1">
                <a:solidFill>
                  <a:srgbClr val="FF5050"/>
                </a:solidFill>
                <a:latin typeface="Times New Roman" panose="02020603050405020304" pitchFamily="18" charset="0"/>
                <a:ea typeface="宋体" panose="02010600030101010101" pitchFamily="2" charset="-122"/>
              </a:rPr>
              <a:t>sp</a:t>
            </a:r>
            <a:r>
              <a:rPr kumimoji="1" lang="en-US" altLang="zh-CN" sz="2000" i="1" baseline="30000">
                <a:solidFill>
                  <a:srgbClr val="FF5050"/>
                </a:solidFill>
                <a:latin typeface="Times New Roman" panose="02020603050405020304" pitchFamily="18" charset="0"/>
                <a:ea typeface="宋体" panose="02010600030101010101" pitchFamily="2" charset="-122"/>
              </a:rPr>
              <a:t>2 </a:t>
            </a:r>
            <a:r>
              <a:rPr kumimoji="1" lang="zh-CN" altLang="en-US" sz="2000">
                <a:latin typeface="Times New Roman" panose="02020603050405020304" pitchFamily="18" charset="0"/>
                <a:ea typeface="宋体" panose="02010600030101010101" pitchFamily="2" charset="-122"/>
              </a:rPr>
              <a:t>杂化，每个碳原子</a:t>
            </a:r>
            <a:r>
              <a:rPr kumimoji="1" lang="zh-CN" altLang="en-US" sz="2000">
                <a:solidFill>
                  <a:srgbClr val="FF5050"/>
                </a:solidFill>
                <a:latin typeface="Times New Roman" panose="02020603050405020304" pitchFamily="18" charset="0"/>
                <a:ea typeface="宋体" panose="02010600030101010101" pitchFamily="2" charset="-122"/>
              </a:rPr>
              <a:t>各剩一个 </a:t>
            </a:r>
            <a:r>
              <a:rPr kumimoji="1" lang="en-US" altLang="zh-CN" sz="2000" i="1">
                <a:solidFill>
                  <a:srgbClr val="FF5050"/>
                </a:solidFill>
                <a:latin typeface="Times New Roman" panose="02020603050405020304" pitchFamily="18" charset="0"/>
                <a:ea typeface="宋体" panose="02010600030101010101" pitchFamily="2" charset="-122"/>
              </a:rPr>
              <a:t>p </a:t>
            </a:r>
            <a:r>
              <a:rPr kumimoji="1" lang="zh-CN" altLang="en-US" sz="2000">
                <a:solidFill>
                  <a:srgbClr val="FF5050"/>
                </a:solidFill>
                <a:latin typeface="Times New Roman" panose="02020603050405020304" pitchFamily="18" charset="0"/>
                <a:ea typeface="宋体" panose="02010600030101010101" pitchFamily="2" charset="-122"/>
              </a:rPr>
              <a:t>轨道</a:t>
            </a:r>
            <a:r>
              <a:rPr kumimoji="1" lang="zh-CN" altLang="en-US" sz="2000">
                <a:latin typeface="Times New Roman" panose="02020603050405020304" pitchFamily="18" charset="0"/>
                <a:ea typeface="宋体" panose="02010600030101010101" pitchFamily="2" charset="-122"/>
              </a:rPr>
              <a:t>，它们</a:t>
            </a:r>
            <a:r>
              <a:rPr kumimoji="1" lang="zh-CN" altLang="en-US" sz="2000">
                <a:solidFill>
                  <a:srgbClr val="FF5050"/>
                </a:solidFill>
                <a:latin typeface="Times New Roman" panose="02020603050405020304" pitchFamily="18" charset="0"/>
                <a:ea typeface="宋体" panose="02010600030101010101" pitchFamily="2" charset="-122"/>
              </a:rPr>
              <a:t>都垂直于</a:t>
            </a:r>
            <a:r>
              <a:rPr kumimoji="1" lang="en-US" altLang="zh-CN" sz="2000" i="1">
                <a:solidFill>
                  <a:srgbClr val="FF5050"/>
                </a:solidFill>
                <a:latin typeface="Times New Roman" panose="02020603050405020304" pitchFamily="18" charset="0"/>
                <a:ea typeface="宋体" panose="02010600030101010101" pitchFamily="2" charset="-122"/>
              </a:rPr>
              <a:t>σ</a:t>
            </a:r>
            <a:r>
              <a:rPr kumimoji="1" lang="zh-CN" altLang="en-US" sz="2000">
                <a:solidFill>
                  <a:srgbClr val="FF5050"/>
                </a:solidFill>
                <a:latin typeface="Times New Roman" panose="02020603050405020304" pitchFamily="18" charset="0"/>
                <a:ea typeface="宋体" panose="02010600030101010101" pitchFamily="2" charset="-122"/>
              </a:rPr>
              <a:t>键所在的平面</a:t>
            </a:r>
            <a:r>
              <a:rPr kumimoji="1" lang="zh-CN" altLang="en-US" sz="2000">
                <a:latin typeface="Times New Roman" panose="02020603050405020304" pitchFamily="18" charset="0"/>
                <a:ea typeface="宋体" panose="02010600030101010101" pitchFamily="2" charset="-122"/>
              </a:rPr>
              <a:t>，且轨道的对称轴相互平行，从侧面相互交盖，其结果是：不仅</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1</a:t>
            </a:r>
            <a:r>
              <a:rPr kumimoji="1" lang="zh-CN" altLang="en-US" sz="2000">
                <a:latin typeface="Times New Roman" panose="02020603050405020304" pitchFamily="18" charset="0"/>
                <a:ea typeface="宋体" panose="02010600030101010101" pitchFamily="2" charset="-122"/>
              </a:rPr>
              <a:t>与</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2</a:t>
            </a:r>
            <a:r>
              <a:rPr kumimoji="1" lang="zh-CN" altLang="en-US" sz="2000">
                <a:latin typeface="Times New Roman" panose="02020603050405020304" pitchFamily="18" charset="0"/>
                <a:ea typeface="宋体" panose="02010600030101010101" pitchFamily="2" charset="-122"/>
              </a:rPr>
              <a:t>之间、 </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3</a:t>
            </a:r>
            <a:r>
              <a:rPr kumimoji="1" lang="zh-CN" altLang="en-US" sz="2000">
                <a:latin typeface="Times New Roman" panose="02020603050405020304" pitchFamily="18" charset="0"/>
                <a:ea typeface="宋体" panose="02010600030101010101" pitchFamily="2" charset="-122"/>
              </a:rPr>
              <a:t>与</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4</a:t>
            </a:r>
            <a:r>
              <a:rPr kumimoji="1" lang="zh-CN" altLang="en-US" sz="2000">
                <a:latin typeface="Times New Roman" panose="02020603050405020304" pitchFamily="18" charset="0"/>
                <a:ea typeface="宋体" panose="02010600030101010101" pitchFamily="2" charset="-122"/>
              </a:rPr>
              <a:t>之间形成</a:t>
            </a:r>
            <a:r>
              <a:rPr kumimoji="1" lang="en-US" altLang="zh-CN" sz="2000" i="1">
                <a:latin typeface="Times New Roman" panose="02020603050405020304" pitchFamily="18" charset="0"/>
                <a:ea typeface="宋体" panose="02010600030101010101" pitchFamily="2" charset="-122"/>
              </a:rPr>
              <a:t>π</a:t>
            </a:r>
            <a:r>
              <a:rPr kumimoji="1" lang="zh-CN" altLang="en-US" sz="2000">
                <a:latin typeface="Times New Roman" panose="02020603050405020304" pitchFamily="18" charset="0"/>
                <a:ea typeface="宋体" panose="02010600030101010101" pitchFamily="2" charset="-122"/>
              </a:rPr>
              <a:t>键，而且</a:t>
            </a:r>
            <a:r>
              <a:rPr kumimoji="1" lang="en-US" altLang="zh-CN" sz="2000">
                <a:solidFill>
                  <a:srgbClr val="FF5050"/>
                </a:solidFill>
                <a:latin typeface="Times New Roman" panose="02020603050405020304" pitchFamily="18" charset="0"/>
                <a:ea typeface="宋体" panose="02010600030101010101" pitchFamily="2" charset="-122"/>
              </a:rPr>
              <a:t>C</a:t>
            </a:r>
            <a:r>
              <a:rPr kumimoji="1" lang="en-US" altLang="zh-CN" sz="2000" baseline="-25000">
                <a:solidFill>
                  <a:srgbClr val="FF5050"/>
                </a:solidFill>
                <a:latin typeface="Times New Roman" panose="02020603050405020304" pitchFamily="18" charset="0"/>
                <a:ea typeface="宋体" panose="02010600030101010101" pitchFamily="2" charset="-122"/>
              </a:rPr>
              <a:t>2</a:t>
            </a:r>
            <a:r>
              <a:rPr kumimoji="1" lang="zh-CN" altLang="en-US" sz="2000">
                <a:solidFill>
                  <a:srgbClr val="FF5050"/>
                </a:solidFill>
                <a:latin typeface="Times New Roman" panose="02020603050405020304" pitchFamily="18" charset="0"/>
                <a:ea typeface="宋体" panose="02010600030101010101" pitchFamily="2" charset="-122"/>
              </a:rPr>
              <a:t>与</a:t>
            </a:r>
            <a:r>
              <a:rPr kumimoji="1" lang="en-US" altLang="zh-CN" sz="2000">
                <a:solidFill>
                  <a:srgbClr val="FF5050"/>
                </a:solidFill>
                <a:latin typeface="Times New Roman" panose="02020603050405020304" pitchFamily="18" charset="0"/>
                <a:ea typeface="宋体" panose="02010600030101010101" pitchFamily="2" charset="-122"/>
              </a:rPr>
              <a:t>C</a:t>
            </a:r>
            <a:r>
              <a:rPr kumimoji="1" lang="en-US" altLang="zh-CN" sz="2000" baseline="-25000">
                <a:solidFill>
                  <a:srgbClr val="FF5050"/>
                </a:solidFill>
                <a:latin typeface="Times New Roman" panose="02020603050405020304" pitchFamily="18" charset="0"/>
                <a:ea typeface="宋体" panose="02010600030101010101" pitchFamily="2" charset="-122"/>
              </a:rPr>
              <a:t>3</a:t>
            </a:r>
            <a:r>
              <a:rPr kumimoji="1" lang="zh-CN" altLang="en-US" sz="2000">
                <a:solidFill>
                  <a:srgbClr val="FF5050"/>
                </a:solidFill>
                <a:latin typeface="Times New Roman" panose="02020603050405020304" pitchFamily="18" charset="0"/>
                <a:ea typeface="宋体" panose="02010600030101010101" pitchFamily="2" charset="-122"/>
              </a:rPr>
              <a:t>之间也具有部分双键的性质</a:t>
            </a:r>
            <a:r>
              <a:rPr kumimoji="1" lang="zh-CN" altLang="en-US" sz="2000">
                <a:latin typeface="Times New Roman" panose="02020603050405020304" pitchFamily="18" charset="0"/>
                <a:ea typeface="宋体" panose="02010600030101010101" pitchFamily="2" charset="-122"/>
              </a:rPr>
              <a:t>，构成了一个离域的</a:t>
            </a:r>
            <a:r>
              <a:rPr kumimoji="1" lang="en-US" altLang="zh-CN" sz="2000" i="1">
                <a:latin typeface="Times New Roman" panose="02020603050405020304" pitchFamily="18" charset="0"/>
                <a:ea typeface="宋体" panose="02010600030101010101" pitchFamily="2" charset="-122"/>
              </a:rPr>
              <a:t>π</a:t>
            </a:r>
            <a:r>
              <a:rPr kumimoji="1" lang="zh-CN" altLang="en-US" sz="2000">
                <a:latin typeface="Times New Roman" panose="02020603050405020304" pitchFamily="18" charset="0"/>
                <a:ea typeface="宋体" panose="02010600030101010101" pitchFamily="2" charset="-122"/>
              </a:rPr>
              <a:t>键。</a:t>
            </a:r>
          </a:p>
        </p:txBody>
      </p:sp>
      <p:graphicFrame>
        <p:nvGraphicFramePr>
          <p:cNvPr id="257044" name="Object 20">
            <a:extLst>
              <a:ext uri="{FF2B5EF4-FFF2-40B4-BE49-F238E27FC236}">
                <a16:creationId xmlns:a16="http://schemas.microsoft.com/office/drawing/2014/main" id="{31ABDE20-472C-4937-A110-3C69B16F9057}"/>
              </a:ext>
            </a:extLst>
          </p:cNvPr>
          <p:cNvGraphicFramePr>
            <a:graphicFrameLocks noGrp="1" noChangeAspect="1"/>
          </p:cNvGraphicFramePr>
          <p:nvPr>
            <p:ph/>
          </p:nvPr>
        </p:nvGraphicFramePr>
        <p:xfrm>
          <a:off x="1333500" y="1052513"/>
          <a:ext cx="6775450" cy="1333500"/>
        </p:xfrm>
        <a:graphic>
          <a:graphicData uri="http://schemas.openxmlformats.org/presentationml/2006/ole">
            <mc:AlternateContent xmlns:mc="http://schemas.openxmlformats.org/markup-compatibility/2006">
              <mc:Choice xmlns:v="urn:schemas-microsoft-com:vml" Requires="v">
                <p:oleObj spid="_x0000_s153633" name="CS ChemDraw Drawing" r:id="rId5" imgW="5283283" imgH="1040594" progId="ChemDraw.Document.6.0">
                  <p:embed/>
                </p:oleObj>
              </mc:Choice>
              <mc:Fallback>
                <p:oleObj name="CS ChemDraw Drawing" r:id="rId5" imgW="5283283" imgH="1040594" progId="ChemDraw.Document.6.0">
                  <p:embed/>
                  <p:pic>
                    <p:nvPicPr>
                      <p:cNvPr id="257044" name="Object 20">
                        <a:extLst>
                          <a:ext uri="{FF2B5EF4-FFF2-40B4-BE49-F238E27FC236}">
                            <a16:creationId xmlns:a16="http://schemas.microsoft.com/office/drawing/2014/main" id="{31ABDE20-472C-4937-A110-3C69B16F905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1052513"/>
                        <a:ext cx="67754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C46C3B24-99E4-4E0A-AC98-6D46FDFB9B6E}"/>
              </a:ext>
            </a:extLst>
          </p:cNvPr>
          <p:cNvSpPr/>
          <p:nvPr/>
        </p:nvSpPr>
        <p:spPr>
          <a:xfrm>
            <a:off x="9525" y="381000"/>
            <a:ext cx="3518912" cy="523220"/>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共轭二烯烃的结构</a:t>
            </a:r>
            <a:endParaRPr lang="en-US" altLang="zh-CN" sz="28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2" name="日期占位符 1">
            <a:extLst>
              <a:ext uri="{FF2B5EF4-FFF2-40B4-BE49-F238E27FC236}">
                <a16:creationId xmlns:a16="http://schemas.microsoft.com/office/drawing/2014/main" id="{9E0F832D-DE8B-4D36-B45C-B283CBA94C00}"/>
              </a:ext>
            </a:extLst>
          </p:cNvPr>
          <p:cNvSpPr>
            <a:spLocks noGrp="1"/>
          </p:cNvSpPr>
          <p:nvPr>
            <p:ph type="dt" sz="half" idx="10"/>
          </p:nvPr>
        </p:nvSpPr>
        <p:spPr/>
        <p:txBody>
          <a:bodyPr/>
          <a:lstStyle/>
          <a:p>
            <a:pPr>
              <a:defRPr/>
            </a:pPr>
            <a:fld id="{36B33B37-18D3-48BF-8624-63A18EB04A6C}" type="datetime11">
              <a:rPr lang="zh-CN" altLang="en-US" smtClean="0"/>
              <a:t>11:48:10</a:t>
            </a:fld>
            <a:endParaRPr lang="en-US"/>
          </a:p>
        </p:txBody>
      </p:sp>
      <p:sp>
        <p:nvSpPr>
          <p:cNvPr id="3" name="灯片编号占位符 2">
            <a:extLst>
              <a:ext uri="{FF2B5EF4-FFF2-40B4-BE49-F238E27FC236}">
                <a16:creationId xmlns:a16="http://schemas.microsoft.com/office/drawing/2014/main" id="{07C2AEFC-3F9D-4029-81D5-2D3D0C5BC80D}"/>
              </a:ext>
            </a:extLst>
          </p:cNvPr>
          <p:cNvSpPr>
            <a:spLocks noGrp="1"/>
          </p:cNvSpPr>
          <p:nvPr>
            <p:ph type="sldNum" sz="quarter" idx="12"/>
          </p:nvPr>
        </p:nvSpPr>
        <p:spPr/>
        <p:txBody>
          <a:bodyPr/>
          <a:lstStyle/>
          <a:p>
            <a:pPr>
              <a:defRPr/>
            </a:pPr>
            <a:fld id="{41CA9A8D-12B4-4D76-995B-D47171C6A689}" type="slidenum">
              <a:rPr lang="en-US" altLang="zh-CN" smtClean="0"/>
              <a:pPr>
                <a:defRPr/>
              </a:pPr>
              <a:t>111</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57044"/>
                                        </p:tgtEl>
                                        <p:attrNameLst>
                                          <p:attrName>style.visibility</p:attrName>
                                        </p:attrNameLst>
                                      </p:cBhvr>
                                      <p:to>
                                        <p:strVal val="visible"/>
                                      </p:to>
                                    </p:set>
                                    <p:animEffect transition="in" filter="strips(downLeft)">
                                      <p:cBhvr>
                                        <p:cTn id="7" dur="500"/>
                                        <p:tgtEl>
                                          <p:spTgt spid="257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57040"/>
                                        </p:tgtEl>
                                        <p:attrNameLst>
                                          <p:attrName>style.visibility</p:attrName>
                                        </p:attrNameLst>
                                      </p:cBhvr>
                                      <p:to>
                                        <p:strVal val="visible"/>
                                      </p:to>
                                    </p:set>
                                    <p:animEffect transition="in" filter="strips(downLeft)">
                                      <p:cBhvr>
                                        <p:cTn id="12" dur="500"/>
                                        <p:tgtEl>
                                          <p:spTgt spid="257040"/>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257041"/>
                                        </p:tgtEl>
                                        <p:attrNameLst>
                                          <p:attrName>style.visibility</p:attrName>
                                        </p:attrNameLst>
                                      </p:cBhvr>
                                      <p:to>
                                        <p:strVal val="visible"/>
                                      </p:to>
                                    </p:set>
                                    <p:animEffect transition="in" filter="strips(downLeft)">
                                      <p:cBhvr>
                                        <p:cTn id="15" dur="500"/>
                                        <p:tgtEl>
                                          <p:spTgt spid="257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5" name="对象 2">
            <a:extLst>
              <a:ext uri="{FF2B5EF4-FFF2-40B4-BE49-F238E27FC236}">
                <a16:creationId xmlns:a16="http://schemas.microsoft.com/office/drawing/2014/main" id="{68F00E01-2BE4-4C51-A8DB-9D2E7D3DBFA4}"/>
              </a:ext>
            </a:extLst>
          </p:cNvPr>
          <p:cNvGraphicFramePr>
            <a:graphicFrameLocks noChangeAspect="1"/>
          </p:cNvGraphicFramePr>
          <p:nvPr>
            <p:extLst>
              <p:ext uri="{D42A27DB-BD31-4B8C-83A1-F6EECF244321}">
                <p14:modId xmlns:p14="http://schemas.microsoft.com/office/powerpoint/2010/main" val="3654847690"/>
              </p:ext>
            </p:extLst>
          </p:nvPr>
        </p:nvGraphicFramePr>
        <p:xfrm>
          <a:off x="4246563" y="3057595"/>
          <a:ext cx="4687887" cy="3132138"/>
        </p:xfrm>
        <a:graphic>
          <a:graphicData uri="http://schemas.openxmlformats.org/presentationml/2006/ole">
            <mc:AlternateContent xmlns:mc="http://schemas.openxmlformats.org/markup-compatibility/2006">
              <mc:Choice xmlns:v="urn:schemas-microsoft-com:vml" Requires="v">
                <p:oleObj spid="_x0000_s95371" r:id="rId3" imgW="8038095" imgH="5371429" progId="Photoshop.Image.7">
                  <p:embed/>
                </p:oleObj>
              </mc:Choice>
              <mc:Fallback>
                <p:oleObj r:id="rId3" imgW="8038095" imgH="5371429" progId="Photoshop.Image.7">
                  <p:embed/>
                  <p:pic>
                    <p:nvPicPr>
                      <p:cNvPr id="0" name="对象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6563" y="3057595"/>
                        <a:ext cx="4687887"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5236" name="Picture 5" descr="未标题-4">
            <a:extLst>
              <a:ext uri="{FF2B5EF4-FFF2-40B4-BE49-F238E27FC236}">
                <a16:creationId xmlns:a16="http://schemas.microsoft.com/office/drawing/2014/main" id="{4E206D42-6DFB-4775-B96B-93109F58D06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600" y="762070"/>
            <a:ext cx="3582988"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A1B4B85A-E7AE-493A-8F42-6EF46821CF4F}"/>
              </a:ext>
            </a:extLst>
          </p:cNvPr>
          <p:cNvSpPr txBox="1">
            <a:spLocks noChangeArrowheads="1"/>
          </p:cNvSpPr>
          <p:nvPr/>
        </p:nvSpPr>
        <p:spPr>
          <a:xfrm>
            <a:off x="4244975" y="762070"/>
            <a:ext cx="4822707" cy="25908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000" b="1" kern="0" dirty="0">
                <a:solidFill>
                  <a:schemeClr val="tx2"/>
                </a:solidFill>
              </a:rPr>
              <a:t>结构特性</a:t>
            </a:r>
            <a:r>
              <a:rPr lang="en-US" altLang="zh-CN" sz="2000" b="1" kern="0" dirty="0"/>
              <a:t>——</a:t>
            </a:r>
            <a:r>
              <a:rPr lang="zh-CN" altLang="en-US" sz="2000" b="1" kern="0" dirty="0"/>
              <a:t>键长平均化</a:t>
            </a:r>
          </a:p>
          <a:p>
            <a:pPr eaLnBrk="1" hangingPunct="1">
              <a:defRPr/>
            </a:pPr>
            <a:endParaRPr lang="zh-CN" altLang="en-US" sz="2000" kern="0" dirty="0"/>
          </a:p>
          <a:p>
            <a:pPr eaLnBrk="1" hangingPunct="1">
              <a:defRPr/>
            </a:pPr>
            <a:r>
              <a:rPr lang="zh-CN" altLang="en-US" sz="2000" b="1" kern="0" dirty="0">
                <a:solidFill>
                  <a:schemeClr val="tx2"/>
                </a:solidFill>
              </a:rPr>
              <a:t>物理特性</a:t>
            </a:r>
            <a:r>
              <a:rPr lang="en-US" altLang="zh-CN" sz="2000" b="1" kern="0" dirty="0"/>
              <a:t>——</a:t>
            </a:r>
            <a:r>
              <a:rPr lang="zh-CN" altLang="en-US" sz="2000" b="1" kern="0" dirty="0"/>
              <a:t>紫外吸收向长波方向移动；折射率增高；趋于稳定</a:t>
            </a:r>
          </a:p>
          <a:p>
            <a:pPr eaLnBrk="1" hangingPunct="1">
              <a:defRPr/>
            </a:pPr>
            <a:endParaRPr lang="zh-CN" altLang="en-US" sz="2000" b="1" kern="0" dirty="0"/>
          </a:p>
          <a:p>
            <a:pPr eaLnBrk="1" hangingPunct="1">
              <a:defRPr/>
            </a:pPr>
            <a:r>
              <a:rPr lang="zh-CN" altLang="en-US" sz="2000" b="1" kern="0" dirty="0">
                <a:solidFill>
                  <a:schemeClr val="tx2"/>
                </a:solidFill>
              </a:rPr>
              <a:t>化学特性</a:t>
            </a:r>
            <a:r>
              <a:rPr lang="en-US" altLang="zh-CN" sz="2000" b="1" kern="0" dirty="0"/>
              <a:t>——</a:t>
            </a:r>
            <a:r>
              <a:rPr lang="zh-CN" altLang="en-US" sz="2000" b="1" kern="0" dirty="0"/>
              <a:t>共轭加成</a:t>
            </a:r>
          </a:p>
        </p:txBody>
      </p:sp>
      <p:graphicFrame>
        <p:nvGraphicFramePr>
          <p:cNvPr id="6" name="对象 5">
            <a:extLst>
              <a:ext uri="{FF2B5EF4-FFF2-40B4-BE49-F238E27FC236}">
                <a16:creationId xmlns:a16="http://schemas.microsoft.com/office/drawing/2014/main" id="{1EB56421-0F8C-4D40-8B1F-274D61953AE5}"/>
              </a:ext>
            </a:extLst>
          </p:cNvPr>
          <p:cNvGraphicFramePr>
            <a:graphicFrameLocks noChangeAspect="1"/>
          </p:cNvGraphicFramePr>
          <p:nvPr>
            <p:extLst>
              <p:ext uri="{D42A27DB-BD31-4B8C-83A1-F6EECF244321}">
                <p14:modId xmlns:p14="http://schemas.microsoft.com/office/powerpoint/2010/main" val="3149315716"/>
              </p:ext>
            </p:extLst>
          </p:nvPr>
        </p:nvGraphicFramePr>
        <p:xfrm>
          <a:off x="838200" y="3024258"/>
          <a:ext cx="2286000" cy="622300"/>
        </p:xfrm>
        <a:graphic>
          <a:graphicData uri="http://schemas.openxmlformats.org/presentationml/2006/ole">
            <mc:AlternateContent xmlns:mc="http://schemas.openxmlformats.org/markup-compatibility/2006">
              <mc:Choice xmlns:v="urn:schemas-microsoft-com:vml" Requires="v">
                <p:oleObj spid="_x0000_s95372" name="CS ChemDraw Drawing" r:id="rId6" imgW="1242060" imgH="337820" progId="ChemDraw.Document.5.0">
                  <p:embed/>
                </p:oleObj>
              </mc:Choice>
              <mc:Fallback>
                <p:oleObj name="CS ChemDraw Drawing" r:id="rId6" imgW="1242060" imgH="337820" progId="ChemDraw.Document.5.0">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024258"/>
                        <a:ext cx="228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4">
            <a:extLst>
              <a:ext uri="{FF2B5EF4-FFF2-40B4-BE49-F238E27FC236}">
                <a16:creationId xmlns:a16="http://schemas.microsoft.com/office/drawing/2014/main" id="{E2A82840-8038-4964-8D2B-BC41BDBD2259}"/>
              </a:ext>
            </a:extLst>
          </p:cNvPr>
          <p:cNvSpPr txBox="1">
            <a:spLocks noChangeArrowheads="1"/>
          </p:cNvSpPr>
          <p:nvPr/>
        </p:nvSpPr>
        <p:spPr bwMode="auto">
          <a:xfrm>
            <a:off x="5791168" y="6172128"/>
            <a:ext cx="1990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dirty="0">
                <a:solidFill>
                  <a:srgbClr val="FF0000"/>
                </a:solidFill>
                <a:latin typeface="Times New Roman" panose="02020603050405020304" pitchFamily="18" charset="0"/>
                <a:ea typeface="宋体" panose="02010600030101010101" pitchFamily="2" charset="-122"/>
              </a:rPr>
              <a:t>共轭烯烃较稳定</a:t>
            </a:r>
          </a:p>
        </p:txBody>
      </p:sp>
      <p:sp>
        <p:nvSpPr>
          <p:cNvPr id="8" name="矩形 7">
            <a:extLst>
              <a:ext uri="{FF2B5EF4-FFF2-40B4-BE49-F238E27FC236}">
                <a16:creationId xmlns:a16="http://schemas.microsoft.com/office/drawing/2014/main" id="{D867689F-9747-4958-971B-B717A47DA422}"/>
              </a:ext>
            </a:extLst>
          </p:cNvPr>
          <p:cNvSpPr/>
          <p:nvPr/>
        </p:nvSpPr>
        <p:spPr>
          <a:xfrm>
            <a:off x="304800" y="4046608"/>
            <a:ext cx="4140200" cy="1679575"/>
          </a:xfrm>
          <a:prstGeom prst="rect">
            <a:avLst/>
          </a:prstGeom>
        </p:spPr>
        <p:txBody>
          <a:bodyPr>
            <a:spAutoFit/>
          </a:bodyPr>
          <a:lstStyle/>
          <a:p>
            <a:pPr eaLnBrk="1" fontAlgn="auto" hangingPunct="1">
              <a:lnSpc>
                <a:spcPct val="120000"/>
              </a:lnSpc>
              <a:spcBef>
                <a:spcPct val="50000"/>
              </a:spcBef>
              <a:spcAft>
                <a:spcPts val="0"/>
              </a:spcAft>
              <a:defRPr/>
            </a:pPr>
            <a:r>
              <a:rPr kumimoji="1" lang="zh-CN" altLang="en-US" sz="2200" b="1" dirty="0">
                <a:solidFill>
                  <a:schemeClr val="accent6">
                    <a:lumMod val="50000"/>
                  </a:schemeClr>
                </a:solidFill>
                <a:latin typeface="Times New Roman" pitchFamily="18" charset="0"/>
                <a:ea typeface="+mn-ea"/>
              </a:rPr>
              <a:t>共轭二烯烃的氢化热较小，说明其分子能量较低，相对稳定，是由于</a:t>
            </a:r>
            <a:r>
              <a:rPr kumimoji="1" lang="el-GR" altLang="zh-CN" sz="2200" b="1" i="1" dirty="0">
                <a:solidFill>
                  <a:schemeClr val="accent6">
                    <a:lumMod val="50000"/>
                  </a:schemeClr>
                </a:solidFill>
                <a:latin typeface="Times New Roman" pitchFamily="18" charset="0"/>
                <a:ea typeface="+mn-ea"/>
                <a:cs typeface="Times New Roman" pitchFamily="18" charset="0"/>
              </a:rPr>
              <a:t>π</a:t>
            </a:r>
            <a:r>
              <a:rPr kumimoji="1" lang="zh-CN" altLang="el-GR" sz="2200" b="1" dirty="0">
                <a:solidFill>
                  <a:schemeClr val="accent6">
                    <a:lumMod val="50000"/>
                  </a:schemeClr>
                </a:solidFill>
                <a:latin typeface="Times New Roman" pitchFamily="18" charset="0"/>
                <a:ea typeface="+mn-ea"/>
                <a:cs typeface="Times New Roman" pitchFamily="18" charset="0"/>
              </a:rPr>
              <a:t>电子离域而引起的离域能，如果离域能越大，则分子越稳定。</a:t>
            </a:r>
            <a:endParaRPr kumimoji="1" lang="zh-CN" altLang="el-GR" sz="2200" b="1" i="1" dirty="0">
              <a:solidFill>
                <a:schemeClr val="accent6">
                  <a:lumMod val="50000"/>
                </a:schemeClr>
              </a:solidFill>
              <a:latin typeface="Times New Roman" pitchFamily="18" charset="0"/>
              <a:ea typeface="+mn-ea"/>
              <a:cs typeface="Times New Roman" pitchFamily="18" charset="0"/>
            </a:endParaRPr>
          </a:p>
        </p:txBody>
      </p:sp>
      <p:sp>
        <p:nvSpPr>
          <p:cNvPr id="9" name="日期占位符 8">
            <a:extLst>
              <a:ext uri="{FF2B5EF4-FFF2-40B4-BE49-F238E27FC236}">
                <a16:creationId xmlns:a16="http://schemas.microsoft.com/office/drawing/2014/main" id="{5E5A8F8A-0E5B-4934-A9D5-0CB1CA90D954}"/>
              </a:ext>
            </a:extLst>
          </p:cNvPr>
          <p:cNvSpPr>
            <a:spLocks noGrp="1"/>
          </p:cNvSpPr>
          <p:nvPr>
            <p:ph type="dt" sz="half" idx="10"/>
          </p:nvPr>
        </p:nvSpPr>
        <p:spPr/>
        <p:txBody>
          <a:bodyPr/>
          <a:lstStyle/>
          <a:p>
            <a:pPr>
              <a:defRPr/>
            </a:pPr>
            <a:fld id="{F1E6F34B-B8EF-4981-8485-67DAB25B73D5}" type="datetime11">
              <a:rPr lang="zh-CN" altLang="en-US" smtClean="0"/>
              <a:t>11:48:10</a:t>
            </a:fld>
            <a:endParaRPr lang="en-US"/>
          </a:p>
        </p:txBody>
      </p:sp>
      <p:sp>
        <p:nvSpPr>
          <p:cNvPr id="10" name="灯片编号占位符 9">
            <a:extLst>
              <a:ext uri="{FF2B5EF4-FFF2-40B4-BE49-F238E27FC236}">
                <a16:creationId xmlns:a16="http://schemas.microsoft.com/office/drawing/2014/main" id="{5C570484-A410-41BD-9A11-6BBCD77B85CF}"/>
              </a:ext>
            </a:extLst>
          </p:cNvPr>
          <p:cNvSpPr>
            <a:spLocks noGrp="1"/>
          </p:cNvSpPr>
          <p:nvPr>
            <p:ph type="sldNum" sz="quarter" idx="12"/>
          </p:nvPr>
        </p:nvSpPr>
        <p:spPr/>
        <p:txBody>
          <a:bodyPr/>
          <a:lstStyle/>
          <a:p>
            <a:pPr>
              <a:defRPr/>
            </a:pPr>
            <a:fld id="{D9255669-4D76-4035-84D2-5F59D5D8FE20}" type="slidenum">
              <a:rPr lang="en-US" altLang="zh-CN" smtClean="0"/>
              <a:pPr>
                <a:defRPr/>
              </a:pPr>
              <a:t>112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500"/>
                                        <p:tgtEl>
                                          <p:spTgt spid="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a:extLst>
              <a:ext uri="{FF2B5EF4-FFF2-40B4-BE49-F238E27FC236}">
                <a16:creationId xmlns:a16="http://schemas.microsoft.com/office/drawing/2014/main" id="{C8B83A3B-A04B-42CA-A7C7-27EBBDA36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38250"/>
            <a:ext cx="24860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a:extLst>
              <a:ext uri="{FF2B5EF4-FFF2-40B4-BE49-F238E27FC236}">
                <a16:creationId xmlns:a16="http://schemas.microsoft.com/office/drawing/2014/main" id="{D9A2356D-DFC7-4A0A-A850-1E681190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00200"/>
            <a:ext cx="2505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a:extLst>
              <a:ext uri="{FF2B5EF4-FFF2-40B4-BE49-F238E27FC236}">
                <a16:creationId xmlns:a16="http://schemas.microsoft.com/office/drawing/2014/main" id="{A12BF5AB-6889-4ABC-B2B7-1053C07AA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133600"/>
            <a:ext cx="25336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5">
            <a:extLst>
              <a:ext uri="{FF2B5EF4-FFF2-40B4-BE49-F238E27FC236}">
                <a16:creationId xmlns:a16="http://schemas.microsoft.com/office/drawing/2014/main" id="{4824BEDD-03E9-42C1-B3F3-B86A8C8B9FAC}"/>
              </a:ext>
            </a:extLst>
          </p:cNvPr>
          <p:cNvSpPr txBox="1">
            <a:spLocks noChangeArrowheads="1"/>
          </p:cNvSpPr>
          <p:nvPr/>
        </p:nvSpPr>
        <p:spPr bwMode="auto">
          <a:xfrm>
            <a:off x="1143000" y="31242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- 70.5 kcal/mole</a:t>
            </a:r>
            <a:endParaRPr lang="zh-CN" altLang="en-US" b="1"/>
          </a:p>
        </p:txBody>
      </p:sp>
      <p:sp>
        <p:nvSpPr>
          <p:cNvPr id="50182" name="TextBox 6">
            <a:extLst>
              <a:ext uri="{FF2B5EF4-FFF2-40B4-BE49-F238E27FC236}">
                <a16:creationId xmlns:a16="http://schemas.microsoft.com/office/drawing/2014/main" id="{C40C5EC0-AB08-4799-90AB-203D516C3258}"/>
              </a:ext>
            </a:extLst>
          </p:cNvPr>
          <p:cNvSpPr txBox="1">
            <a:spLocks noChangeArrowheads="1"/>
          </p:cNvSpPr>
          <p:nvPr/>
        </p:nvSpPr>
        <p:spPr bwMode="auto">
          <a:xfrm>
            <a:off x="6324600" y="389731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- 54.1 kcal/mole</a:t>
            </a:r>
            <a:endParaRPr lang="zh-CN" altLang="en-US" b="1"/>
          </a:p>
        </p:txBody>
      </p:sp>
      <p:sp>
        <p:nvSpPr>
          <p:cNvPr id="50183" name="TextBox 7">
            <a:extLst>
              <a:ext uri="{FF2B5EF4-FFF2-40B4-BE49-F238E27FC236}">
                <a16:creationId xmlns:a16="http://schemas.microsoft.com/office/drawing/2014/main" id="{40FC80E5-C3DA-46A0-8F54-C6FFF73915BD}"/>
              </a:ext>
            </a:extLst>
          </p:cNvPr>
          <p:cNvSpPr txBox="1">
            <a:spLocks noChangeArrowheads="1"/>
          </p:cNvSpPr>
          <p:nvPr/>
        </p:nvSpPr>
        <p:spPr bwMode="auto">
          <a:xfrm>
            <a:off x="3733800" y="35052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- 60.8 kcal/mole</a:t>
            </a:r>
            <a:endParaRPr lang="zh-CN" altLang="en-US" b="1"/>
          </a:p>
        </p:txBody>
      </p:sp>
      <p:pic>
        <p:nvPicPr>
          <p:cNvPr id="50184" name="Picture 6">
            <a:extLst>
              <a:ext uri="{FF2B5EF4-FFF2-40B4-BE49-F238E27FC236}">
                <a16:creationId xmlns:a16="http://schemas.microsoft.com/office/drawing/2014/main" id="{C67DFE02-2721-4BA1-B26F-2CB65A359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5791200"/>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DC8AAD41-6BAC-4A2A-B4AA-F616A545A5E5}"/>
              </a:ext>
            </a:extLst>
          </p:cNvPr>
          <p:cNvCxnSpPr/>
          <p:nvPr/>
        </p:nvCxnSpPr>
        <p:spPr>
          <a:xfrm>
            <a:off x="990600" y="205740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111FD485-1578-44C8-A409-DA2E228227E9}"/>
              </a:ext>
            </a:extLst>
          </p:cNvPr>
          <p:cNvCxnSpPr/>
          <p:nvPr/>
        </p:nvCxnSpPr>
        <p:spPr>
          <a:xfrm>
            <a:off x="6096000" y="283845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0EA0A1B4-1305-4456-8FBE-B6107DA71719}"/>
              </a:ext>
            </a:extLst>
          </p:cNvPr>
          <p:cNvCxnSpPr/>
          <p:nvPr/>
        </p:nvCxnSpPr>
        <p:spPr>
          <a:xfrm>
            <a:off x="3581400" y="236220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5403058F-510B-4309-A1DA-F8567020C9D1}"/>
              </a:ext>
            </a:extLst>
          </p:cNvPr>
          <p:cNvCxnSpPr/>
          <p:nvPr/>
        </p:nvCxnSpPr>
        <p:spPr>
          <a:xfrm>
            <a:off x="990600" y="5637213"/>
            <a:ext cx="7467600" cy="1587"/>
          </a:xfrm>
          <a:prstGeom prst="line">
            <a:avLst/>
          </a:prstGeom>
        </p:spPr>
        <p:style>
          <a:lnRef idx="2">
            <a:schemeClr val="accent2"/>
          </a:lnRef>
          <a:fillRef idx="0">
            <a:schemeClr val="accent2"/>
          </a:fillRef>
          <a:effectRef idx="1">
            <a:schemeClr val="accent2"/>
          </a:effectRef>
          <a:fontRef idx="minor">
            <a:schemeClr val="tx1"/>
          </a:fontRef>
        </p:style>
      </p:cxnSp>
      <p:sp>
        <p:nvSpPr>
          <p:cNvPr id="17" name="矩形 16">
            <a:extLst>
              <a:ext uri="{FF2B5EF4-FFF2-40B4-BE49-F238E27FC236}">
                <a16:creationId xmlns:a16="http://schemas.microsoft.com/office/drawing/2014/main" id="{54DBECE0-24C9-4332-9596-A774DC311E07}"/>
              </a:ext>
            </a:extLst>
          </p:cNvPr>
          <p:cNvSpPr/>
          <p:nvPr/>
        </p:nvSpPr>
        <p:spPr>
          <a:xfrm>
            <a:off x="1981200" y="2286000"/>
            <a:ext cx="304800" cy="8382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19" name="下箭头 18">
            <a:extLst>
              <a:ext uri="{FF2B5EF4-FFF2-40B4-BE49-F238E27FC236}">
                <a16:creationId xmlns:a16="http://schemas.microsoft.com/office/drawing/2014/main" id="{7290202C-F37B-4436-AEE9-C4439E36DFBA}"/>
              </a:ext>
            </a:extLst>
          </p:cNvPr>
          <p:cNvSpPr/>
          <p:nvPr/>
        </p:nvSpPr>
        <p:spPr>
          <a:xfrm>
            <a:off x="1828800" y="3505200"/>
            <a:ext cx="609600" cy="20574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45B63378-8BE1-4AD3-B03D-BB49EF0E8545}"/>
              </a:ext>
            </a:extLst>
          </p:cNvPr>
          <p:cNvSpPr/>
          <p:nvPr/>
        </p:nvSpPr>
        <p:spPr>
          <a:xfrm>
            <a:off x="4572000" y="2590800"/>
            <a:ext cx="304800" cy="914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1" name="下箭头 20">
            <a:extLst>
              <a:ext uri="{FF2B5EF4-FFF2-40B4-BE49-F238E27FC236}">
                <a16:creationId xmlns:a16="http://schemas.microsoft.com/office/drawing/2014/main" id="{2D5696D4-0719-420A-8076-566C73F8E34D}"/>
              </a:ext>
            </a:extLst>
          </p:cNvPr>
          <p:cNvSpPr/>
          <p:nvPr/>
        </p:nvSpPr>
        <p:spPr>
          <a:xfrm>
            <a:off x="4419600" y="3962400"/>
            <a:ext cx="609600" cy="16002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FB1A7483-6266-4ECC-8DD5-BF7430580D24}"/>
              </a:ext>
            </a:extLst>
          </p:cNvPr>
          <p:cNvSpPr/>
          <p:nvPr/>
        </p:nvSpPr>
        <p:spPr>
          <a:xfrm>
            <a:off x="7162800" y="3048000"/>
            <a:ext cx="304800" cy="8382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3" name="下箭头 22">
            <a:extLst>
              <a:ext uri="{FF2B5EF4-FFF2-40B4-BE49-F238E27FC236}">
                <a16:creationId xmlns:a16="http://schemas.microsoft.com/office/drawing/2014/main" id="{F5184BB7-4D53-40EC-B5DC-C358273A6C7B}"/>
              </a:ext>
            </a:extLst>
          </p:cNvPr>
          <p:cNvSpPr/>
          <p:nvPr/>
        </p:nvSpPr>
        <p:spPr>
          <a:xfrm>
            <a:off x="7010400" y="4343400"/>
            <a:ext cx="609600" cy="12192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1C16CE83-0335-43ED-A302-7C60836BE7AB}"/>
              </a:ext>
            </a:extLst>
          </p:cNvPr>
          <p:cNvSpPr>
            <a:spLocks noGrp="1"/>
          </p:cNvSpPr>
          <p:nvPr>
            <p:ph type="dt" sz="half" idx="10"/>
          </p:nvPr>
        </p:nvSpPr>
        <p:spPr/>
        <p:txBody>
          <a:bodyPr/>
          <a:lstStyle/>
          <a:p>
            <a:pPr>
              <a:defRPr/>
            </a:pPr>
            <a:fld id="{999BE553-B77F-477C-A6A7-0D722D6E6C8D}" type="datetime11">
              <a:rPr lang="zh-CN" altLang="en-US" smtClean="0"/>
              <a:t>11:48:10</a:t>
            </a:fld>
            <a:endParaRPr lang="en-US"/>
          </a:p>
        </p:txBody>
      </p:sp>
      <p:sp>
        <p:nvSpPr>
          <p:cNvPr id="3" name="灯片编号占位符 2">
            <a:extLst>
              <a:ext uri="{FF2B5EF4-FFF2-40B4-BE49-F238E27FC236}">
                <a16:creationId xmlns:a16="http://schemas.microsoft.com/office/drawing/2014/main" id="{53C161DC-95CE-4DB5-B2F9-BB606988A6F2}"/>
              </a:ext>
            </a:extLst>
          </p:cNvPr>
          <p:cNvSpPr>
            <a:spLocks noGrp="1"/>
          </p:cNvSpPr>
          <p:nvPr>
            <p:ph type="sldNum" sz="quarter" idx="12"/>
          </p:nvPr>
        </p:nvSpPr>
        <p:spPr/>
        <p:txBody>
          <a:bodyPr/>
          <a:lstStyle/>
          <a:p>
            <a:pPr>
              <a:defRPr/>
            </a:pPr>
            <a:fld id="{D9255669-4D76-4035-84D2-5F59D5D8FE20}" type="slidenum">
              <a:rPr lang="en-US" altLang="zh-CN" smtClean="0"/>
              <a:pPr>
                <a:defRPr/>
              </a:pPr>
              <a:t>113</a:t>
            </a:fld>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5506" name="Object 2">
            <a:extLst>
              <a:ext uri="{FF2B5EF4-FFF2-40B4-BE49-F238E27FC236}">
                <a16:creationId xmlns:a16="http://schemas.microsoft.com/office/drawing/2014/main" id="{BCF12209-91D3-48E9-B02D-EDA919F9692B}"/>
              </a:ext>
            </a:extLst>
          </p:cNvPr>
          <p:cNvGraphicFramePr>
            <a:graphicFrameLocks noChangeAspect="1"/>
          </p:cNvGraphicFramePr>
          <p:nvPr/>
        </p:nvGraphicFramePr>
        <p:xfrm>
          <a:off x="611188" y="1052513"/>
          <a:ext cx="7620000" cy="3673475"/>
        </p:xfrm>
        <a:graphic>
          <a:graphicData uri="http://schemas.openxmlformats.org/presentationml/2006/ole">
            <mc:AlternateContent xmlns:mc="http://schemas.openxmlformats.org/markup-compatibility/2006">
              <mc:Choice xmlns:v="urn:schemas-microsoft-com:vml" Requires="v">
                <p:oleObj spid="_x0000_s154641" name="CS ChemDraw Drawing" r:id="rId3" imgW="6278880" imgH="3027680" progId="ChemDraw.Document.5.0">
                  <p:embed/>
                </p:oleObj>
              </mc:Choice>
              <mc:Fallback>
                <p:oleObj name="CS ChemDraw Drawing" r:id="rId3" imgW="6278880" imgH="3027680" progId="ChemDraw.Document.5.0">
                  <p:embed/>
                  <p:pic>
                    <p:nvPicPr>
                      <p:cNvPr id="405506" name="Object 2">
                        <a:extLst>
                          <a:ext uri="{FF2B5EF4-FFF2-40B4-BE49-F238E27FC236}">
                            <a16:creationId xmlns:a16="http://schemas.microsoft.com/office/drawing/2014/main" id="{BCF12209-91D3-48E9-B02D-EDA919F96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052513"/>
                        <a:ext cx="76200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5507" name="Text Box 3">
            <a:extLst>
              <a:ext uri="{FF2B5EF4-FFF2-40B4-BE49-F238E27FC236}">
                <a16:creationId xmlns:a16="http://schemas.microsoft.com/office/drawing/2014/main" id="{426B2169-02CC-486E-9610-CB1D50B49955}"/>
              </a:ext>
            </a:extLst>
          </p:cNvPr>
          <p:cNvSpPr txBox="1">
            <a:spLocks noChangeArrowheads="1"/>
          </p:cNvSpPr>
          <p:nvPr/>
        </p:nvSpPr>
        <p:spPr bwMode="auto">
          <a:xfrm>
            <a:off x="304800" y="457200"/>
            <a:ext cx="4122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800">
                <a:latin typeface="宋体" panose="02010600030101010101" pitchFamily="2" charset="-122"/>
                <a:ea typeface="宋体" panose="02010600030101010101" pitchFamily="2" charset="-122"/>
              </a:rPr>
              <a:t>分子轨道理论</a:t>
            </a:r>
            <a:r>
              <a:rPr kumimoji="1" lang="en-US" altLang="zh-CN" sz="28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405508" name="Text Box 4">
            <a:extLst>
              <a:ext uri="{FF2B5EF4-FFF2-40B4-BE49-F238E27FC236}">
                <a16:creationId xmlns:a16="http://schemas.microsoft.com/office/drawing/2014/main" id="{30DCF515-2B0E-4CC4-8CA4-F3161A3E870B}"/>
              </a:ext>
            </a:extLst>
          </p:cNvPr>
          <p:cNvSpPr txBox="1">
            <a:spLocks noChangeArrowheads="1"/>
          </p:cNvSpPr>
          <p:nvPr/>
        </p:nvSpPr>
        <p:spPr bwMode="auto">
          <a:xfrm>
            <a:off x="381000" y="4800600"/>
            <a:ext cx="8458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l-GR" altLang="zh-CN" sz="2000">
                <a:latin typeface="Times New Roman" panose="02020603050405020304" pitchFamily="18" charset="0"/>
                <a:ea typeface="华文中宋" panose="02010600040101010101" pitchFamily="2" charset="-122"/>
                <a:cs typeface="Times New Roman" panose="02020603050405020304" pitchFamily="18" charset="0"/>
              </a:rPr>
              <a:t>Ψ</a:t>
            </a:r>
            <a:r>
              <a:rPr kumimoji="1" lang="en-US" altLang="zh-CN" sz="2000" baseline="-25000">
                <a:latin typeface="华文中宋" panose="02010600040101010101" pitchFamily="2" charset="-122"/>
                <a:ea typeface="华文中宋" panose="02010600040101010101" pitchFamily="2" charset="-122"/>
                <a:cs typeface="Times New Roman" panose="02020603050405020304" pitchFamily="18" charset="0"/>
              </a:rPr>
              <a:t>1</a:t>
            </a:r>
            <a:r>
              <a:rPr kumimoji="1" lang="zh-CN" altLang="en-US" sz="2000">
                <a:latin typeface="华文中宋" panose="02010600040101010101" pitchFamily="2" charset="-122"/>
                <a:ea typeface="华文中宋" panose="02010600040101010101" pitchFamily="2" charset="-122"/>
                <a:cs typeface="Times New Roman" panose="02020603050405020304" pitchFamily="18" charset="0"/>
              </a:rPr>
              <a:t>和</a:t>
            </a:r>
            <a:r>
              <a:rPr kumimoji="1" lang="el-GR" altLang="zh-CN" sz="2400">
                <a:latin typeface="华文中宋" panose="02010600040101010101" pitchFamily="2" charset="-122"/>
                <a:ea typeface="华文中宋" panose="02010600040101010101" pitchFamily="2" charset="-122"/>
                <a:cs typeface="Times New Roman" panose="02020603050405020304" pitchFamily="18" charset="0"/>
              </a:rPr>
              <a:t>Ψ</a:t>
            </a:r>
            <a:r>
              <a:rPr kumimoji="1" lang="en-US" altLang="zh-CN" sz="2000" baseline="-25000">
                <a:latin typeface="华文中宋" panose="02010600040101010101" pitchFamily="2" charset="-122"/>
                <a:ea typeface="华文中宋" panose="02010600040101010101" pitchFamily="2" charset="-122"/>
                <a:cs typeface="Times New Roman" panose="02020603050405020304" pitchFamily="18" charset="0"/>
              </a:rPr>
              <a:t>2</a:t>
            </a:r>
            <a:r>
              <a:rPr kumimoji="1" lang="zh-CN" altLang="en-US" sz="2000">
                <a:latin typeface="华文中宋" panose="02010600040101010101" pitchFamily="2" charset="-122"/>
                <a:ea typeface="华文中宋" panose="02010600040101010101" pitchFamily="2" charset="-122"/>
                <a:cs typeface="Times New Roman" panose="02020603050405020304" pitchFamily="18" charset="0"/>
              </a:rPr>
              <a:t>为成键轨道，</a:t>
            </a:r>
            <a:r>
              <a:rPr kumimoji="1" lang="el-GR" altLang="zh-CN" sz="2000">
                <a:latin typeface="Times New Roman" panose="02020603050405020304" pitchFamily="18" charset="0"/>
                <a:ea typeface="华文中宋" panose="02010600040101010101" pitchFamily="2" charset="-122"/>
                <a:cs typeface="Times New Roman" panose="02020603050405020304" pitchFamily="18" charset="0"/>
              </a:rPr>
              <a:t>Ψ</a:t>
            </a:r>
            <a:r>
              <a:rPr kumimoji="1" lang="en-US" altLang="zh-CN" sz="2000" baseline="-25000">
                <a:latin typeface="Times New Roman" panose="02020603050405020304" pitchFamily="18" charset="0"/>
                <a:ea typeface="华文中宋" panose="02010600040101010101" pitchFamily="2" charset="-122"/>
                <a:cs typeface="Times New Roman" panose="02020603050405020304" pitchFamily="18" charset="0"/>
              </a:rPr>
              <a:t>1</a:t>
            </a:r>
            <a:r>
              <a:rPr kumimoji="1" lang="zh-CN" altLang="en-US" sz="2000">
                <a:latin typeface="Times New Roman" panose="02020603050405020304" pitchFamily="18" charset="0"/>
                <a:ea typeface="华文中宋" panose="02010600040101010101" pitchFamily="2" charset="-122"/>
                <a:cs typeface="Times New Roman" panose="02020603050405020304" pitchFamily="18" charset="0"/>
              </a:rPr>
              <a:t>表示成键轨道环绕于整个分子周围，而</a:t>
            </a:r>
            <a:r>
              <a:rPr kumimoji="1" lang="el-GR" altLang="zh-CN" sz="2000">
                <a:latin typeface="Times New Roman" panose="02020603050405020304" pitchFamily="18" charset="0"/>
                <a:ea typeface="宋体" panose="02010600030101010101" pitchFamily="2" charset="-122"/>
                <a:cs typeface="Times New Roman" panose="02020603050405020304" pitchFamily="18" charset="0"/>
              </a:rPr>
              <a:t>Ψ</a:t>
            </a:r>
            <a:r>
              <a:rPr kumimoji="1" lang="en-US" altLang="zh-CN" sz="2000" baseline="-2500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表示成键轨道分布于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C1</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C2, C3</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C4</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之间，</a:t>
            </a:r>
            <a:r>
              <a:rPr kumimoji="1" lang="zh-CN" altLang="en-US" sz="2000">
                <a:latin typeface="宋体" panose="02010600030101010101" pitchFamily="2" charset="-122"/>
                <a:ea typeface="宋体" panose="02010600030101010101" pitchFamily="2" charset="-122"/>
              </a:rPr>
              <a:t>有电子占据分子轨道</a:t>
            </a:r>
            <a:r>
              <a:rPr kumimoji="1" lang="el-GR" altLang="zh-CN" sz="2000">
                <a:latin typeface="Times New Roman" panose="02020603050405020304" pitchFamily="18" charset="0"/>
                <a:ea typeface="宋体" panose="02010600030101010101" pitchFamily="2" charset="-122"/>
              </a:rPr>
              <a:t>Ψ</a:t>
            </a:r>
            <a:r>
              <a:rPr kumimoji="1" lang="en-US" altLang="zh-CN" sz="2000" baseline="-25000">
                <a:latin typeface="宋体" panose="02010600030101010101" pitchFamily="2" charset="-122"/>
                <a:ea typeface="宋体" panose="02010600030101010101" pitchFamily="2" charset="-122"/>
              </a:rPr>
              <a:t>1</a:t>
            </a:r>
            <a:r>
              <a:rPr kumimoji="1" lang="zh-CN" altLang="en-US" sz="2000">
                <a:latin typeface="宋体" panose="02010600030101010101" pitchFamily="2" charset="-122"/>
                <a:ea typeface="宋体" panose="02010600030101010101" pitchFamily="2" charset="-122"/>
              </a:rPr>
              <a:t>和</a:t>
            </a:r>
            <a:r>
              <a:rPr kumimoji="1" lang="el-GR" altLang="zh-CN" sz="2000">
                <a:latin typeface="Times New Roman" panose="02020603050405020304" pitchFamily="18" charset="0"/>
                <a:ea typeface="宋体" panose="02010600030101010101" pitchFamily="2" charset="-122"/>
              </a:rPr>
              <a:t>Ψ</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的叠加，不但使</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1</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之间、 </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3</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4</a:t>
            </a:r>
            <a:r>
              <a:rPr kumimoji="1" lang="zh-CN" altLang="en-US" sz="2000">
                <a:latin typeface="宋体" panose="02010600030101010101" pitchFamily="2" charset="-122"/>
                <a:ea typeface="宋体" panose="02010600030101010101" pitchFamily="2" charset="-122"/>
              </a:rPr>
              <a:t>之间的电子云密度增大，而且</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3</a:t>
            </a:r>
            <a:r>
              <a:rPr kumimoji="1" lang="zh-CN" altLang="en-US" sz="2000">
                <a:latin typeface="宋体" panose="02010600030101010101" pitchFamily="2" charset="-122"/>
                <a:ea typeface="宋体" panose="02010600030101010101" pitchFamily="2" charset="-122"/>
              </a:rPr>
              <a:t>之间的电子云密度也部分增大，使之与一般的碳碳</a:t>
            </a:r>
            <a:r>
              <a:rPr kumimoji="1" lang="en-US" altLang="zh-CN" sz="2000">
                <a:latin typeface="宋体" panose="02010600030101010101" pitchFamily="2" charset="-122"/>
                <a:ea typeface="宋体" panose="02010600030101010101" pitchFamily="2" charset="-122"/>
              </a:rPr>
              <a:t>σ</a:t>
            </a:r>
            <a:r>
              <a:rPr kumimoji="1" lang="zh-CN" altLang="en-US" sz="2000">
                <a:latin typeface="宋体" panose="02010600030101010101" pitchFamily="2" charset="-122"/>
                <a:ea typeface="宋体" panose="02010600030101010101" pitchFamily="2" charset="-122"/>
              </a:rPr>
              <a:t>键不同，而具有部分双键的性质。</a:t>
            </a:r>
          </a:p>
        </p:txBody>
      </p:sp>
      <p:sp>
        <p:nvSpPr>
          <p:cNvPr id="2" name="日期占位符 1">
            <a:extLst>
              <a:ext uri="{FF2B5EF4-FFF2-40B4-BE49-F238E27FC236}">
                <a16:creationId xmlns:a16="http://schemas.microsoft.com/office/drawing/2014/main" id="{0571B53F-4BFD-4A1C-8F9B-0BA86D5EB2C4}"/>
              </a:ext>
            </a:extLst>
          </p:cNvPr>
          <p:cNvSpPr>
            <a:spLocks noGrp="1"/>
          </p:cNvSpPr>
          <p:nvPr>
            <p:ph type="dt" sz="half" idx="10"/>
          </p:nvPr>
        </p:nvSpPr>
        <p:spPr/>
        <p:txBody>
          <a:bodyPr/>
          <a:lstStyle/>
          <a:p>
            <a:pPr>
              <a:defRPr/>
            </a:pPr>
            <a:fld id="{F6696608-4A45-436D-B9D0-7DEDD0215F22}" type="datetime11">
              <a:rPr lang="zh-CN" altLang="en-US" smtClean="0"/>
              <a:t>11:48:10</a:t>
            </a:fld>
            <a:endParaRPr lang="en-US"/>
          </a:p>
        </p:txBody>
      </p:sp>
      <p:sp>
        <p:nvSpPr>
          <p:cNvPr id="3" name="灯片编号占位符 2">
            <a:extLst>
              <a:ext uri="{FF2B5EF4-FFF2-40B4-BE49-F238E27FC236}">
                <a16:creationId xmlns:a16="http://schemas.microsoft.com/office/drawing/2014/main" id="{38437639-190E-42B6-BAF0-397FAEEC98CB}"/>
              </a:ext>
            </a:extLst>
          </p:cNvPr>
          <p:cNvSpPr>
            <a:spLocks noGrp="1"/>
          </p:cNvSpPr>
          <p:nvPr>
            <p:ph type="sldNum" sz="quarter" idx="12"/>
          </p:nvPr>
        </p:nvSpPr>
        <p:spPr/>
        <p:txBody>
          <a:bodyPr/>
          <a:lstStyle/>
          <a:p>
            <a:pPr>
              <a:defRPr/>
            </a:pPr>
            <a:fld id="{D9255669-4D76-4035-84D2-5F59D5D8FE20}" type="slidenum">
              <a:rPr lang="en-US" altLang="zh-CN" smtClean="0"/>
              <a:pPr>
                <a:defRPr/>
              </a:pPr>
              <a:t>114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left)">
                                      <p:cBhvr>
                                        <p:cTn id="7" dur="500"/>
                                        <p:tgtEl>
                                          <p:spTgt spid="40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405506"/>
                                        </p:tgtEl>
                                        <p:attrNameLst>
                                          <p:attrName>style.visibility</p:attrName>
                                        </p:attrNameLst>
                                      </p:cBhvr>
                                      <p:to>
                                        <p:strVal val="visible"/>
                                      </p:to>
                                    </p:set>
                                    <p:anim calcmode="lin" valueType="num">
                                      <p:cBhvr additive="base">
                                        <p:cTn id="12" dur="500" fill="hold"/>
                                        <p:tgtEl>
                                          <p:spTgt spid="405506"/>
                                        </p:tgtEl>
                                        <p:attrNameLst>
                                          <p:attrName>ppt_x</p:attrName>
                                        </p:attrNameLst>
                                      </p:cBhvr>
                                      <p:tavLst>
                                        <p:tav tm="0">
                                          <p:val>
                                            <p:strVal val="#ppt_x"/>
                                          </p:val>
                                        </p:tav>
                                        <p:tav tm="100000">
                                          <p:val>
                                            <p:strVal val="#ppt_x"/>
                                          </p:val>
                                        </p:tav>
                                      </p:tavLst>
                                    </p:anim>
                                    <p:anim calcmode="lin" valueType="num">
                                      <p:cBhvr additive="base">
                                        <p:cTn id="13" dur="500" fill="hold"/>
                                        <p:tgtEl>
                                          <p:spTgt spid="405506"/>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05508"/>
                                        </p:tgtEl>
                                        <p:attrNameLst>
                                          <p:attrName>style.visibility</p:attrName>
                                        </p:attrNameLst>
                                      </p:cBhvr>
                                      <p:to>
                                        <p:strVal val="visible"/>
                                      </p:to>
                                    </p:set>
                                    <p:animEffect transition="in" filter="slide(fromBottom)">
                                      <p:cBhvr>
                                        <p:cTn id="18" dur="500"/>
                                        <p:tgtEl>
                                          <p:spTgt spid="405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autoUpdateAnimBg="0"/>
      <p:bldP spid="405508"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a:extLst>
              <a:ext uri="{FF2B5EF4-FFF2-40B4-BE49-F238E27FC236}">
                <a16:creationId xmlns:a16="http://schemas.microsoft.com/office/drawing/2014/main" id="{1E347188-141A-4FC4-A492-96CD84E550F2}"/>
              </a:ext>
            </a:extLst>
          </p:cNvPr>
          <p:cNvSpPr txBox="1">
            <a:spLocks noChangeArrowheads="1"/>
          </p:cNvSpPr>
          <p:nvPr/>
        </p:nvSpPr>
        <p:spPr bwMode="auto">
          <a:xfrm>
            <a:off x="250825" y="2349500"/>
            <a:ext cx="8135938"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象</a:t>
            </a:r>
            <a:r>
              <a:rPr kumimoji="1" lang="en-US" altLang="zh-CN" sz="2400">
                <a:latin typeface="Times New Roman" panose="02020603050405020304" pitchFamily="18" charset="0"/>
                <a:ea typeface="宋体" panose="02010600030101010101" pitchFamily="2" charset="-122"/>
              </a:rPr>
              <a:t>1,3 – </a:t>
            </a:r>
            <a:r>
              <a:rPr kumimoji="1" lang="zh-CN" altLang="en-US" sz="2400">
                <a:latin typeface="Times New Roman" panose="02020603050405020304" pitchFamily="18" charset="0"/>
                <a:ea typeface="宋体" panose="02010600030101010101" pitchFamily="2" charset="-122"/>
              </a:rPr>
              <a:t>丁二烯分子中，</a:t>
            </a:r>
            <a:r>
              <a:rPr kumimoji="1" lang="zh-CN" altLang="en-US" sz="2400">
                <a:solidFill>
                  <a:srgbClr val="FF5050"/>
                </a:solidFill>
                <a:latin typeface="Times New Roman" panose="02020603050405020304" pitchFamily="18" charset="0"/>
                <a:ea typeface="宋体" panose="02010600030101010101" pitchFamily="2" charset="-122"/>
              </a:rPr>
              <a:t>四个</a:t>
            </a:r>
            <a:r>
              <a:rPr kumimoji="1" lang="en-US" altLang="zh-CN" sz="2400" i="1">
                <a:solidFill>
                  <a:srgbClr val="FF5050"/>
                </a:solidFill>
                <a:latin typeface="Times New Roman" panose="02020603050405020304" pitchFamily="18" charset="0"/>
                <a:ea typeface="宋体" panose="02010600030101010101" pitchFamily="2" charset="-122"/>
              </a:rPr>
              <a:t>π</a:t>
            </a:r>
            <a:r>
              <a:rPr kumimoji="1" lang="zh-CN" altLang="en-US" sz="2400">
                <a:solidFill>
                  <a:srgbClr val="FF5050"/>
                </a:solidFill>
                <a:latin typeface="Times New Roman" panose="02020603050405020304" pitchFamily="18" charset="0"/>
                <a:ea typeface="宋体" panose="02010600030101010101" pitchFamily="2" charset="-122"/>
              </a:rPr>
              <a:t>电子</a:t>
            </a:r>
            <a:r>
              <a:rPr kumimoji="1" lang="zh-CN" altLang="en-US" sz="2400">
                <a:latin typeface="Times New Roman" panose="02020603050405020304" pitchFamily="18" charset="0"/>
                <a:ea typeface="宋体" panose="02010600030101010101" pitchFamily="2" charset="-122"/>
              </a:rPr>
              <a:t>不是分别固定在两个双键碳原子之间，而是</a:t>
            </a:r>
            <a:r>
              <a:rPr kumimoji="1" lang="zh-CN" altLang="en-US" sz="2400">
                <a:solidFill>
                  <a:srgbClr val="FF5050"/>
                </a:solidFill>
                <a:latin typeface="Times New Roman" panose="02020603050405020304" pitchFamily="18" charset="0"/>
                <a:ea typeface="宋体" panose="02010600030101010101" pitchFamily="2" charset="-122"/>
              </a:rPr>
              <a:t>扩展到四个碳原子之间的这种现象</a:t>
            </a:r>
            <a:r>
              <a:rPr kumimoji="1" lang="zh-CN" altLang="en-US" sz="2400">
                <a:latin typeface="Times New Roman" panose="02020603050405020304" pitchFamily="18" charset="0"/>
                <a:ea typeface="宋体" panose="02010600030101010101" pitchFamily="2" charset="-122"/>
              </a:rPr>
              <a:t>，称为</a:t>
            </a:r>
            <a:r>
              <a:rPr kumimoji="1" lang="zh-CN" altLang="en-US" sz="2400">
                <a:solidFill>
                  <a:srgbClr val="FF5050"/>
                </a:solidFill>
                <a:latin typeface="Times New Roman" panose="02020603050405020304" pitchFamily="18" charset="0"/>
                <a:ea typeface="宋体" panose="02010600030101010101" pitchFamily="2" charset="-122"/>
              </a:rPr>
              <a:t>电子的离域。</a:t>
            </a:r>
          </a:p>
        </p:txBody>
      </p:sp>
      <p:sp>
        <p:nvSpPr>
          <p:cNvPr id="2" name="日期占位符 1">
            <a:extLst>
              <a:ext uri="{FF2B5EF4-FFF2-40B4-BE49-F238E27FC236}">
                <a16:creationId xmlns:a16="http://schemas.microsoft.com/office/drawing/2014/main" id="{23615CDB-2ECC-45C2-9D2C-4D8BCC198BAA}"/>
              </a:ext>
            </a:extLst>
          </p:cNvPr>
          <p:cNvSpPr>
            <a:spLocks noGrp="1"/>
          </p:cNvSpPr>
          <p:nvPr>
            <p:ph type="dt" sz="half" idx="10"/>
          </p:nvPr>
        </p:nvSpPr>
        <p:spPr/>
        <p:txBody>
          <a:bodyPr/>
          <a:lstStyle/>
          <a:p>
            <a:pPr>
              <a:defRPr/>
            </a:pPr>
            <a:fld id="{82015E50-1811-4AB0-9A69-EBDCFD742B90}" type="datetime11">
              <a:rPr lang="zh-CN" altLang="en-US" smtClean="0"/>
              <a:t>11:48:10</a:t>
            </a:fld>
            <a:endParaRPr lang="en-US"/>
          </a:p>
        </p:txBody>
      </p:sp>
      <p:sp>
        <p:nvSpPr>
          <p:cNvPr id="3" name="灯片编号占位符 2">
            <a:extLst>
              <a:ext uri="{FF2B5EF4-FFF2-40B4-BE49-F238E27FC236}">
                <a16:creationId xmlns:a16="http://schemas.microsoft.com/office/drawing/2014/main" id="{98566E4D-BD39-4739-B31A-4889F0F1FC06}"/>
              </a:ext>
            </a:extLst>
          </p:cNvPr>
          <p:cNvSpPr>
            <a:spLocks noGrp="1"/>
          </p:cNvSpPr>
          <p:nvPr>
            <p:ph type="sldNum" sz="quarter" idx="12"/>
          </p:nvPr>
        </p:nvSpPr>
        <p:spPr/>
        <p:txBody>
          <a:bodyPr/>
          <a:lstStyle/>
          <a:p>
            <a:pPr>
              <a:defRPr/>
            </a:pPr>
            <a:fld id="{D9255669-4D76-4035-84D2-5F59D5D8FE20}" type="slidenum">
              <a:rPr lang="en-US" altLang="zh-CN" smtClean="0"/>
              <a:pPr>
                <a:defRPr/>
              </a:pPr>
              <a:t>115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6530">
                                            <p:txEl>
                                              <p:pRg st="0" end="0"/>
                                            </p:txEl>
                                          </p:spTgt>
                                        </p:tgtEl>
                                        <p:attrNameLst>
                                          <p:attrName>style.visibility</p:attrName>
                                        </p:attrNameLst>
                                      </p:cBhvr>
                                      <p:to>
                                        <p:strVal val="visible"/>
                                      </p:to>
                                    </p:set>
                                    <p:animEffect transition="in" filter="wipe(left)">
                                      <p:cBhvr>
                                        <p:cTn id="7" dur="500"/>
                                        <p:tgtEl>
                                          <p:spTgt spid="4065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BC807237-F660-4A66-8988-7AFC23B2ED1D}"/>
              </a:ext>
            </a:extLst>
          </p:cNvPr>
          <p:cNvSpPr>
            <a:spLocks noGrp="1" noRot="1" noChangeArrowheads="1"/>
          </p:cNvSpPr>
          <p:nvPr>
            <p:ph type="title"/>
          </p:nvPr>
        </p:nvSpPr>
        <p:spPr>
          <a:xfrm>
            <a:off x="250825" y="333375"/>
            <a:ext cx="2303463" cy="685800"/>
          </a:xfrm>
          <a:effectLst>
            <a:outerShdw dist="35921" dir="2700000" algn="ctr" rotWithShape="0">
              <a:schemeClr val="bg2"/>
            </a:outerShdw>
          </a:effectLst>
        </p:spPr>
        <p:txBody>
          <a:bodyPr/>
          <a:lstStyle/>
          <a:p>
            <a:pPr eaLnBrk="1" hangingPunct="1"/>
            <a:r>
              <a:rPr lang="zh-CN" altLang="en-US" sz="2400" b="1" dirty="0">
                <a:solidFill>
                  <a:srgbClr val="FF6600"/>
                </a:solidFill>
                <a:latin typeface="华文中宋" panose="02010600040101010101" pitchFamily="2" charset="-122"/>
                <a:ea typeface="华文中宋" panose="02010600040101010101" pitchFamily="2" charset="-122"/>
              </a:rPr>
              <a:t>共轭效应</a:t>
            </a:r>
          </a:p>
        </p:txBody>
      </p:sp>
      <p:sp>
        <p:nvSpPr>
          <p:cNvPr id="479235" name="Rectangle 3">
            <a:extLst>
              <a:ext uri="{FF2B5EF4-FFF2-40B4-BE49-F238E27FC236}">
                <a16:creationId xmlns:a16="http://schemas.microsoft.com/office/drawing/2014/main" id="{D2A6EC7B-CE38-4D20-94AD-3BA64BC46DA2}"/>
              </a:ext>
            </a:extLst>
          </p:cNvPr>
          <p:cNvSpPr>
            <a:spLocks noChangeArrowheads="1"/>
          </p:cNvSpPr>
          <p:nvPr/>
        </p:nvSpPr>
        <p:spPr bwMode="auto">
          <a:xfrm>
            <a:off x="395288" y="105251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FF9933"/>
                </a:solidFill>
                <a:latin typeface="Arial" panose="020B0604020202020204" pitchFamily="34" charset="0"/>
                <a:ea typeface="华文中宋" panose="02010600040101010101" pitchFamily="2" charset="-122"/>
              </a:rPr>
              <a:t>1</a:t>
            </a:r>
            <a:r>
              <a:rPr lang="zh-CN" altLang="en-US" sz="2400">
                <a:solidFill>
                  <a:srgbClr val="FF9933"/>
                </a:solidFill>
                <a:latin typeface="Arial" panose="020B0604020202020204" pitchFamily="34" charset="0"/>
                <a:ea typeface="华文中宋" panose="02010600040101010101" pitchFamily="2" charset="-122"/>
              </a:rPr>
              <a:t>、共轭体系</a:t>
            </a:r>
            <a:r>
              <a:rPr lang="zh-CN" altLang="en-US" sz="2400">
                <a:latin typeface="华文中宋" panose="02010600040101010101" pitchFamily="2" charset="-122"/>
                <a:ea typeface="华文中宋" panose="02010600040101010101" pitchFamily="2" charset="-122"/>
              </a:rPr>
              <a:t> </a:t>
            </a:r>
          </a:p>
        </p:txBody>
      </p:sp>
      <p:sp>
        <p:nvSpPr>
          <p:cNvPr id="479236" name="Rectangle 4">
            <a:extLst>
              <a:ext uri="{FF2B5EF4-FFF2-40B4-BE49-F238E27FC236}">
                <a16:creationId xmlns:a16="http://schemas.microsoft.com/office/drawing/2014/main" id="{430585F9-B18B-4D2B-9750-38203995F415}"/>
              </a:ext>
            </a:extLst>
          </p:cNvPr>
          <p:cNvSpPr>
            <a:spLocks noChangeArrowheads="1"/>
          </p:cNvSpPr>
          <p:nvPr/>
        </p:nvSpPr>
        <p:spPr bwMode="auto">
          <a:xfrm>
            <a:off x="0" y="155733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 共轭体系的涵义</a:t>
            </a:r>
          </a:p>
        </p:txBody>
      </p:sp>
      <p:sp>
        <p:nvSpPr>
          <p:cNvPr id="479237" name="Rectangle 5">
            <a:extLst>
              <a:ext uri="{FF2B5EF4-FFF2-40B4-BE49-F238E27FC236}">
                <a16:creationId xmlns:a16="http://schemas.microsoft.com/office/drawing/2014/main" id="{D52671CB-7A13-4251-BBC3-76A3DB7EC778}"/>
              </a:ext>
            </a:extLst>
          </p:cNvPr>
          <p:cNvSpPr>
            <a:spLocks noChangeArrowheads="1"/>
          </p:cNvSpPr>
          <p:nvPr/>
        </p:nvSpPr>
        <p:spPr bwMode="auto">
          <a:xfrm>
            <a:off x="0" y="2133600"/>
            <a:ext cx="84470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25000"/>
              </a:lnSpc>
              <a:spcBef>
                <a:spcPct val="0"/>
              </a:spcBef>
              <a:buFontTx/>
              <a:buNone/>
            </a:pPr>
            <a:r>
              <a:rPr lang="en-US" altLang="zh-CN" sz="2400" dirty="0">
                <a:solidFill>
                  <a:schemeClr val="tx2"/>
                </a:solidFill>
                <a:latin typeface="华文中宋" panose="02010600040101010101" pitchFamily="2" charset="-122"/>
                <a:ea typeface="华文中宋" panose="02010600040101010101" pitchFamily="2" charset="-122"/>
              </a:rPr>
              <a:t>    </a:t>
            </a:r>
            <a:r>
              <a:rPr lang="zh-CN" altLang="en-US" sz="2400" dirty="0">
                <a:solidFill>
                  <a:schemeClr val="tx2"/>
                </a:solidFill>
                <a:latin typeface="华文中宋" panose="02010600040101010101" pitchFamily="2" charset="-122"/>
                <a:ea typeface="华文中宋" panose="02010600040101010101" pitchFamily="2" charset="-122"/>
              </a:rPr>
              <a:t>在分子结构中，含有三个或三个以上相邻且共平面的原子时，这些原子中相互平行的轨道之间相互交盖连在一起，从而形成离域键（大</a:t>
            </a:r>
            <a:r>
              <a:rPr kumimoji="1" lang="en-US" altLang="zh-CN" sz="2400" i="1" dirty="0">
                <a:solidFill>
                  <a:schemeClr val="tx2"/>
                </a:solidFill>
                <a:latin typeface="宋体" panose="02010600030101010101" pitchFamily="2" charset="-122"/>
                <a:ea typeface="宋体" panose="02010600030101010101" pitchFamily="2" charset="-122"/>
              </a:rPr>
              <a:t>π</a:t>
            </a:r>
            <a:r>
              <a:rPr lang="zh-CN" altLang="en-US" sz="2400" dirty="0">
                <a:solidFill>
                  <a:schemeClr val="tx2"/>
                </a:solidFill>
                <a:latin typeface="华文中宋" panose="02010600040101010101" pitchFamily="2" charset="-122"/>
                <a:ea typeface="华文中宋" panose="02010600040101010101" pitchFamily="2" charset="-122"/>
              </a:rPr>
              <a:t>键）体系称为共轭体系。 </a:t>
            </a:r>
          </a:p>
        </p:txBody>
      </p:sp>
      <p:sp>
        <p:nvSpPr>
          <p:cNvPr id="479238" name="Rectangle 6">
            <a:extLst>
              <a:ext uri="{FF2B5EF4-FFF2-40B4-BE49-F238E27FC236}">
                <a16:creationId xmlns:a16="http://schemas.microsoft.com/office/drawing/2014/main" id="{7680E921-AC22-4CE6-9E2F-3B79B0D62D35}"/>
              </a:ext>
            </a:extLst>
          </p:cNvPr>
          <p:cNvSpPr>
            <a:spLocks noChangeArrowheads="1"/>
          </p:cNvSpPr>
          <p:nvPr/>
        </p:nvSpPr>
        <p:spPr bwMode="auto">
          <a:xfrm>
            <a:off x="323850" y="4797425"/>
            <a:ext cx="8458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华文中宋" panose="02010600040101010101" pitchFamily="2" charset="-122"/>
                <a:ea typeface="华文中宋" panose="02010600040101010101" pitchFamily="2" charset="-122"/>
              </a:rPr>
              <a:t>    P</a:t>
            </a:r>
            <a:r>
              <a:rPr lang="zh-CN" altLang="en-US" sz="2400">
                <a:latin typeface="华文中宋" panose="02010600040101010101" pitchFamily="2" charset="-122"/>
                <a:ea typeface="华文中宋" panose="02010600040101010101" pitchFamily="2" charset="-122"/>
              </a:rPr>
              <a:t>轨道之间的相互交盖，使共轭体系中电子云分布产生离域作用，键长趋于平均化，分子的内能降低，从而更稳定共轭体系的现象称为共轭效应。 </a:t>
            </a:r>
          </a:p>
        </p:txBody>
      </p:sp>
      <p:sp>
        <p:nvSpPr>
          <p:cNvPr id="479239" name="Text Box 7">
            <a:extLst>
              <a:ext uri="{FF2B5EF4-FFF2-40B4-BE49-F238E27FC236}">
                <a16:creationId xmlns:a16="http://schemas.microsoft.com/office/drawing/2014/main" id="{DC308D4D-D428-43A5-88DE-2257A55D3EEE}"/>
              </a:ext>
            </a:extLst>
          </p:cNvPr>
          <p:cNvSpPr txBox="1">
            <a:spLocks noChangeArrowheads="1"/>
          </p:cNvSpPr>
          <p:nvPr/>
        </p:nvSpPr>
        <p:spPr bwMode="auto">
          <a:xfrm>
            <a:off x="-36513" y="4076700"/>
            <a:ext cx="3581401"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lang="zh-CN" altLang="en-US" sz="2400">
                <a:solidFill>
                  <a:srgbClr val="0000FF"/>
                </a:solidFill>
                <a:latin typeface="华文中宋" panose="02010600040101010101" pitchFamily="2" charset="-122"/>
                <a:ea typeface="华文中宋" panose="02010600040101010101" pitchFamily="2" charset="-122"/>
              </a:rPr>
              <a:t>（</a:t>
            </a:r>
            <a:r>
              <a:rPr lang="en-US" altLang="zh-CN" sz="2400">
                <a:solidFill>
                  <a:srgbClr val="0000FF"/>
                </a:solidFill>
                <a:latin typeface="华文中宋" panose="02010600040101010101" pitchFamily="2" charset="-122"/>
                <a:ea typeface="华文中宋" panose="02010600040101010101" pitchFamily="2" charset="-122"/>
              </a:rPr>
              <a:t>2</a:t>
            </a:r>
            <a:r>
              <a:rPr lang="zh-CN" altLang="en-US" sz="2400">
                <a:solidFill>
                  <a:srgbClr val="0000FF"/>
                </a:solidFill>
                <a:latin typeface="华文中宋" panose="02010600040101010101" pitchFamily="2" charset="-122"/>
                <a:ea typeface="华文中宋" panose="02010600040101010101" pitchFamily="2" charset="-122"/>
              </a:rPr>
              <a:t>）共轭效应：</a:t>
            </a:r>
          </a:p>
        </p:txBody>
      </p:sp>
      <p:sp>
        <p:nvSpPr>
          <p:cNvPr id="2" name="日期占位符 1">
            <a:extLst>
              <a:ext uri="{FF2B5EF4-FFF2-40B4-BE49-F238E27FC236}">
                <a16:creationId xmlns:a16="http://schemas.microsoft.com/office/drawing/2014/main" id="{1F8449EE-CC22-48A1-A2E6-6993DB502874}"/>
              </a:ext>
            </a:extLst>
          </p:cNvPr>
          <p:cNvSpPr>
            <a:spLocks noGrp="1"/>
          </p:cNvSpPr>
          <p:nvPr>
            <p:ph type="dt" sz="half" idx="10"/>
          </p:nvPr>
        </p:nvSpPr>
        <p:spPr/>
        <p:txBody>
          <a:bodyPr/>
          <a:lstStyle/>
          <a:p>
            <a:pPr>
              <a:defRPr/>
            </a:pPr>
            <a:fld id="{60DCD4A3-C958-46F3-B875-27E4A4929A3E}" type="datetime11">
              <a:rPr lang="zh-CN" altLang="en-US" smtClean="0"/>
              <a:t>11:48:10</a:t>
            </a:fld>
            <a:endParaRPr lang="en-US"/>
          </a:p>
        </p:txBody>
      </p:sp>
      <p:sp>
        <p:nvSpPr>
          <p:cNvPr id="3" name="灯片编号占位符 2">
            <a:extLst>
              <a:ext uri="{FF2B5EF4-FFF2-40B4-BE49-F238E27FC236}">
                <a16:creationId xmlns:a16="http://schemas.microsoft.com/office/drawing/2014/main" id="{4FFEBF2B-50A0-4D25-ACCE-EA269E5C2A5C}"/>
              </a:ext>
            </a:extLst>
          </p:cNvPr>
          <p:cNvSpPr>
            <a:spLocks noGrp="1"/>
          </p:cNvSpPr>
          <p:nvPr>
            <p:ph type="sldNum" sz="quarter" idx="12"/>
          </p:nvPr>
        </p:nvSpPr>
        <p:spPr/>
        <p:txBody>
          <a:bodyPr/>
          <a:lstStyle/>
          <a:p>
            <a:pPr>
              <a:defRPr/>
            </a:pPr>
            <a:fld id="{BCBA9E55-2E73-4C0B-B437-F8F2E8CAFCEF}" type="slidenum">
              <a:rPr lang="en-US" altLang="zh-CN" smtClean="0"/>
              <a:pPr>
                <a:defRPr/>
              </a:pPr>
              <a:t>116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9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79235"/>
                                        </p:tgtEl>
                                        <p:attrNameLst>
                                          <p:attrName>style.visibility</p:attrName>
                                        </p:attrNameLst>
                                      </p:cBhvr>
                                      <p:to>
                                        <p:strVal val="visible"/>
                                      </p:to>
                                    </p:set>
                                    <p:anim calcmode="lin" valueType="num">
                                      <p:cBhvr additive="base">
                                        <p:cTn id="11" dur="500" fill="hold"/>
                                        <p:tgtEl>
                                          <p:spTgt spid="479235"/>
                                        </p:tgtEl>
                                        <p:attrNameLst>
                                          <p:attrName>ppt_x</p:attrName>
                                        </p:attrNameLst>
                                      </p:cBhvr>
                                      <p:tavLst>
                                        <p:tav tm="0">
                                          <p:val>
                                            <p:strVal val="0-#ppt_w/2"/>
                                          </p:val>
                                        </p:tav>
                                        <p:tav tm="100000">
                                          <p:val>
                                            <p:strVal val="#ppt_x"/>
                                          </p:val>
                                        </p:tav>
                                      </p:tavLst>
                                    </p:anim>
                                    <p:anim calcmode="lin" valueType="num">
                                      <p:cBhvr additive="base">
                                        <p:cTn id="12" dur="500" fill="hold"/>
                                        <p:tgtEl>
                                          <p:spTgt spid="47923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79236"/>
                                        </p:tgtEl>
                                        <p:attrNameLst>
                                          <p:attrName>style.visibility</p:attrName>
                                        </p:attrNameLst>
                                      </p:cBhvr>
                                      <p:to>
                                        <p:strVal val="visible"/>
                                      </p:to>
                                    </p:set>
                                    <p:anim calcmode="lin" valueType="num">
                                      <p:cBhvr additive="base">
                                        <p:cTn id="16" dur="500" fill="hold"/>
                                        <p:tgtEl>
                                          <p:spTgt spid="479236"/>
                                        </p:tgtEl>
                                        <p:attrNameLst>
                                          <p:attrName>ppt_x</p:attrName>
                                        </p:attrNameLst>
                                      </p:cBhvr>
                                      <p:tavLst>
                                        <p:tav tm="0">
                                          <p:val>
                                            <p:strVal val="1+#ppt_w/2"/>
                                          </p:val>
                                        </p:tav>
                                        <p:tav tm="100000">
                                          <p:val>
                                            <p:strVal val="#ppt_x"/>
                                          </p:val>
                                        </p:tav>
                                      </p:tavLst>
                                    </p:anim>
                                    <p:anim calcmode="lin" valueType="num">
                                      <p:cBhvr additive="base">
                                        <p:cTn id="17" dur="500" fill="hold"/>
                                        <p:tgtEl>
                                          <p:spTgt spid="47923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79237"/>
                                        </p:tgtEl>
                                        <p:attrNameLst>
                                          <p:attrName>style.visibility</p:attrName>
                                        </p:attrNameLst>
                                      </p:cBhvr>
                                      <p:to>
                                        <p:strVal val="visible"/>
                                      </p:to>
                                    </p:set>
                                    <p:animEffect transition="in" filter="randombar(horizontal)">
                                      <p:cBhvr>
                                        <p:cTn id="22" dur="500"/>
                                        <p:tgtEl>
                                          <p:spTgt spid="4792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79239"/>
                                        </p:tgtEl>
                                        <p:attrNameLst>
                                          <p:attrName>style.visibility</p:attrName>
                                        </p:attrNameLst>
                                      </p:cBhvr>
                                      <p:to>
                                        <p:strVal val="visible"/>
                                      </p:to>
                                    </p:set>
                                    <p:anim calcmode="lin" valueType="num">
                                      <p:cBhvr additive="base">
                                        <p:cTn id="27" dur="500" fill="hold"/>
                                        <p:tgtEl>
                                          <p:spTgt spid="479239"/>
                                        </p:tgtEl>
                                        <p:attrNameLst>
                                          <p:attrName>ppt_x</p:attrName>
                                        </p:attrNameLst>
                                      </p:cBhvr>
                                      <p:tavLst>
                                        <p:tav tm="0">
                                          <p:val>
                                            <p:strVal val="0-#ppt_w/2"/>
                                          </p:val>
                                        </p:tav>
                                        <p:tav tm="100000">
                                          <p:val>
                                            <p:strVal val="#ppt_x"/>
                                          </p:val>
                                        </p:tav>
                                      </p:tavLst>
                                    </p:anim>
                                    <p:anim calcmode="lin" valueType="num">
                                      <p:cBhvr additive="base">
                                        <p:cTn id="28" dur="500" fill="hold"/>
                                        <p:tgtEl>
                                          <p:spTgt spid="479239"/>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9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autoUpdateAnimBg="0"/>
      <p:bldP spid="479235" grpId="0" autoUpdateAnimBg="0"/>
      <p:bldP spid="479236" grpId="0" autoUpdateAnimBg="0"/>
      <p:bldP spid="479237" grpId="0" autoUpdateAnimBg="0"/>
      <p:bldP spid="479238" grpId="0" autoUpdateAnimBg="0"/>
      <p:bldP spid="47923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65" name="Text Box 17">
            <a:extLst>
              <a:ext uri="{FF2B5EF4-FFF2-40B4-BE49-F238E27FC236}">
                <a16:creationId xmlns:a16="http://schemas.microsoft.com/office/drawing/2014/main" id="{D39B0FBE-7DFA-49B4-B09D-F0202197D79E}"/>
              </a:ext>
            </a:extLst>
          </p:cNvPr>
          <p:cNvSpPr txBox="1">
            <a:spLocks noChangeArrowheads="1"/>
          </p:cNvSpPr>
          <p:nvPr/>
        </p:nvSpPr>
        <p:spPr bwMode="auto">
          <a:xfrm>
            <a:off x="468313" y="27813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2</a:t>
            </a:r>
            <a:r>
              <a:rPr kumimoji="1" lang="zh-CN" altLang="en-US" sz="2400">
                <a:latin typeface="宋体" panose="02010600030101010101" pitchFamily="2" charset="-122"/>
                <a:ea typeface="宋体" panose="02010600030101010101" pitchFamily="2" charset="-122"/>
              </a:rPr>
              <a:t>、共轭体系的类型</a:t>
            </a:r>
          </a:p>
        </p:txBody>
      </p:sp>
      <p:sp>
        <p:nvSpPr>
          <p:cNvPr id="258066" name="Text Box 18">
            <a:extLst>
              <a:ext uri="{FF2B5EF4-FFF2-40B4-BE49-F238E27FC236}">
                <a16:creationId xmlns:a16="http://schemas.microsoft.com/office/drawing/2014/main" id="{A2955CAD-C64A-4929-A56E-EA186BEAFFBA}"/>
              </a:ext>
            </a:extLst>
          </p:cNvPr>
          <p:cNvSpPr txBox="1">
            <a:spLocks noChangeArrowheads="1"/>
          </p:cNvSpPr>
          <p:nvPr/>
        </p:nvSpPr>
        <p:spPr bwMode="auto">
          <a:xfrm>
            <a:off x="395288" y="32591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宋体" panose="02010600030101010101" pitchFamily="2" charset="-122"/>
                <a:ea typeface="宋体" panose="02010600030101010101" pitchFamily="2" charset="-122"/>
              </a:rPr>
              <a:t>（</a:t>
            </a:r>
            <a:r>
              <a:rPr kumimoji="1" lang="en-US" altLang="zh-CN" sz="2400">
                <a:latin typeface="宋体" panose="02010600030101010101" pitchFamily="2" charset="-122"/>
                <a:ea typeface="宋体" panose="02010600030101010101" pitchFamily="2" charset="-122"/>
              </a:rPr>
              <a:t>1</a:t>
            </a:r>
            <a:r>
              <a:rPr kumimoji="1" lang="zh-CN" altLang="en-US" sz="2400">
                <a:latin typeface="宋体" panose="02010600030101010101" pitchFamily="2" charset="-122"/>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π,π-</a:t>
            </a:r>
            <a:r>
              <a:rPr kumimoji="1" lang="zh-CN" altLang="en-US" sz="2400">
                <a:latin typeface="宋体" panose="02010600030101010101" pitchFamily="2" charset="-122"/>
                <a:ea typeface="宋体" panose="02010600030101010101" pitchFamily="2" charset="-122"/>
              </a:rPr>
              <a:t>共轭体系</a:t>
            </a:r>
          </a:p>
        </p:txBody>
      </p:sp>
      <p:sp>
        <p:nvSpPr>
          <p:cNvPr id="258067" name="Text Box 19">
            <a:extLst>
              <a:ext uri="{FF2B5EF4-FFF2-40B4-BE49-F238E27FC236}">
                <a16:creationId xmlns:a16="http://schemas.microsoft.com/office/drawing/2014/main" id="{CD672836-7699-4938-9427-F74B5CAD2E49}"/>
              </a:ext>
            </a:extLst>
          </p:cNvPr>
          <p:cNvSpPr txBox="1">
            <a:spLocks noChangeArrowheads="1"/>
          </p:cNvSpPr>
          <p:nvPr/>
        </p:nvSpPr>
        <p:spPr bwMode="auto">
          <a:xfrm>
            <a:off x="468313" y="38354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solidFill>
                  <a:srgbClr val="000000"/>
                </a:solidFill>
                <a:latin typeface="宋体" panose="02010600030101010101" pitchFamily="2" charset="-122"/>
                <a:ea typeface="宋体" panose="02010600030101010101" pitchFamily="2" charset="-122"/>
              </a:rPr>
              <a:t>  </a:t>
            </a:r>
            <a:r>
              <a:rPr kumimoji="1" lang="zh-CN" altLang="en-US" sz="2400">
                <a:solidFill>
                  <a:srgbClr val="000000"/>
                </a:solidFill>
                <a:latin typeface="宋体" panose="02010600030101010101" pitchFamily="2" charset="-122"/>
                <a:ea typeface="宋体" panose="02010600030101010101" pitchFamily="2" charset="-122"/>
              </a:rPr>
              <a:t>由</a:t>
            </a:r>
            <a:r>
              <a:rPr kumimoji="1" lang="en-US" altLang="zh-CN" sz="2400">
                <a:solidFill>
                  <a:srgbClr val="000000"/>
                </a:solidFill>
                <a:latin typeface="宋体" panose="02010600030101010101" pitchFamily="2" charset="-122"/>
                <a:ea typeface="宋体" panose="02010600030101010101" pitchFamily="2" charset="-122"/>
              </a:rPr>
              <a:t>π</a:t>
            </a:r>
            <a:r>
              <a:rPr kumimoji="1" lang="zh-CN" altLang="en-US" sz="2400">
                <a:solidFill>
                  <a:srgbClr val="000000"/>
                </a:solidFill>
                <a:latin typeface="宋体" panose="02010600030101010101" pitchFamily="2" charset="-122"/>
                <a:ea typeface="宋体" panose="02010600030101010101" pitchFamily="2" charset="-122"/>
              </a:rPr>
              <a:t>电子的离域所体现的共轭效应，称为</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π,π-</a:t>
            </a:r>
            <a:r>
              <a:rPr kumimoji="1" lang="zh-CN" altLang="en-US" sz="2400">
                <a:solidFill>
                  <a:srgbClr val="000000"/>
                </a:solidFill>
                <a:latin typeface="宋体" panose="02010600030101010101" pitchFamily="2" charset="-122"/>
                <a:ea typeface="宋体" panose="02010600030101010101" pitchFamily="2" charset="-122"/>
              </a:rPr>
              <a:t>共轭体系。</a:t>
            </a:r>
          </a:p>
        </p:txBody>
      </p:sp>
      <p:sp>
        <p:nvSpPr>
          <p:cNvPr id="258069" name="Text Box 21">
            <a:extLst>
              <a:ext uri="{FF2B5EF4-FFF2-40B4-BE49-F238E27FC236}">
                <a16:creationId xmlns:a16="http://schemas.microsoft.com/office/drawing/2014/main" id="{5064C322-8071-4BED-8AB1-82BDB92B812D}"/>
              </a:ext>
            </a:extLst>
          </p:cNvPr>
          <p:cNvSpPr txBox="1">
            <a:spLocks noChangeArrowheads="1"/>
          </p:cNvSpPr>
          <p:nvPr/>
        </p:nvSpPr>
        <p:spPr bwMode="auto">
          <a:xfrm>
            <a:off x="304800" y="4402138"/>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i="1">
                <a:latin typeface="宋体" panose="02010600030101010101" pitchFamily="2" charset="-122"/>
                <a:ea typeface="宋体" panose="02010600030101010101" pitchFamily="2" charset="-122"/>
              </a:rPr>
              <a:t>   </a:t>
            </a:r>
            <a:r>
              <a:rPr kumimoji="1" lang="en-US" altLang="zh-CN" sz="2400">
                <a:latin typeface="宋体" panose="02010600030101010101" pitchFamily="2" charset="-122"/>
                <a:ea typeface="宋体" panose="02010600030101010101" pitchFamily="2" charset="-122"/>
              </a:rPr>
              <a:t>π,π-</a:t>
            </a:r>
            <a:r>
              <a:rPr kumimoji="1" lang="zh-CN" altLang="en-US" sz="2400">
                <a:latin typeface="宋体" panose="02010600030101010101" pitchFamily="2" charset="-122"/>
                <a:ea typeface="宋体" panose="02010600030101010101" pitchFamily="2" charset="-122"/>
              </a:rPr>
              <a:t>共轭体系的结构特征是：</a:t>
            </a:r>
            <a:r>
              <a:rPr kumimoji="1" lang="zh-CN" altLang="en-US" sz="2400">
                <a:solidFill>
                  <a:srgbClr val="FF3300"/>
                </a:solidFill>
                <a:latin typeface="宋体" panose="02010600030101010101" pitchFamily="2" charset="-122"/>
                <a:ea typeface="宋体" panose="02010600030101010101" pitchFamily="2" charset="-122"/>
              </a:rPr>
              <a:t>单键、不饱和键交替连接。</a:t>
            </a:r>
            <a:r>
              <a:rPr kumimoji="1" lang="zh-CN" altLang="en-US" sz="2400">
                <a:latin typeface="宋体" panose="02010600030101010101" pitchFamily="2" charset="-122"/>
                <a:ea typeface="宋体" panose="02010600030101010101" pitchFamily="2" charset="-122"/>
              </a:rPr>
              <a:t>组成该体系的</a:t>
            </a:r>
            <a:r>
              <a:rPr kumimoji="1" lang="zh-CN" altLang="en-US" sz="2400">
                <a:solidFill>
                  <a:srgbClr val="0000FF"/>
                </a:solidFill>
                <a:latin typeface="宋体" panose="02010600030101010101" pitchFamily="2" charset="-122"/>
                <a:ea typeface="宋体" panose="02010600030101010101" pitchFamily="2" charset="-122"/>
              </a:rPr>
              <a:t>不饱和键可以是双键，也可以是三键；</a:t>
            </a:r>
            <a:r>
              <a:rPr kumimoji="1" lang="zh-CN" altLang="en-US" sz="2400">
                <a:latin typeface="宋体" panose="02010600030101010101" pitchFamily="2" charset="-122"/>
                <a:ea typeface="宋体" panose="02010600030101010101" pitchFamily="2" charset="-122"/>
              </a:rPr>
              <a:t>组成该体系的</a:t>
            </a:r>
            <a:r>
              <a:rPr kumimoji="1" lang="zh-CN" altLang="en-US" sz="2400">
                <a:solidFill>
                  <a:srgbClr val="CC00FF"/>
                </a:solidFill>
                <a:latin typeface="宋体" panose="02010600030101010101" pitchFamily="2" charset="-122"/>
                <a:ea typeface="宋体" panose="02010600030101010101" pitchFamily="2" charset="-122"/>
              </a:rPr>
              <a:t>原子也不是仅限于碳原子，还可以是氧、氮等其它原子。</a:t>
            </a:r>
            <a:endParaRPr kumimoji="1" lang="zh-CN" altLang="en-US" sz="2400">
              <a:latin typeface="宋体" panose="02010600030101010101" pitchFamily="2" charset="-122"/>
              <a:ea typeface="宋体" panose="02010600030101010101" pitchFamily="2" charset="-122"/>
            </a:endParaRPr>
          </a:p>
        </p:txBody>
      </p:sp>
      <p:graphicFrame>
        <p:nvGraphicFramePr>
          <p:cNvPr id="258070" name="Object 22">
            <a:extLst>
              <a:ext uri="{FF2B5EF4-FFF2-40B4-BE49-F238E27FC236}">
                <a16:creationId xmlns:a16="http://schemas.microsoft.com/office/drawing/2014/main" id="{18695CD5-A16B-4105-80DE-84BBE5687A0B}"/>
              </a:ext>
            </a:extLst>
          </p:cNvPr>
          <p:cNvGraphicFramePr>
            <a:graphicFrameLocks noChangeAspect="1"/>
          </p:cNvGraphicFramePr>
          <p:nvPr/>
        </p:nvGraphicFramePr>
        <p:xfrm>
          <a:off x="827088" y="5827713"/>
          <a:ext cx="7777162" cy="625475"/>
        </p:xfrm>
        <a:graphic>
          <a:graphicData uri="http://schemas.openxmlformats.org/presentationml/2006/ole">
            <mc:AlternateContent xmlns:mc="http://schemas.openxmlformats.org/markup-compatibility/2006">
              <mc:Choice xmlns:v="urn:schemas-microsoft-com:vml" Requires="v">
                <p:oleObj spid="_x0000_s155680" name="CS ChemDraw Drawing" r:id="rId3" imgW="5181600" imgH="416560" progId="ChemDraw.Document.5.0">
                  <p:embed/>
                </p:oleObj>
              </mc:Choice>
              <mc:Fallback>
                <p:oleObj name="CS ChemDraw Drawing" r:id="rId3" imgW="5181600" imgH="416560" progId="ChemDraw.Document.5.0">
                  <p:embed/>
                  <p:pic>
                    <p:nvPicPr>
                      <p:cNvPr id="258070" name="Object 22">
                        <a:extLst>
                          <a:ext uri="{FF2B5EF4-FFF2-40B4-BE49-F238E27FC236}">
                            <a16:creationId xmlns:a16="http://schemas.microsoft.com/office/drawing/2014/main" id="{18695CD5-A16B-4105-80DE-84BBE5687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827713"/>
                        <a:ext cx="777716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8075" name="Text Box 27">
            <a:extLst>
              <a:ext uri="{FF2B5EF4-FFF2-40B4-BE49-F238E27FC236}">
                <a16:creationId xmlns:a16="http://schemas.microsoft.com/office/drawing/2014/main" id="{331E0079-9F31-4E34-8DA9-C900F11CE534}"/>
              </a:ext>
            </a:extLst>
          </p:cNvPr>
          <p:cNvSpPr txBox="1">
            <a:spLocks noChangeArrowheads="1"/>
          </p:cNvSpPr>
          <p:nvPr/>
        </p:nvSpPr>
        <p:spPr bwMode="auto">
          <a:xfrm>
            <a:off x="250825" y="260350"/>
            <a:ext cx="44196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lang="zh-CN" altLang="en-US" sz="2400">
                <a:solidFill>
                  <a:schemeClr val="tx2"/>
                </a:solidFill>
                <a:latin typeface="宋体" panose="02010600030101010101" pitchFamily="2" charset="-122"/>
                <a:ea typeface="宋体" panose="02010600030101010101" pitchFamily="2" charset="-122"/>
              </a:rPr>
              <a:t>（</a:t>
            </a:r>
            <a:r>
              <a:rPr lang="en-US" altLang="zh-CN" sz="2400">
                <a:solidFill>
                  <a:schemeClr val="tx2"/>
                </a:solidFill>
                <a:latin typeface="宋体" panose="02010600030101010101" pitchFamily="2" charset="-122"/>
                <a:ea typeface="宋体" panose="02010600030101010101" pitchFamily="2" charset="-122"/>
              </a:rPr>
              <a:t>3</a:t>
            </a:r>
            <a:r>
              <a:rPr lang="zh-CN" altLang="en-US" sz="2400">
                <a:solidFill>
                  <a:schemeClr val="tx2"/>
                </a:solidFill>
                <a:latin typeface="宋体" panose="02010600030101010101" pitchFamily="2" charset="-122"/>
                <a:ea typeface="宋体" panose="02010600030101010101" pitchFamily="2" charset="-122"/>
              </a:rPr>
              <a:t>）</a:t>
            </a:r>
            <a:r>
              <a:rPr kumimoji="1" lang="zh-CN" altLang="en-US" sz="2400">
                <a:solidFill>
                  <a:schemeClr val="tx2"/>
                </a:solidFill>
                <a:latin typeface="宋体" panose="02010600030101010101" pitchFamily="2" charset="-122"/>
                <a:ea typeface="宋体" panose="02010600030101010101" pitchFamily="2" charset="-122"/>
              </a:rPr>
              <a:t>超共轭效应</a:t>
            </a:r>
          </a:p>
        </p:txBody>
      </p:sp>
      <p:sp>
        <p:nvSpPr>
          <p:cNvPr id="258076" name="Rectangle 28">
            <a:extLst>
              <a:ext uri="{FF2B5EF4-FFF2-40B4-BE49-F238E27FC236}">
                <a16:creationId xmlns:a16="http://schemas.microsoft.com/office/drawing/2014/main" id="{E4D1D3D1-1482-4622-97F6-5B1F10957191}"/>
              </a:ext>
            </a:extLst>
          </p:cNvPr>
          <p:cNvSpPr>
            <a:spLocks noChangeArrowheads="1"/>
          </p:cNvSpPr>
          <p:nvPr/>
        </p:nvSpPr>
        <p:spPr bwMode="auto">
          <a:xfrm>
            <a:off x="179388" y="765175"/>
            <a:ext cx="8575675" cy="11874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由于氢原子半径非常小，导致</a:t>
            </a:r>
            <a:r>
              <a:rPr lang="en-US" altLang="zh-CN" sz="2400">
                <a:latin typeface="华文中宋" panose="02010600040101010101" pitchFamily="2" charset="-122"/>
                <a:ea typeface="华文中宋" panose="02010600040101010101" pitchFamily="2" charset="-122"/>
              </a:rPr>
              <a:t>C-H </a:t>
            </a:r>
            <a:r>
              <a:rPr lang="zh-CN" altLang="en-US" sz="2400">
                <a:latin typeface="华文中宋" panose="02010600040101010101" pitchFamily="2" charset="-122"/>
                <a:ea typeface="华文中宋" panose="02010600040101010101" pitchFamily="2" charset="-122"/>
              </a:rPr>
              <a:t>键的电子云近似桶型；其键角为</a:t>
            </a:r>
            <a:r>
              <a:rPr lang="en-US" altLang="zh-CN" sz="2400">
                <a:latin typeface="华文中宋" panose="02010600040101010101" pitchFamily="2" charset="-122"/>
                <a:ea typeface="华文中宋" panose="02010600040101010101" pitchFamily="2" charset="-122"/>
              </a:rPr>
              <a:t>109.5</a:t>
            </a:r>
            <a:r>
              <a:rPr lang="en-US" altLang="zh-CN" sz="2400" baseline="300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，与</a:t>
            </a:r>
            <a:r>
              <a:rPr lang="en-US" altLang="zh-CN" sz="2400">
                <a:latin typeface="华文中宋" panose="02010600040101010101" pitchFamily="2" charset="-122"/>
                <a:ea typeface="华文中宋" panose="02010600040101010101" pitchFamily="2" charset="-122"/>
              </a:rPr>
              <a:t>90</a:t>
            </a:r>
            <a:r>
              <a:rPr lang="en-US" altLang="zh-CN" sz="2400" baseline="300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较为接近，</a:t>
            </a:r>
            <a:r>
              <a:rPr lang="en-US" altLang="zh-CN" sz="2400">
                <a:latin typeface="华文中宋" panose="02010600040101010101" pitchFamily="2" charset="-122"/>
                <a:ea typeface="华文中宋" panose="02010600040101010101" pitchFamily="2" charset="-122"/>
              </a:rPr>
              <a:t>C-Hσ</a:t>
            </a:r>
            <a:r>
              <a:rPr lang="zh-CN" altLang="en-US" sz="2400">
                <a:latin typeface="华文中宋" panose="02010600040101010101" pitchFamily="2" charset="-122"/>
                <a:ea typeface="华文中宋" panose="02010600040101010101" pitchFamily="2" charset="-122"/>
              </a:rPr>
              <a:t>键的电子云与</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轨道的部分重叠形成的类似共轭的效应。</a:t>
            </a:r>
          </a:p>
        </p:txBody>
      </p:sp>
      <p:graphicFrame>
        <p:nvGraphicFramePr>
          <p:cNvPr id="258077" name="Object 29">
            <a:extLst>
              <a:ext uri="{FF2B5EF4-FFF2-40B4-BE49-F238E27FC236}">
                <a16:creationId xmlns:a16="http://schemas.microsoft.com/office/drawing/2014/main" id="{903B5AC3-15E5-49A8-96FD-2DF3B220ECCA}"/>
              </a:ext>
            </a:extLst>
          </p:cNvPr>
          <p:cNvGraphicFramePr>
            <a:graphicFrameLocks noGrp="1" noChangeAspect="1"/>
          </p:cNvGraphicFramePr>
          <p:nvPr>
            <p:ph/>
          </p:nvPr>
        </p:nvGraphicFramePr>
        <p:xfrm>
          <a:off x="5867400" y="1773238"/>
          <a:ext cx="1604963" cy="1541462"/>
        </p:xfrm>
        <a:graphic>
          <a:graphicData uri="http://schemas.openxmlformats.org/presentationml/2006/ole">
            <mc:AlternateContent xmlns:mc="http://schemas.openxmlformats.org/markup-compatibility/2006">
              <mc:Choice xmlns:v="urn:schemas-microsoft-com:vml" Requires="v">
                <p:oleObj spid="_x0000_s155681" name="CS ChemDraw Drawing" r:id="rId5" imgW="1605280" imgH="1541780" progId="ChemDraw.Document.5.0">
                  <p:embed/>
                </p:oleObj>
              </mc:Choice>
              <mc:Fallback>
                <p:oleObj name="CS ChemDraw Drawing" r:id="rId5" imgW="1605280" imgH="1541780" progId="ChemDraw.Document.5.0">
                  <p:embed/>
                  <p:pic>
                    <p:nvPicPr>
                      <p:cNvPr id="258077" name="Object 29">
                        <a:extLst>
                          <a:ext uri="{FF2B5EF4-FFF2-40B4-BE49-F238E27FC236}">
                            <a16:creationId xmlns:a16="http://schemas.microsoft.com/office/drawing/2014/main" id="{903B5AC3-15E5-49A8-96FD-2DF3B220ECCA}"/>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773238"/>
                        <a:ext cx="1604963" cy="1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15F1E241-2578-470A-99A7-0ECC83191A26}"/>
              </a:ext>
            </a:extLst>
          </p:cNvPr>
          <p:cNvSpPr>
            <a:spLocks noGrp="1"/>
          </p:cNvSpPr>
          <p:nvPr>
            <p:ph type="dt" sz="half" idx="10"/>
          </p:nvPr>
        </p:nvSpPr>
        <p:spPr/>
        <p:txBody>
          <a:bodyPr/>
          <a:lstStyle/>
          <a:p>
            <a:pPr>
              <a:defRPr/>
            </a:pPr>
            <a:fld id="{CBD163FF-56C2-4670-9182-A65AA09101BE}" type="datetime11">
              <a:rPr lang="zh-CN" altLang="en-US" smtClean="0"/>
              <a:t>11:48:10</a:t>
            </a:fld>
            <a:endParaRPr lang="en-US"/>
          </a:p>
        </p:txBody>
      </p:sp>
      <p:sp>
        <p:nvSpPr>
          <p:cNvPr id="3" name="灯片编号占位符 2">
            <a:extLst>
              <a:ext uri="{FF2B5EF4-FFF2-40B4-BE49-F238E27FC236}">
                <a16:creationId xmlns:a16="http://schemas.microsoft.com/office/drawing/2014/main" id="{AEC792D9-6650-428F-BF8D-EF67790662D8}"/>
              </a:ext>
            </a:extLst>
          </p:cNvPr>
          <p:cNvSpPr>
            <a:spLocks noGrp="1"/>
          </p:cNvSpPr>
          <p:nvPr>
            <p:ph type="sldNum" sz="quarter" idx="12"/>
          </p:nvPr>
        </p:nvSpPr>
        <p:spPr/>
        <p:txBody>
          <a:bodyPr/>
          <a:lstStyle/>
          <a:p>
            <a:pPr>
              <a:defRPr/>
            </a:pPr>
            <a:fld id="{41CA9A8D-12B4-4D76-995B-D47171C6A689}" type="slidenum">
              <a:rPr lang="en-US" altLang="zh-CN" smtClean="0"/>
              <a:pPr>
                <a:defRPr/>
              </a:pPr>
              <a:t>117</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075"/>
                                        </p:tgtEl>
                                        <p:attrNameLst>
                                          <p:attrName>style.visibility</p:attrName>
                                        </p:attrNameLst>
                                      </p:cBhvr>
                                      <p:to>
                                        <p:strVal val="visible"/>
                                      </p:to>
                                    </p:set>
                                    <p:anim calcmode="lin" valueType="num">
                                      <p:cBhvr additive="base">
                                        <p:cTn id="7" dur="500" fill="hold"/>
                                        <p:tgtEl>
                                          <p:spTgt spid="258075"/>
                                        </p:tgtEl>
                                        <p:attrNameLst>
                                          <p:attrName>ppt_x</p:attrName>
                                        </p:attrNameLst>
                                      </p:cBhvr>
                                      <p:tavLst>
                                        <p:tav tm="0">
                                          <p:val>
                                            <p:strVal val="0-#ppt_w/2"/>
                                          </p:val>
                                        </p:tav>
                                        <p:tav tm="100000">
                                          <p:val>
                                            <p:strVal val="#ppt_x"/>
                                          </p:val>
                                        </p:tav>
                                      </p:tavLst>
                                    </p:anim>
                                    <p:anim calcmode="lin" valueType="num">
                                      <p:cBhvr additive="base">
                                        <p:cTn id="8" dur="500" fill="hold"/>
                                        <p:tgtEl>
                                          <p:spTgt spid="2580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58076"/>
                                        </p:tgtEl>
                                        <p:attrNameLst>
                                          <p:attrName>style.visibility</p:attrName>
                                        </p:attrNameLst>
                                      </p:cBhvr>
                                      <p:to>
                                        <p:strVal val="visible"/>
                                      </p:to>
                                    </p:set>
                                    <p:animEffect transition="in" filter="slide(fromBottom)">
                                      <p:cBhvr>
                                        <p:cTn id="13" dur="500"/>
                                        <p:tgtEl>
                                          <p:spTgt spid="2580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8077"/>
                                        </p:tgtEl>
                                        <p:attrNameLst>
                                          <p:attrName>style.visibility</p:attrName>
                                        </p:attrNameLst>
                                      </p:cBhvr>
                                      <p:to>
                                        <p:strVal val="visible"/>
                                      </p:to>
                                    </p:set>
                                    <p:animEffect transition="in" filter="wipe(left)">
                                      <p:cBhvr>
                                        <p:cTn id="18" dur="500"/>
                                        <p:tgtEl>
                                          <p:spTgt spid="2580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8065">
                                            <p:txEl>
                                              <p:pRg st="0" end="0"/>
                                            </p:txEl>
                                          </p:spTgt>
                                        </p:tgtEl>
                                        <p:attrNameLst>
                                          <p:attrName>style.visibility</p:attrName>
                                        </p:attrNameLst>
                                      </p:cBhvr>
                                      <p:to>
                                        <p:strVal val="visible"/>
                                      </p:to>
                                    </p:set>
                                    <p:animEffect transition="in" filter="wipe(left)">
                                      <p:cBhvr>
                                        <p:cTn id="23" dur="500"/>
                                        <p:tgtEl>
                                          <p:spTgt spid="258065">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58066">
                                            <p:txEl>
                                              <p:pRg st="0" end="0"/>
                                            </p:txEl>
                                          </p:spTgt>
                                        </p:tgtEl>
                                        <p:attrNameLst>
                                          <p:attrName>style.visibility</p:attrName>
                                        </p:attrNameLst>
                                      </p:cBhvr>
                                      <p:to>
                                        <p:strVal val="visible"/>
                                      </p:to>
                                    </p:set>
                                    <p:anim calcmode="lin" valueType="num">
                                      <p:cBhvr additive="base">
                                        <p:cTn id="28" dur="500" fill="hold"/>
                                        <p:tgtEl>
                                          <p:spTgt spid="258066">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580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8067">
                                            <p:txEl>
                                              <p:pRg st="0" end="0"/>
                                            </p:txEl>
                                          </p:spTgt>
                                        </p:tgtEl>
                                        <p:attrNameLst>
                                          <p:attrName>style.visibility</p:attrName>
                                        </p:attrNameLst>
                                      </p:cBhvr>
                                      <p:to>
                                        <p:strVal val="visible"/>
                                      </p:to>
                                    </p:set>
                                    <p:animEffect transition="in" filter="wipe(left)">
                                      <p:cBhvr>
                                        <p:cTn id="34" dur="500"/>
                                        <p:tgtEl>
                                          <p:spTgt spid="258067">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58069">
                                            <p:txEl>
                                              <p:pRg st="0" end="0"/>
                                            </p:txEl>
                                          </p:spTgt>
                                        </p:tgtEl>
                                        <p:attrNameLst>
                                          <p:attrName>style.visibility</p:attrName>
                                        </p:attrNameLst>
                                      </p:cBhvr>
                                      <p:to>
                                        <p:strVal val="visible"/>
                                      </p:to>
                                    </p:set>
                                    <p:animEffect transition="in" filter="dissolve">
                                      <p:cBhvr>
                                        <p:cTn id="39" dur="500"/>
                                        <p:tgtEl>
                                          <p:spTgt spid="258069">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258070"/>
                                        </p:tgtEl>
                                        <p:attrNameLst>
                                          <p:attrName>style.visibility</p:attrName>
                                        </p:attrNameLst>
                                      </p:cBhvr>
                                      <p:to>
                                        <p:strVal val="visible"/>
                                      </p:to>
                                    </p:set>
                                    <p:animEffect transition="in" filter="slide(fromBottom)">
                                      <p:cBhvr>
                                        <p:cTn id="44" dur="500"/>
                                        <p:tgtEl>
                                          <p:spTgt spid="25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65" grpId="0" build="p" autoUpdateAnimBg="0"/>
      <p:bldP spid="258066" grpId="0" build="p" autoUpdateAnimBg="0"/>
      <p:bldP spid="258067" grpId="0" build="p" autoUpdateAnimBg="0"/>
      <p:bldP spid="258069" grpId="0" build="p" autoUpdateAnimBg="0"/>
      <p:bldP spid="258075" grpId="0" autoUpdateAnimBg="0"/>
      <p:bldP spid="25807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ext Box 2">
            <a:extLst>
              <a:ext uri="{FF2B5EF4-FFF2-40B4-BE49-F238E27FC236}">
                <a16:creationId xmlns:a16="http://schemas.microsoft.com/office/drawing/2014/main" id="{DCFB40D2-B050-4EA5-BFDA-2FE97590B26E}"/>
              </a:ext>
            </a:extLst>
          </p:cNvPr>
          <p:cNvSpPr txBox="1">
            <a:spLocks noChangeArrowheads="1"/>
          </p:cNvSpPr>
          <p:nvPr/>
        </p:nvSpPr>
        <p:spPr bwMode="auto">
          <a:xfrm>
            <a:off x="228600" y="457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共轭体系</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材料，讲到这里</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9843" name="Text Box 3">
            <a:extLst>
              <a:ext uri="{FF2B5EF4-FFF2-40B4-BE49-F238E27FC236}">
                <a16:creationId xmlns:a16="http://schemas.microsoft.com/office/drawing/2014/main" id="{D10E92EC-633A-41B8-9D21-8200897C27FC}"/>
              </a:ext>
            </a:extLst>
          </p:cNvPr>
          <p:cNvSpPr txBox="1">
            <a:spLocks noChangeArrowheads="1"/>
          </p:cNvSpPr>
          <p:nvPr/>
        </p:nvSpPr>
        <p:spPr bwMode="auto">
          <a:xfrm>
            <a:off x="228600" y="914400"/>
            <a:ext cx="8915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与双键碳原子直接相连的原子上有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轨道，这个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轨道与</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π</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键的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轨道平行，从侧面重叠构</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成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共轭体系</a:t>
            </a:r>
            <a:r>
              <a:rPr kumimoji="1" lang="zh-CN" altLang="en-US" sz="2400">
                <a:latin typeface="宋体" panose="02010600030101010101" pitchFamily="2" charset="-122"/>
                <a:ea typeface="宋体" panose="02010600030101010101" pitchFamily="2" charset="-122"/>
                <a:cs typeface="Times New Roman" panose="02020603050405020304" pitchFamily="18" charset="0"/>
              </a:rPr>
              <a:t>。</a:t>
            </a:r>
          </a:p>
        </p:txBody>
      </p:sp>
      <p:graphicFrame>
        <p:nvGraphicFramePr>
          <p:cNvPr id="419845" name="Object 5">
            <a:extLst>
              <a:ext uri="{FF2B5EF4-FFF2-40B4-BE49-F238E27FC236}">
                <a16:creationId xmlns:a16="http://schemas.microsoft.com/office/drawing/2014/main" id="{BE2249DE-5FA6-41E6-9245-940011E1B396}"/>
              </a:ext>
            </a:extLst>
          </p:cNvPr>
          <p:cNvGraphicFramePr>
            <a:graphicFrameLocks noChangeAspect="1"/>
          </p:cNvGraphicFramePr>
          <p:nvPr/>
        </p:nvGraphicFramePr>
        <p:xfrm>
          <a:off x="4859338" y="1773238"/>
          <a:ext cx="2833687" cy="1673225"/>
        </p:xfrm>
        <a:graphic>
          <a:graphicData uri="http://schemas.openxmlformats.org/presentationml/2006/ole">
            <mc:AlternateContent xmlns:mc="http://schemas.openxmlformats.org/markup-compatibility/2006">
              <mc:Choice xmlns:v="urn:schemas-microsoft-com:vml" Requires="v">
                <p:oleObj spid="_x0000_s156719" name="CS ChemDraw Drawing" r:id="rId3" imgW="1856740" imgH="1094740" progId="ChemDraw.Document.5.0">
                  <p:embed/>
                </p:oleObj>
              </mc:Choice>
              <mc:Fallback>
                <p:oleObj name="CS ChemDraw Drawing" r:id="rId3" imgW="1856740" imgH="1094740" progId="ChemDraw.Document.5.0">
                  <p:embed/>
                  <p:pic>
                    <p:nvPicPr>
                      <p:cNvPr id="419845" name="Object 5">
                        <a:extLst>
                          <a:ext uri="{FF2B5EF4-FFF2-40B4-BE49-F238E27FC236}">
                            <a16:creationId xmlns:a16="http://schemas.microsoft.com/office/drawing/2014/main" id="{BE2249DE-5FA6-41E6-9245-940011E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773238"/>
                        <a:ext cx="2833687"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46" name="Object 6">
            <a:extLst>
              <a:ext uri="{FF2B5EF4-FFF2-40B4-BE49-F238E27FC236}">
                <a16:creationId xmlns:a16="http://schemas.microsoft.com/office/drawing/2014/main" id="{3A49F01D-76C4-4DC4-847E-75615F4C045A}"/>
              </a:ext>
            </a:extLst>
          </p:cNvPr>
          <p:cNvGraphicFramePr>
            <a:graphicFrameLocks noChangeAspect="1"/>
          </p:cNvGraphicFramePr>
          <p:nvPr/>
        </p:nvGraphicFramePr>
        <p:xfrm>
          <a:off x="1403350" y="1844675"/>
          <a:ext cx="2209800" cy="1362075"/>
        </p:xfrm>
        <a:graphic>
          <a:graphicData uri="http://schemas.openxmlformats.org/presentationml/2006/ole">
            <mc:AlternateContent xmlns:mc="http://schemas.openxmlformats.org/markup-compatibility/2006">
              <mc:Choice xmlns:v="urn:schemas-microsoft-com:vml" Requires="v">
                <p:oleObj spid="_x0000_s156720" name="CS ChemDraw Drawing" r:id="rId5" imgW="1374140" imgH="848360" progId="ChemDraw.Document.5.0">
                  <p:embed/>
                </p:oleObj>
              </mc:Choice>
              <mc:Fallback>
                <p:oleObj name="CS ChemDraw Drawing" r:id="rId5" imgW="1374140" imgH="848360" progId="ChemDraw.Document.5.0">
                  <p:embed/>
                  <p:pic>
                    <p:nvPicPr>
                      <p:cNvPr id="419846" name="Object 6">
                        <a:extLst>
                          <a:ext uri="{FF2B5EF4-FFF2-40B4-BE49-F238E27FC236}">
                            <a16:creationId xmlns:a16="http://schemas.microsoft.com/office/drawing/2014/main" id="{3A49F01D-76C4-4DC4-847E-75615F4C0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844675"/>
                        <a:ext cx="22098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7" name="Text Box 7">
            <a:extLst>
              <a:ext uri="{FF2B5EF4-FFF2-40B4-BE49-F238E27FC236}">
                <a16:creationId xmlns:a16="http://schemas.microsoft.com/office/drawing/2014/main" id="{8F8DE142-9C1C-40F5-B7A5-9362BA2D4D58}"/>
              </a:ext>
            </a:extLst>
          </p:cNvPr>
          <p:cNvSpPr txBox="1">
            <a:spLocks noChangeArrowheads="1"/>
          </p:cNvSpPr>
          <p:nvPr/>
        </p:nvSpPr>
        <p:spPr bwMode="auto">
          <a:xfrm>
            <a:off x="395288" y="3429000"/>
            <a:ext cx="8439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能形成 </a:t>
            </a:r>
            <a:r>
              <a:rPr kumimoji="1"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共轭体系的除具有未共用电子对的中性分子外，还可以是正、负离子或自由基。</a:t>
            </a:r>
          </a:p>
        </p:txBody>
      </p:sp>
      <p:graphicFrame>
        <p:nvGraphicFramePr>
          <p:cNvPr id="419848" name="Object 8">
            <a:extLst>
              <a:ext uri="{FF2B5EF4-FFF2-40B4-BE49-F238E27FC236}">
                <a16:creationId xmlns:a16="http://schemas.microsoft.com/office/drawing/2014/main" id="{613E8B8B-EDBF-4707-8049-E1DEF567B706}"/>
              </a:ext>
            </a:extLst>
          </p:cNvPr>
          <p:cNvGraphicFramePr>
            <a:graphicFrameLocks noChangeAspect="1"/>
          </p:cNvGraphicFramePr>
          <p:nvPr/>
        </p:nvGraphicFramePr>
        <p:xfrm>
          <a:off x="539750" y="4365625"/>
          <a:ext cx="7620000" cy="1690688"/>
        </p:xfrm>
        <a:graphic>
          <a:graphicData uri="http://schemas.openxmlformats.org/presentationml/2006/ole">
            <mc:AlternateContent xmlns:mc="http://schemas.openxmlformats.org/markup-compatibility/2006">
              <mc:Choice xmlns:v="urn:schemas-microsoft-com:vml" Requires="v">
                <p:oleObj spid="_x0000_s156721" name="CS ChemDraw Drawing" r:id="rId7" imgW="6047740" imgH="1341120" progId="ChemDraw.Document.5.0">
                  <p:embed/>
                </p:oleObj>
              </mc:Choice>
              <mc:Fallback>
                <p:oleObj name="CS ChemDraw Drawing" r:id="rId7" imgW="6047740" imgH="1341120" progId="ChemDraw.Document.5.0">
                  <p:embed/>
                  <p:pic>
                    <p:nvPicPr>
                      <p:cNvPr id="419848" name="Object 8">
                        <a:extLst>
                          <a:ext uri="{FF2B5EF4-FFF2-40B4-BE49-F238E27FC236}">
                            <a16:creationId xmlns:a16="http://schemas.microsoft.com/office/drawing/2014/main" id="{613E8B8B-EDBF-4707-8049-E1DEF567B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365625"/>
                        <a:ext cx="7620000"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9" name="Text Box 9">
            <a:extLst>
              <a:ext uri="{FF2B5EF4-FFF2-40B4-BE49-F238E27FC236}">
                <a16:creationId xmlns:a16="http://schemas.microsoft.com/office/drawing/2014/main" id="{DF81DE47-F22C-48C4-9B5E-D5434B2E46CC}"/>
              </a:ext>
            </a:extLst>
          </p:cNvPr>
          <p:cNvSpPr txBox="1">
            <a:spLocks noChangeArrowheads="1"/>
          </p:cNvSpPr>
          <p:nvPr/>
        </p:nvSpPr>
        <p:spPr bwMode="auto">
          <a:xfrm>
            <a:off x="381000" y="6172200"/>
            <a:ext cx="7848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1800">
                <a:latin typeface="宋体" panose="02010600030101010101" pitchFamily="2" charset="-122"/>
                <a:ea typeface="宋体" panose="02010600030101010101" pitchFamily="2" charset="-122"/>
              </a:rPr>
              <a:t>     </a:t>
            </a:r>
            <a:r>
              <a:rPr kumimoji="1" lang="zh-CN" altLang="en-US" sz="1800">
                <a:solidFill>
                  <a:srgbClr val="3399FF"/>
                </a:solidFill>
                <a:latin typeface="宋体" panose="02010600030101010101" pitchFamily="2" charset="-122"/>
                <a:ea typeface="宋体" panose="02010600030101010101" pitchFamily="2" charset="-122"/>
              </a:rPr>
              <a:t>烯丙基正离子         烯丙基负离子            烯丙基自由基</a:t>
            </a:r>
          </a:p>
        </p:txBody>
      </p:sp>
      <p:sp>
        <p:nvSpPr>
          <p:cNvPr id="2" name="日期占位符 1">
            <a:extLst>
              <a:ext uri="{FF2B5EF4-FFF2-40B4-BE49-F238E27FC236}">
                <a16:creationId xmlns:a16="http://schemas.microsoft.com/office/drawing/2014/main" id="{6BBD7D79-877D-4DC6-9FF9-1AFCF7DACE8A}"/>
              </a:ext>
            </a:extLst>
          </p:cNvPr>
          <p:cNvSpPr>
            <a:spLocks noGrp="1"/>
          </p:cNvSpPr>
          <p:nvPr>
            <p:ph type="dt" sz="half" idx="10"/>
          </p:nvPr>
        </p:nvSpPr>
        <p:spPr/>
        <p:txBody>
          <a:bodyPr/>
          <a:lstStyle/>
          <a:p>
            <a:pPr>
              <a:defRPr/>
            </a:pPr>
            <a:fld id="{A704C06D-9356-4AFB-85BB-288F1541C8E5}" type="datetime11">
              <a:rPr lang="zh-CN" altLang="en-US" smtClean="0"/>
              <a:t>11:48:10</a:t>
            </a:fld>
            <a:endParaRPr lang="en-US"/>
          </a:p>
        </p:txBody>
      </p:sp>
      <p:sp>
        <p:nvSpPr>
          <p:cNvPr id="3" name="灯片编号占位符 2">
            <a:extLst>
              <a:ext uri="{FF2B5EF4-FFF2-40B4-BE49-F238E27FC236}">
                <a16:creationId xmlns:a16="http://schemas.microsoft.com/office/drawing/2014/main" id="{96A96765-2332-42C3-84F0-1F0A101CA35B}"/>
              </a:ext>
            </a:extLst>
          </p:cNvPr>
          <p:cNvSpPr>
            <a:spLocks noGrp="1"/>
          </p:cNvSpPr>
          <p:nvPr>
            <p:ph type="sldNum" sz="quarter" idx="12"/>
          </p:nvPr>
        </p:nvSpPr>
        <p:spPr/>
        <p:txBody>
          <a:bodyPr/>
          <a:lstStyle/>
          <a:p>
            <a:pPr>
              <a:defRPr/>
            </a:pPr>
            <a:fld id="{D9255669-4D76-4035-84D2-5F59D5D8FE20}" type="slidenum">
              <a:rPr lang="en-US" altLang="zh-CN" smtClean="0"/>
              <a:pPr>
                <a:defRPr/>
              </a:pPr>
              <a:t>118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42">
                                            <p:txEl>
                                              <p:pRg st="0" end="0"/>
                                            </p:txEl>
                                          </p:spTgt>
                                        </p:tgtEl>
                                        <p:attrNameLst>
                                          <p:attrName>style.visibility</p:attrName>
                                        </p:attrNameLst>
                                      </p:cBhvr>
                                      <p:to>
                                        <p:strVal val="visible"/>
                                      </p:to>
                                    </p:set>
                                    <p:animEffect transition="in" filter="wipe(left)">
                                      <p:cBhvr>
                                        <p:cTn id="7" dur="500"/>
                                        <p:tgtEl>
                                          <p:spTgt spid="4198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19843"/>
                                        </p:tgtEl>
                                        <p:attrNameLst>
                                          <p:attrName>style.visibility</p:attrName>
                                        </p:attrNameLst>
                                      </p:cBhvr>
                                      <p:to>
                                        <p:strVal val="visible"/>
                                      </p:to>
                                    </p:set>
                                    <p:animEffect transition="in" filter="slide(fromBottom)">
                                      <p:cBhvr>
                                        <p:cTn id="12" dur="500"/>
                                        <p:tgtEl>
                                          <p:spTgt spid="419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9846"/>
                                        </p:tgtEl>
                                        <p:attrNameLst>
                                          <p:attrName>style.visibility</p:attrName>
                                        </p:attrNameLst>
                                      </p:cBhvr>
                                      <p:to>
                                        <p:strVal val="visible"/>
                                      </p:to>
                                    </p:set>
                                    <p:animEffect transition="in" filter="wipe(left)">
                                      <p:cBhvr>
                                        <p:cTn id="17" dur="500"/>
                                        <p:tgtEl>
                                          <p:spTgt spid="419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1" fill="hold" nodeType="clickEffect">
                                  <p:stCondLst>
                                    <p:cond delay="0"/>
                                  </p:stCondLst>
                                  <p:childTnLst>
                                    <p:set>
                                      <p:cBhvr>
                                        <p:cTn id="21" dur="1" fill="hold">
                                          <p:stCondLst>
                                            <p:cond delay="0"/>
                                          </p:stCondLst>
                                        </p:cTn>
                                        <p:tgtEl>
                                          <p:spTgt spid="419845"/>
                                        </p:tgtEl>
                                        <p:attrNameLst>
                                          <p:attrName>style.visibility</p:attrName>
                                        </p:attrNameLst>
                                      </p:cBhvr>
                                      <p:to>
                                        <p:strVal val="visible"/>
                                      </p:to>
                                    </p:set>
                                    <p:anim calcmode="lin" valueType="num">
                                      <p:cBhvr additive="base">
                                        <p:cTn id="22" dur="500" fill="hold"/>
                                        <p:tgtEl>
                                          <p:spTgt spid="419845"/>
                                        </p:tgtEl>
                                        <p:attrNameLst>
                                          <p:attrName>ppt_x</p:attrName>
                                        </p:attrNameLst>
                                      </p:cBhvr>
                                      <p:tavLst>
                                        <p:tav tm="0">
                                          <p:val>
                                            <p:strVal val="#ppt_x"/>
                                          </p:val>
                                        </p:tav>
                                        <p:tav tm="100000">
                                          <p:val>
                                            <p:strVal val="#ppt_x"/>
                                          </p:val>
                                        </p:tav>
                                      </p:tavLst>
                                    </p:anim>
                                    <p:anim calcmode="lin" valueType="num">
                                      <p:cBhvr additive="base">
                                        <p:cTn id="23" dur="500" fill="hold"/>
                                        <p:tgtEl>
                                          <p:spTgt spid="419845"/>
                                        </p:tgtEl>
                                        <p:attrNameLst>
                                          <p:attrName>ppt_y</p:attrName>
                                        </p:attrNameLst>
                                      </p:cBhvr>
                                      <p:tavLst>
                                        <p:tav tm="0">
                                          <p:val>
                                            <p:strVal val="0-#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9847">
                                            <p:txEl>
                                              <p:pRg st="0" end="0"/>
                                            </p:txEl>
                                          </p:spTgt>
                                        </p:tgtEl>
                                        <p:attrNameLst>
                                          <p:attrName>style.visibility</p:attrName>
                                        </p:attrNameLst>
                                      </p:cBhvr>
                                      <p:to>
                                        <p:strVal val="visible"/>
                                      </p:to>
                                    </p:set>
                                    <p:animEffect transition="in" filter="wipe(left)">
                                      <p:cBhvr>
                                        <p:cTn id="28" dur="500"/>
                                        <p:tgtEl>
                                          <p:spTgt spid="419847">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nodeType="clickEffect">
                                  <p:stCondLst>
                                    <p:cond delay="0"/>
                                  </p:stCondLst>
                                  <p:childTnLst>
                                    <p:set>
                                      <p:cBhvr>
                                        <p:cTn id="32" dur="1" fill="hold">
                                          <p:stCondLst>
                                            <p:cond delay="0"/>
                                          </p:stCondLst>
                                        </p:cTn>
                                        <p:tgtEl>
                                          <p:spTgt spid="419848"/>
                                        </p:tgtEl>
                                        <p:attrNameLst>
                                          <p:attrName>style.visibility</p:attrName>
                                        </p:attrNameLst>
                                      </p:cBhvr>
                                      <p:to>
                                        <p:strVal val="visible"/>
                                      </p:to>
                                    </p:set>
                                    <p:anim calcmode="lin" valueType="num">
                                      <p:cBhvr additive="base">
                                        <p:cTn id="33" dur="500" fill="hold"/>
                                        <p:tgtEl>
                                          <p:spTgt spid="419848"/>
                                        </p:tgtEl>
                                        <p:attrNameLst>
                                          <p:attrName>ppt_x</p:attrName>
                                        </p:attrNameLst>
                                      </p:cBhvr>
                                      <p:tavLst>
                                        <p:tav tm="0">
                                          <p:val>
                                            <p:strVal val="#ppt_x"/>
                                          </p:val>
                                        </p:tav>
                                        <p:tav tm="100000">
                                          <p:val>
                                            <p:strVal val="#ppt_x"/>
                                          </p:val>
                                        </p:tav>
                                      </p:tavLst>
                                    </p:anim>
                                    <p:anim calcmode="lin" valueType="num">
                                      <p:cBhvr additive="base">
                                        <p:cTn id="34" dur="500" fill="hold"/>
                                        <p:tgtEl>
                                          <p:spTgt spid="419848"/>
                                        </p:tgtEl>
                                        <p:attrNameLst>
                                          <p:attrName>ppt_y</p:attrName>
                                        </p:attrNameLst>
                                      </p:cBhvr>
                                      <p:tavLst>
                                        <p:tav tm="0">
                                          <p:val>
                                            <p:strVal val="0-#ppt_h/2"/>
                                          </p:val>
                                        </p:tav>
                                        <p:tav tm="100000">
                                          <p:val>
                                            <p:strVal val="#ppt_y"/>
                                          </p:val>
                                        </p:tav>
                                      </p:tavLst>
                                    </p:anim>
                                  </p:childTnLst>
                                </p:cTn>
                              </p:par>
                              <p:par>
                                <p:cTn id="35" presetID="14" presetClass="entr" presetSubtype="10" fill="hold" grpId="0" nodeType="withEffect">
                                  <p:stCondLst>
                                    <p:cond delay="0"/>
                                  </p:stCondLst>
                                  <p:childTnLst>
                                    <p:set>
                                      <p:cBhvr>
                                        <p:cTn id="36" dur="1" fill="hold">
                                          <p:stCondLst>
                                            <p:cond delay="0"/>
                                          </p:stCondLst>
                                        </p:cTn>
                                        <p:tgtEl>
                                          <p:spTgt spid="419849"/>
                                        </p:tgtEl>
                                        <p:attrNameLst>
                                          <p:attrName>style.visibility</p:attrName>
                                        </p:attrNameLst>
                                      </p:cBhvr>
                                      <p:to>
                                        <p:strVal val="visible"/>
                                      </p:to>
                                    </p:set>
                                    <p:animEffect transition="in" filter="randombar(horizontal)">
                                      <p:cBhvr>
                                        <p:cTn id="37" dur="500"/>
                                        <p:tgtEl>
                                          <p:spTgt spid="419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build="p" autoUpdateAnimBg="0"/>
      <p:bldP spid="419843" grpId="0" autoUpdateAnimBg="0"/>
      <p:bldP spid="419847" grpId="0" build="p" autoUpdateAnimBg="0"/>
      <p:bldP spid="419849"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ext Box 2">
            <a:extLst>
              <a:ext uri="{FF2B5EF4-FFF2-40B4-BE49-F238E27FC236}">
                <a16:creationId xmlns:a16="http://schemas.microsoft.com/office/drawing/2014/main" id="{472A8C8C-B6C7-4295-8447-013634F59125}"/>
              </a:ext>
            </a:extLst>
          </p:cNvPr>
          <p:cNvSpPr txBox="1">
            <a:spLocks noChangeArrowheads="1"/>
          </p:cNvSpPr>
          <p:nvPr/>
        </p:nvSpPr>
        <p:spPr bwMode="auto">
          <a:xfrm>
            <a:off x="323850" y="26035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zh-CN" altLang="en-US" sz="2400">
                <a:latin typeface="宋体" panose="02010600030101010101" pitchFamily="2" charset="-122"/>
                <a:ea typeface="宋体" panose="02010600030101010101" pitchFamily="2" charset="-122"/>
              </a:rPr>
              <a:t>（</a:t>
            </a:r>
            <a:r>
              <a:rPr kumimoji="1" lang="en-US" altLang="zh-CN" sz="2400">
                <a:latin typeface="宋体" panose="02010600030101010101" pitchFamily="2" charset="-122"/>
                <a:ea typeface="宋体" panose="02010600030101010101" pitchFamily="2" charset="-122"/>
              </a:rPr>
              <a:t>3</a:t>
            </a:r>
            <a:r>
              <a:rPr kumimoji="1" lang="zh-CN" altLang="en-US" sz="2400">
                <a:latin typeface="宋体" panose="02010600030101010101" pitchFamily="2" charset="-122"/>
                <a:ea typeface="宋体" panose="02010600030101010101" pitchFamily="2" charset="-122"/>
              </a:rPr>
              <a:t>） 超共轭体系</a:t>
            </a:r>
          </a:p>
        </p:txBody>
      </p:sp>
      <p:sp>
        <p:nvSpPr>
          <p:cNvPr id="420867" name="Text Box 3">
            <a:extLst>
              <a:ext uri="{FF2B5EF4-FFF2-40B4-BE49-F238E27FC236}">
                <a16:creationId xmlns:a16="http://schemas.microsoft.com/office/drawing/2014/main" id="{9777F6BE-40A6-44CE-B770-2B0C31D566BF}"/>
              </a:ext>
            </a:extLst>
          </p:cNvPr>
          <p:cNvSpPr txBox="1">
            <a:spLocks noChangeArrowheads="1"/>
          </p:cNvSpPr>
          <p:nvPr/>
        </p:nvSpPr>
        <p:spPr bwMode="auto">
          <a:xfrm>
            <a:off x="304800" y="838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a.σ,π-</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a:t>
            </a:r>
          </a:p>
        </p:txBody>
      </p:sp>
      <p:graphicFrame>
        <p:nvGraphicFramePr>
          <p:cNvPr id="420868" name="Object 4">
            <a:extLst>
              <a:ext uri="{FF2B5EF4-FFF2-40B4-BE49-F238E27FC236}">
                <a16:creationId xmlns:a16="http://schemas.microsoft.com/office/drawing/2014/main" id="{40E49E95-8861-45BA-A962-D689098F8DF3}"/>
              </a:ext>
            </a:extLst>
          </p:cNvPr>
          <p:cNvGraphicFramePr>
            <a:graphicFrameLocks noChangeAspect="1"/>
          </p:cNvGraphicFramePr>
          <p:nvPr>
            <p:extLst>
              <p:ext uri="{D42A27DB-BD31-4B8C-83A1-F6EECF244321}">
                <p14:modId xmlns:p14="http://schemas.microsoft.com/office/powerpoint/2010/main" val="4088238254"/>
              </p:ext>
            </p:extLst>
          </p:nvPr>
        </p:nvGraphicFramePr>
        <p:xfrm>
          <a:off x="3170237" y="1981238"/>
          <a:ext cx="2232025" cy="2144713"/>
        </p:xfrm>
        <a:graphic>
          <a:graphicData uri="http://schemas.openxmlformats.org/presentationml/2006/ole">
            <mc:AlternateContent xmlns:mc="http://schemas.openxmlformats.org/markup-compatibility/2006">
              <mc:Choice xmlns:v="urn:schemas-microsoft-com:vml" Requires="v">
                <p:oleObj spid="_x0000_s157741" name="CS ChemDraw Drawing" r:id="rId3" imgW="1605280" imgH="1541780" progId="ChemDraw.Document.5.0">
                  <p:embed/>
                </p:oleObj>
              </mc:Choice>
              <mc:Fallback>
                <p:oleObj name="CS ChemDraw Drawing" r:id="rId3" imgW="1605280" imgH="1541780" progId="ChemDraw.Document.5.0">
                  <p:embed/>
                  <p:pic>
                    <p:nvPicPr>
                      <p:cNvPr id="420868" name="Object 4">
                        <a:extLst>
                          <a:ext uri="{FF2B5EF4-FFF2-40B4-BE49-F238E27FC236}">
                            <a16:creationId xmlns:a16="http://schemas.microsoft.com/office/drawing/2014/main" id="{40E49E95-8861-45BA-A962-D689098F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237" y="1981238"/>
                        <a:ext cx="2232025"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870" name="Text Box 6">
            <a:extLst>
              <a:ext uri="{FF2B5EF4-FFF2-40B4-BE49-F238E27FC236}">
                <a16:creationId xmlns:a16="http://schemas.microsoft.com/office/drawing/2014/main" id="{356A3881-C5D2-43BF-9369-C2BA46AA90BC}"/>
              </a:ext>
            </a:extLst>
          </p:cNvPr>
          <p:cNvSpPr txBox="1">
            <a:spLocks noChangeArrowheads="1"/>
          </p:cNvSpPr>
          <p:nvPr/>
        </p:nvSpPr>
        <p:spPr bwMode="auto">
          <a:xfrm>
            <a:off x="323850" y="4076700"/>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b.σ, p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a:t>
            </a:r>
          </a:p>
        </p:txBody>
      </p:sp>
      <p:graphicFrame>
        <p:nvGraphicFramePr>
          <p:cNvPr id="420871" name="Object 7">
            <a:extLst>
              <a:ext uri="{FF2B5EF4-FFF2-40B4-BE49-F238E27FC236}">
                <a16:creationId xmlns:a16="http://schemas.microsoft.com/office/drawing/2014/main" id="{BBB76183-A080-4A8A-B465-62BFBB0D610A}"/>
              </a:ext>
            </a:extLst>
          </p:cNvPr>
          <p:cNvGraphicFramePr>
            <a:graphicFrameLocks noChangeAspect="1"/>
          </p:cNvGraphicFramePr>
          <p:nvPr>
            <p:extLst>
              <p:ext uri="{D42A27DB-BD31-4B8C-83A1-F6EECF244321}">
                <p14:modId xmlns:p14="http://schemas.microsoft.com/office/powerpoint/2010/main" val="2244205736"/>
              </p:ext>
            </p:extLst>
          </p:nvPr>
        </p:nvGraphicFramePr>
        <p:xfrm>
          <a:off x="5867400" y="4437063"/>
          <a:ext cx="2368550" cy="2133600"/>
        </p:xfrm>
        <a:graphic>
          <a:graphicData uri="http://schemas.openxmlformats.org/presentationml/2006/ole">
            <mc:AlternateContent xmlns:mc="http://schemas.openxmlformats.org/markup-compatibility/2006">
              <mc:Choice xmlns:v="urn:schemas-microsoft-com:vml" Requires="v">
                <p:oleObj spid="_x0000_s157742" name="CS ChemDraw Drawing" r:id="rId5" imgW="1221740" imgH="1252220" progId="ChemDraw.Document.5.0">
                  <p:embed/>
                </p:oleObj>
              </mc:Choice>
              <mc:Fallback>
                <p:oleObj name="CS ChemDraw Drawing" r:id="rId5" imgW="1221740" imgH="1252220" progId="ChemDraw.Document.5.0">
                  <p:embed/>
                  <p:pic>
                    <p:nvPicPr>
                      <p:cNvPr id="420871" name="Object 7">
                        <a:extLst>
                          <a:ext uri="{FF2B5EF4-FFF2-40B4-BE49-F238E27FC236}">
                            <a16:creationId xmlns:a16="http://schemas.microsoft.com/office/drawing/2014/main" id="{BBB76183-A080-4A8A-B465-62BFBB0D61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437063"/>
                        <a:ext cx="23685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872" name="Text Box 8">
            <a:extLst>
              <a:ext uri="{FF2B5EF4-FFF2-40B4-BE49-F238E27FC236}">
                <a16:creationId xmlns:a16="http://schemas.microsoft.com/office/drawing/2014/main" id="{EA0DF0A2-1A6B-4083-8B67-3E5BCF8614E2}"/>
              </a:ext>
            </a:extLst>
          </p:cNvPr>
          <p:cNvSpPr txBox="1">
            <a:spLocks noChangeArrowheads="1"/>
          </p:cNvSpPr>
          <p:nvPr/>
        </p:nvSpPr>
        <p:spPr bwMode="auto">
          <a:xfrm>
            <a:off x="468313" y="5661025"/>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200">
                <a:latin typeface="宋体" panose="02010600030101010101" pitchFamily="2" charset="-122"/>
                <a:ea typeface="宋体" panose="02010600030101010101" pitchFamily="2" charset="-122"/>
              </a:rPr>
              <a:t>  </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能形成</a:t>
            </a:r>
            <a:r>
              <a:rPr kumimoji="1" lang="en-US" altLang="zh-CN"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σ, p -</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超共轭体系的可以是</a:t>
            </a:r>
            <a:r>
              <a:rPr kumimoji="1" lang="zh-CN" altLang="en-US" sz="22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碳正离子</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a:t>
            </a:r>
            <a:r>
              <a:rPr kumimoji="1" lang="zh-CN" altLang="en-US" sz="22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碳自由基</a:t>
            </a:r>
            <a:r>
              <a:rPr kumimoji="1" lang="zh-CN" altLang="en-US" sz="2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0873" name="Text Box 9">
            <a:extLst>
              <a:ext uri="{FF2B5EF4-FFF2-40B4-BE49-F238E27FC236}">
                <a16:creationId xmlns:a16="http://schemas.microsoft.com/office/drawing/2014/main" id="{EC6E4857-2416-41C9-BA5F-26D71F0F66D9}"/>
              </a:ext>
            </a:extLst>
          </p:cNvPr>
          <p:cNvSpPr txBox="1">
            <a:spLocks noChangeArrowheads="1"/>
          </p:cNvSpPr>
          <p:nvPr/>
        </p:nvSpPr>
        <p:spPr bwMode="auto">
          <a:xfrm>
            <a:off x="468313" y="1268413"/>
            <a:ext cx="8496300" cy="7223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与碳碳双键相连的饱和碳原子上的</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C-H </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键可与</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π</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键的</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轨道产生部分重叠，称为</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σ-π</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超共轭</a:t>
            </a:r>
          </a:p>
        </p:txBody>
      </p:sp>
      <p:sp>
        <p:nvSpPr>
          <p:cNvPr id="420874" name="Text Box 10">
            <a:extLst>
              <a:ext uri="{FF2B5EF4-FFF2-40B4-BE49-F238E27FC236}">
                <a16:creationId xmlns:a16="http://schemas.microsoft.com/office/drawing/2014/main" id="{474FAFDB-8729-4326-85C1-22E4BB8E2005}"/>
              </a:ext>
            </a:extLst>
          </p:cNvPr>
          <p:cNvSpPr txBox="1">
            <a:spLocks noChangeArrowheads="1"/>
          </p:cNvSpPr>
          <p:nvPr/>
        </p:nvSpPr>
        <p:spPr bwMode="auto">
          <a:xfrm>
            <a:off x="468313" y="4508500"/>
            <a:ext cx="4716462" cy="10239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与中心碳原子相连的饱和碳原子上的</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C-H </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键可与中心碳原子的</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产生部分重叠，称为</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超共轭</a:t>
            </a:r>
          </a:p>
        </p:txBody>
      </p:sp>
      <p:sp>
        <p:nvSpPr>
          <p:cNvPr id="2" name="日期占位符 1">
            <a:extLst>
              <a:ext uri="{FF2B5EF4-FFF2-40B4-BE49-F238E27FC236}">
                <a16:creationId xmlns:a16="http://schemas.microsoft.com/office/drawing/2014/main" id="{EEBF7A56-7588-4721-96A6-04B8F595B35C}"/>
              </a:ext>
            </a:extLst>
          </p:cNvPr>
          <p:cNvSpPr>
            <a:spLocks noGrp="1"/>
          </p:cNvSpPr>
          <p:nvPr>
            <p:ph type="dt" sz="half" idx="10"/>
          </p:nvPr>
        </p:nvSpPr>
        <p:spPr/>
        <p:txBody>
          <a:bodyPr/>
          <a:lstStyle/>
          <a:p>
            <a:pPr>
              <a:defRPr/>
            </a:pPr>
            <a:fld id="{D54ACDBA-62DC-4BF7-B8CC-15E53BAAFA1C}" type="datetime11">
              <a:rPr lang="zh-CN" altLang="en-US" smtClean="0"/>
              <a:t>11:48:10</a:t>
            </a:fld>
            <a:endParaRPr lang="en-US"/>
          </a:p>
        </p:txBody>
      </p:sp>
      <p:sp>
        <p:nvSpPr>
          <p:cNvPr id="3" name="灯片编号占位符 2">
            <a:extLst>
              <a:ext uri="{FF2B5EF4-FFF2-40B4-BE49-F238E27FC236}">
                <a16:creationId xmlns:a16="http://schemas.microsoft.com/office/drawing/2014/main" id="{59691D27-D3C5-494F-924D-6AD398BAF18C}"/>
              </a:ext>
            </a:extLst>
          </p:cNvPr>
          <p:cNvSpPr>
            <a:spLocks noGrp="1"/>
          </p:cNvSpPr>
          <p:nvPr>
            <p:ph type="sldNum" sz="quarter" idx="12"/>
          </p:nvPr>
        </p:nvSpPr>
        <p:spPr/>
        <p:txBody>
          <a:bodyPr/>
          <a:lstStyle/>
          <a:p>
            <a:pPr>
              <a:defRPr/>
            </a:pPr>
            <a:fld id="{D9255669-4D76-4035-84D2-5F59D5D8FE20}" type="slidenum">
              <a:rPr lang="en-US" altLang="zh-CN" smtClean="0"/>
              <a:pPr>
                <a:defRPr/>
              </a:pPr>
              <a:t>119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6">
                                            <p:txEl>
                                              <p:pRg st="0" end="0"/>
                                            </p:txEl>
                                          </p:spTgt>
                                        </p:tgtEl>
                                        <p:attrNameLst>
                                          <p:attrName>style.visibility</p:attrName>
                                        </p:attrNameLst>
                                      </p:cBhvr>
                                      <p:to>
                                        <p:strVal val="visible"/>
                                      </p:to>
                                    </p:set>
                                    <p:animEffect transition="in" filter="wipe(left)">
                                      <p:cBhvr>
                                        <p:cTn id="7" dur="500"/>
                                        <p:tgtEl>
                                          <p:spTgt spid="4208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867">
                                            <p:txEl>
                                              <p:pRg st="0" end="0"/>
                                            </p:txEl>
                                          </p:spTgt>
                                        </p:tgtEl>
                                        <p:attrNameLst>
                                          <p:attrName>style.visibility</p:attrName>
                                        </p:attrNameLst>
                                      </p:cBhvr>
                                      <p:to>
                                        <p:strVal val="visible"/>
                                      </p:to>
                                    </p:set>
                                    <p:animEffect transition="in" filter="wipe(left)">
                                      <p:cBhvr>
                                        <p:cTn id="12" dur="500"/>
                                        <p:tgtEl>
                                          <p:spTgt spid="420867">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20873"/>
                                        </p:tgtEl>
                                        <p:attrNameLst>
                                          <p:attrName>style.visibility</p:attrName>
                                        </p:attrNameLst>
                                      </p:cBhvr>
                                      <p:to>
                                        <p:strVal val="visible"/>
                                      </p:to>
                                    </p:set>
                                    <p:animEffect transition="in" filter="slide(fromBottom)">
                                      <p:cBhvr>
                                        <p:cTn id="15" dur="500"/>
                                        <p:tgtEl>
                                          <p:spTgt spid="4208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20868"/>
                                        </p:tgtEl>
                                        <p:attrNameLst>
                                          <p:attrName>style.visibility</p:attrName>
                                        </p:attrNameLst>
                                      </p:cBhvr>
                                      <p:to>
                                        <p:strVal val="visible"/>
                                      </p:to>
                                    </p:set>
                                    <p:animEffect transition="in" filter="wipe(left)">
                                      <p:cBhvr>
                                        <p:cTn id="20" dur="500"/>
                                        <p:tgtEl>
                                          <p:spTgt spid="4208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20870">
                                            <p:txEl>
                                              <p:pRg st="0" end="0"/>
                                            </p:txEl>
                                          </p:spTgt>
                                        </p:tgtEl>
                                        <p:attrNameLst>
                                          <p:attrName>style.visibility</p:attrName>
                                        </p:attrNameLst>
                                      </p:cBhvr>
                                      <p:to>
                                        <p:strVal val="visible"/>
                                      </p:to>
                                    </p:set>
                                    <p:animEffect transition="in" filter="wipe(left)">
                                      <p:cBhvr>
                                        <p:cTn id="25" dur="500"/>
                                        <p:tgtEl>
                                          <p:spTgt spid="420870">
                                            <p:txEl>
                                              <p:pRg st="0" end="0"/>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420874"/>
                                        </p:tgtEl>
                                        <p:attrNameLst>
                                          <p:attrName>style.visibility</p:attrName>
                                        </p:attrNameLst>
                                      </p:cBhvr>
                                      <p:to>
                                        <p:strVal val="visible"/>
                                      </p:to>
                                    </p:set>
                                    <p:animEffect transition="in" filter="strips(downLeft)">
                                      <p:cBhvr>
                                        <p:cTn id="28" dur="500"/>
                                        <p:tgtEl>
                                          <p:spTgt spid="42087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20872">
                                            <p:txEl>
                                              <p:pRg st="0" end="0"/>
                                            </p:txEl>
                                          </p:spTgt>
                                        </p:tgtEl>
                                        <p:attrNameLst>
                                          <p:attrName>style.visibility</p:attrName>
                                        </p:attrNameLst>
                                      </p:cBhvr>
                                      <p:to>
                                        <p:strVal val="visible"/>
                                      </p:to>
                                    </p:set>
                                    <p:animEffect transition="in" filter="dissolve">
                                      <p:cBhvr>
                                        <p:cTn id="33" dur="500"/>
                                        <p:tgtEl>
                                          <p:spTgt spid="420872">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5" presetClass="entr" presetSubtype="0" fill="hold" nodeType="clickEffect">
                                  <p:stCondLst>
                                    <p:cond delay="0"/>
                                  </p:stCondLst>
                                  <p:childTnLst>
                                    <p:set>
                                      <p:cBhvr>
                                        <p:cTn id="37" dur="1" fill="hold">
                                          <p:stCondLst>
                                            <p:cond delay="0"/>
                                          </p:stCondLst>
                                        </p:cTn>
                                        <p:tgtEl>
                                          <p:spTgt spid="420871"/>
                                        </p:tgtEl>
                                        <p:attrNameLst>
                                          <p:attrName>style.visibility</p:attrName>
                                        </p:attrNameLst>
                                      </p:cBhvr>
                                      <p:to>
                                        <p:strVal val="visible"/>
                                      </p:to>
                                    </p:set>
                                    <p:anim calcmode="lin" valueType="num">
                                      <p:cBhvr>
                                        <p:cTn id="38" dur="1000" fill="hold"/>
                                        <p:tgtEl>
                                          <p:spTgt spid="420871"/>
                                        </p:tgtEl>
                                        <p:attrNameLst>
                                          <p:attrName>ppt_w</p:attrName>
                                        </p:attrNameLst>
                                      </p:cBhvr>
                                      <p:tavLst>
                                        <p:tav tm="0">
                                          <p:val>
                                            <p:fltVal val="0"/>
                                          </p:val>
                                        </p:tav>
                                        <p:tav tm="100000">
                                          <p:val>
                                            <p:strVal val="#ppt_w"/>
                                          </p:val>
                                        </p:tav>
                                      </p:tavLst>
                                    </p:anim>
                                    <p:anim calcmode="lin" valueType="num">
                                      <p:cBhvr>
                                        <p:cTn id="39" dur="1000" fill="hold"/>
                                        <p:tgtEl>
                                          <p:spTgt spid="420871"/>
                                        </p:tgtEl>
                                        <p:attrNameLst>
                                          <p:attrName>ppt_h</p:attrName>
                                        </p:attrNameLst>
                                      </p:cBhvr>
                                      <p:tavLst>
                                        <p:tav tm="0">
                                          <p:val>
                                            <p:fltVal val="0"/>
                                          </p:val>
                                        </p:tav>
                                        <p:tav tm="100000">
                                          <p:val>
                                            <p:strVal val="#ppt_h"/>
                                          </p:val>
                                        </p:tav>
                                      </p:tavLst>
                                    </p:anim>
                                    <p:anim calcmode="lin" valueType="num">
                                      <p:cBhvr>
                                        <p:cTn id="40" dur="1000" fill="hold"/>
                                        <p:tgtEl>
                                          <p:spTgt spid="42087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42087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6" grpId="0" build="p" autoUpdateAnimBg="0"/>
      <p:bldP spid="420867" grpId="0" build="p" autoUpdateAnimBg="0"/>
      <p:bldP spid="420870" grpId="0" build="p" autoUpdateAnimBg="0"/>
      <p:bldP spid="420872" grpId="0" build="p" autoUpdateAnimBg="0"/>
      <p:bldP spid="420873" grpId="0"/>
      <p:bldP spid="4208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7FED6-ECDE-45E5-AE80-7382BCF22200}"/>
              </a:ext>
            </a:extLst>
          </p:cNvPr>
          <p:cNvSpPr>
            <a:spLocks noGrp="1"/>
          </p:cNvSpPr>
          <p:nvPr>
            <p:ph type="dt" sz="quarter" idx="10"/>
          </p:nvPr>
        </p:nvSpPr>
        <p:spPr/>
        <p:txBody>
          <a:bodyPr/>
          <a:lstStyle/>
          <a:p>
            <a:pPr>
              <a:defRPr/>
            </a:pPr>
            <a:fld id="{CB69D4ED-5DE0-44F5-B8F1-3F0A89568D41}"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6E26D377-6737-40A5-892C-99A825F3DA43}"/>
              </a:ext>
            </a:extLst>
          </p:cNvPr>
          <p:cNvSpPr>
            <a:spLocks noGrp="1"/>
          </p:cNvSpPr>
          <p:nvPr>
            <p:ph type="sldNum" sz="quarter" idx="12"/>
          </p:nvPr>
        </p:nvSpPr>
        <p:spPr/>
        <p:txBody>
          <a:bodyPr/>
          <a:lstStyle/>
          <a:p>
            <a:pPr>
              <a:defRPr/>
            </a:pPr>
            <a:fld id="{EC59C870-F906-4582-AA10-BC2C8D211BC7}" type="slidenum">
              <a:rPr lang="en-US" altLang="zh-CN"/>
              <a:pPr>
                <a:defRPr/>
              </a:pPr>
              <a:t>12</a:t>
            </a:fld>
            <a:endParaRPr lang="en-US" altLang="zh-CN"/>
          </a:p>
        </p:txBody>
      </p:sp>
      <p:sp>
        <p:nvSpPr>
          <p:cNvPr id="30" name="Text Box 5">
            <a:extLst>
              <a:ext uri="{FF2B5EF4-FFF2-40B4-BE49-F238E27FC236}">
                <a16:creationId xmlns:a16="http://schemas.microsoft.com/office/drawing/2014/main" id="{1DF40026-3938-41E9-8A2F-6A544B7F1D11}"/>
              </a:ext>
            </a:extLst>
          </p:cNvPr>
          <p:cNvSpPr txBox="1">
            <a:spLocks noChangeArrowheads="1"/>
          </p:cNvSpPr>
          <p:nvPr/>
        </p:nvSpPr>
        <p:spPr bwMode="auto">
          <a:xfrm>
            <a:off x="4684713" y="1223963"/>
            <a:ext cx="392588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顺反异构体的物理性质不同，因而分离它们并不很难。</a:t>
            </a:r>
            <a:r>
              <a:rPr lang="zh-CN" altLang="en-US" sz="2400" b="1"/>
              <a:t> </a:t>
            </a:r>
          </a:p>
        </p:txBody>
      </p:sp>
      <p:pic>
        <p:nvPicPr>
          <p:cNvPr id="15365" name="图片 30">
            <a:extLst>
              <a:ext uri="{FF2B5EF4-FFF2-40B4-BE49-F238E27FC236}">
                <a16:creationId xmlns:a16="http://schemas.microsoft.com/office/drawing/2014/main" id="{D64587DE-A804-456A-8DE1-21EB7364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5792"/>
          <a:stretch>
            <a:fillRect/>
          </a:stretch>
        </p:blipFill>
        <p:spPr bwMode="auto">
          <a:xfrm>
            <a:off x="571500" y="533400"/>
            <a:ext cx="39243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descr="E:\有机化学\有机课程\图片\图片39.tif">
            <a:extLst>
              <a:ext uri="{FF2B5EF4-FFF2-40B4-BE49-F238E27FC236}">
                <a16:creationId xmlns:a16="http://schemas.microsoft.com/office/drawing/2014/main" id="{9A96121F-29B7-42A4-B532-DB9B975FF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37" t="41669" r="36423" b="32607"/>
          <a:stretch>
            <a:fillRect/>
          </a:stretch>
        </p:blipFill>
        <p:spPr bwMode="auto">
          <a:xfrm>
            <a:off x="685800" y="2895600"/>
            <a:ext cx="22685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5">
            <a:extLst>
              <a:ext uri="{FF2B5EF4-FFF2-40B4-BE49-F238E27FC236}">
                <a16:creationId xmlns:a16="http://schemas.microsoft.com/office/drawing/2014/main" id="{6F205CF4-8B56-483F-952A-09E3741D51D8}"/>
              </a:ext>
            </a:extLst>
          </p:cNvPr>
          <p:cNvSpPr txBox="1">
            <a:spLocks noChangeArrowheads="1"/>
          </p:cNvSpPr>
          <p:nvPr/>
        </p:nvSpPr>
        <p:spPr bwMode="auto">
          <a:xfrm>
            <a:off x="4684713" y="3352800"/>
            <a:ext cx="392588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顺反异构体的化学性质不同，顺丁烯的稳定性小于反丁烯。</a:t>
            </a:r>
            <a:r>
              <a:rPr lang="zh-CN" altLang="en-US" sz="2400" b="1"/>
              <a:t> </a:t>
            </a:r>
          </a:p>
        </p:txBody>
      </p:sp>
      <p:pic>
        <p:nvPicPr>
          <p:cNvPr id="15368" name="图片 4">
            <a:extLst>
              <a:ext uri="{FF2B5EF4-FFF2-40B4-BE49-F238E27FC236}">
                <a16:creationId xmlns:a16="http://schemas.microsoft.com/office/drawing/2014/main" id="{D85B8ADC-F8B9-4E18-A9A5-689C34C6E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648200"/>
            <a:ext cx="36639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a:extLst>
              <a:ext uri="{FF2B5EF4-FFF2-40B4-BE49-F238E27FC236}">
                <a16:creationId xmlns:a16="http://schemas.microsoft.com/office/drawing/2014/main" id="{226D474C-E5D5-4062-97CD-1A4DD4554BDA}"/>
              </a:ext>
            </a:extLst>
          </p:cNvPr>
          <p:cNvSpPr txBox="1">
            <a:spLocks noChangeArrowheads="1"/>
          </p:cNvSpPr>
          <p:nvPr/>
        </p:nvSpPr>
        <p:spPr bwMode="auto">
          <a:xfrm>
            <a:off x="4684713" y="4538663"/>
            <a:ext cx="3925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二氯二氨合铂有两种几何异构体，一种是顺式，一种是反式，简称顺铂和反铂。顺铂是一种常用的抗癌药，而反铂没有抗癌作用。</a:t>
            </a:r>
            <a:endParaRPr lang="zh-CN" altLang="en-US" sz="2400" b="1"/>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heckerboard(across)">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checkerboard(across)">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p:bldP spid="2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2">
            <a:extLst>
              <a:ext uri="{FF2B5EF4-FFF2-40B4-BE49-F238E27FC236}">
                <a16:creationId xmlns:a16="http://schemas.microsoft.com/office/drawing/2014/main" id="{C9652493-8C7C-4198-AF96-8E31A0636A16}"/>
              </a:ext>
            </a:extLst>
          </p:cNvPr>
          <p:cNvSpPr txBox="1">
            <a:spLocks noChangeArrowheads="1"/>
          </p:cNvSpPr>
          <p:nvPr/>
        </p:nvSpPr>
        <p:spPr bwMode="auto">
          <a:xfrm>
            <a:off x="304800" y="765175"/>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σ,π-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和</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σ, p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超共轭体系的共同特点是：</a:t>
            </a:r>
            <a:r>
              <a:rPr kumimoji="1" lang="zh-CN" altLang="en-US"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参与超共轭的</a:t>
            </a:r>
            <a:r>
              <a:rPr kumimoji="1" lang="en-US" altLang="zh-CN"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C―H σ</a:t>
            </a:r>
            <a:r>
              <a:rPr kumimoji="1" lang="zh-CN" altLang="en-US"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越多，超共轭效应越强。</a:t>
            </a:r>
          </a:p>
        </p:txBody>
      </p:sp>
      <p:sp>
        <p:nvSpPr>
          <p:cNvPr id="421891" name="Text Box 3">
            <a:extLst>
              <a:ext uri="{FF2B5EF4-FFF2-40B4-BE49-F238E27FC236}">
                <a16:creationId xmlns:a16="http://schemas.microsoft.com/office/drawing/2014/main" id="{BAD0E252-7D25-4E33-9025-A6F8C6600EBB}"/>
              </a:ext>
            </a:extLst>
          </p:cNvPr>
          <p:cNvSpPr txBox="1">
            <a:spLocks noChangeArrowheads="1"/>
          </p:cNvSpPr>
          <p:nvPr/>
        </p:nvSpPr>
        <p:spPr bwMode="auto">
          <a:xfrm>
            <a:off x="381000" y="1773238"/>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宋体" panose="02010600030101010101" pitchFamily="2" charset="-122"/>
                <a:ea typeface="宋体" panose="02010600030101010101" pitchFamily="2" charset="-122"/>
              </a:rPr>
              <a:t>在共轭体系中</a:t>
            </a:r>
            <a:r>
              <a:rPr kumimoji="1" lang="en-US" altLang="zh-CN" sz="2400">
                <a:latin typeface="宋体" panose="02010600030101010101" pitchFamily="2" charset="-122"/>
                <a:ea typeface="宋体" panose="02010600030101010101" pitchFamily="2" charset="-122"/>
              </a:rPr>
              <a:t>,</a:t>
            </a:r>
            <a:r>
              <a:rPr kumimoji="1" lang="zh-CN" altLang="en-US" sz="2400">
                <a:latin typeface="宋体" panose="02010600030101010101" pitchFamily="2" charset="-122"/>
                <a:ea typeface="宋体" panose="02010600030101010101" pitchFamily="2" charset="-122"/>
              </a:rPr>
              <a:t>各种共轭效应的对分子影响的相对强度是：</a:t>
            </a:r>
          </a:p>
        </p:txBody>
      </p:sp>
      <p:sp>
        <p:nvSpPr>
          <p:cNvPr id="421892" name="Text Box 4">
            <a:extLst>
              <a:ext uri="{FF2B5EF4-FFF2-40B4-BE49-F238E27FC236}">
                <a16:creationId xmlns:a16="http://schemas.microsoft.com/office/drawing/2014/main" id="{54B5B79F-6A13-47FB-8381-02D3E292EDD9}"/>
              </a:ext>
            </a:extLst>
          </p:cNvPr>
          <p:cNvSpPr txBox="1">
            <a:spLocks noChangeArrowheads="1"/>
          </p:cNvSpPr>
          <p:nvPr/>
        </p:nvSpPr>
        <p:spPr bwMode="auto">
          <a:xfrm>
            <a:off x="468313" y="2636838"/>
            <a:ext cx="827881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200">
                <a:solidFill>
                  <a:srgbClr val="000000"/>
                </a:solidFill>
                <a:latin typeface="宋体" panose="02010600030101010101" pitchFamily="2" charset="-122"/>
                <a:ea typeface="宋体" panose="02010600030101010101" pitchFamily="2" charset="-122"/>
              </a:rPr>
              <a:t>π,π- </a:t>
            </a:r>
            <a:r>
              <a:rPr kumimoji="1" lang="zh-CN" altLang="en-US" sz="2200">
                <a:solidFill>
                  <a:srgbClr val="000000"/>
                </a:solidFill>
                <a:latin typeface="宋体" panose="02010600030101010101" pitchFamily="2" charset="-122"/>
                <a:ea typeface="宋体" panose="02010600030101010101" pitchFamily="2" charset="-122"/>
              </a:rPr>
              <a:t>共轭＞ </a:t>
            </a:r>
            <a:r>
              <a:rPr kumimoji="1" lang="en-US" altLang="zh-CN" sz="2200">
                <a:solidFill>
                  <a:srgbClr val="000000"/>
                </a:solidFill>
                <a:latin typeface="宋体" panose="02010600030101010101" pitchFamily="2" charset="-122"/>
                <a:ea typeface="宋体" panose="02010600030101010101" pitchFamily="2" charset="-122"/>
              </a:rPr>
              <a:t>p,π- </a:t>
            </a:r>
            <a:r>
              <a:rPr kumimoji="1" lang="zh-CN" altLang="en-US" sz="2200">
                <a:solidFill>
                  <a:srgbClr val="000000"/>
                </a:solidFill>
                <a:latin typeface="宋体" panose="02010600030101010101" pitchFamily="2" charset="-122"/>
                <a:ea typeface="宋体" panose="02010600030101010101" pitchFamily="2" charset="-122"/>
              </a:rPr>
              <a:t>共轭＞ </a:t>
            </a:r>
            <a:r>
              <a:rPr kumimoji="1" lang="en-US" altLang="zh-CN" sz="2200">
                <a:solidFill>
                  <a:srgbClr val="000000"/>
                </a:solidFill>
                <a:latin typeface="宋体" panose="02010600030101010101" pitchFamily="2" charset="-122"/>
                <a:ea typeface="宋体" panose="02010600030101010101" pitchFamily="2" charset="-122"/>
              </a:rPr>
              <a:t>σ,π- </a:t>
            </a:r>
            <a:r>
              <a:rPr kumimoji="1" lang="zh-CN" altLang="en-US" sz="2200">
                <a:solidFill>
                  <a:srgbClr val="000000"/>
                </a:solidFill>
                <a:latin typeface="宋体" panose="02010600030101010101" pitchFamily="2" charset="-122"/>
                <a:ea typeface="宋体" panose="02010600030101010101" pitchFamily="2" charset="-122"/>
              </a:rPr>
              <a:t>超共轭＞</a:t>
            </a:r>
            <a:r>
              <a:rPr kumimoji="1" lang="en-US" altLang="zh-CN" sz="2200">
                <a:solidFill>
                  <a:srgbClr val="000000"/>
                </a:solidFill>
                <a:latin typeface="宋体" panose="02010600030101010101" pitchFamily="2" charset="-122"/>
                <a:ea typeface="宋体" panose="02010600030101010101" pitchFamily="2" charset="-122"/>
              </a:rPr>
              <a:t>σ, p - </a:t>
            </a:r>
            <a:r>
              <a:rPr kumimoji="1" lang="zh-CN" altLang="en-US" sz="2200">
                <a:solidFill>
                  <a:srgbClr val="000000"/>
                </a:solidFill>
                <a:latin typeface="宋体" panose="02010600030101010101" pitchFamily="2" charset="-122"/>
                <a:ea typeface="宋体" panose="02010600030101010101" pitchFamily="2" charset="-122"/>
              </a:rPr>
              <a:t>超共轭</a:t>
            </a:r>
          </a:p>
        </p:txBody>
      </p:sp>
      <p:sp>
        <p:nvSpPr>
          <p:cNvPr id="16389" name="Rectangle 6">
            <a:extLst>
              <a:ext uri="{FF2B5EF4-FFF2-40B4-BE49-F238E27FC236}">
                <a16:creationId xmlns:a16="http://schemas.microsoft.com/office/drawing/2014/main" id="{5BDD789C-F5AA-43A2-9241-C9AF11E0DD9A}"/>
              </a:ext>
            </a:extLst>
          </p:cNvPr>
          <p:cNvSpPr>
            <a:spLocks noChangeArrowheads="1"/>
          </p:cNvSpPr>
          <p:nvPr/>
        </p:nvSpPr>
        <p:spPr bwMode="auto">
          <a:xfrm>
            <a:off x="1933575" y="2171700"/>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sp>
        <p:nvSpPr>
          <p:cNvPr id="421895" name="Rectangle 7">
            <a:extLst>
              <a:ext uri="{FF2B5EF4-FFF2-40B4-BE49-F238E27FC236}">
                <a16:creationId xmlns:a16="http://schemas.microsoft.com/office/drawing/2014/main" id="{57CB75F0-62FE-4CBB-B22D-3E71A299866C}"/>
              </a:ext>
            </a:extLst>
          </p:cNvPr>
          <p:cNvSpPr>
            <a:spLocks noChangeArrowheads="1"/>
          </p:cNvSpPr>
          <p:nvPr/>
        </p:nvSpPr>
        <p:spPr bwMode="auto">
          <a:xfrm>
            <a:off x="533400" y="35052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0000FF"/>
                </a:solidFill>
                <a:latin typeface="华文中宋" panose="02010600040101010101" pitchFamily="2" charset="-122"/>
                <a:ea typeface="华文中宋" panose="02010600040101010101" pitchFamily="2" charset="-122"/>
              </a:rPr>
              <a:t>3</a:t>
            </a:r>
            <a:r>
              <a:rPr lang="zh-CN" altLang="en-US" sz="2400">
                <a:solidFill>
                  <a:srgbClr val="0000FF"/>
                </a:solidFill>
                <a:latin typeface="华文中宋" panose="02010600040101010101" pitchFamily="2" charset="-122"/>
                <a:ea typeface="华文中宋" panose="02010600040101010101" pitchFamily="2" charset="-122"/>
              </a:rPr>
              <a:t>、共轭体系的特点 </a:t>
            </a:r>
          </a:p>
        </p:txBody>
      </p:sp>
      <p:sp>
        <p:nvSpPr>
          <p:cNvPr id="421896" name="Rectangle 8">
            <a:extLst>
              <a:ext uri="{FF2B5EF4-FFF2-40B4-BE49-F238E27FC236}">
                <a16:creationId xmlns:a16="http://schemas.microsoft.com/office/drawing/2014/main" id="{009291D4-4B53-4031-8745-682C9FFB9F6B}"/>
              </a:ext>
            </a:extLst>
          </p:cNvPr>
          <p:cNvSpPr>
            <a:spLocks noChangeArrowheads="1"/>
          </p:cNvSpPr>
          <p:nvPr/>
        </p:nvSpPr>
        <p:spPr bwMode="auto">
          <a:xfrm>
            <a:off x="323850" y="4051300"/>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1</a:t>
            </a:r>
            <a:r>
              <a:rPr lang="zh-CN" altLang="en-US" sz="2400">
                <a:solidFill>
                  <a:srgbClr val="000000"/>
                </a:solidFill>
                <a:latin typeface="华文中宋" panose="02010600040101010101" pitchFamily="2" charset="-122"/>
                <a:ea typeface="华文中宋" panose="02010600040101010101" pitchFamily="2" charset="-122"/>
              </a:rPr>
              <a:t>）组成共轭体系的原子具共平面性。 </a:t>
            </a:r>
          </a:p>
        </p:txBody>
      </p:sp>
      <p:sp>
        <p:nvSpPr>
          <p:cNvPr id="421897" name="Rectangle 9">
            <a:extLst>
              <a:ext uri="{FF2B5EF4-FFF2-40B4-BE49-F238E27FC236}">
                <a16:creationId xmlns:a16="http://schemas.microsoft.com/office/drawing/2014/main" id="{487EC849-71B2-4623-96F7-3675112B4FDC}"/>
              </a:ext>
            </a:extLst>
          </p:cNvPr>
          <p:cNvSpPr>
            <a:spLocks noChangeArrowheads="1"/>
          </p:cNvSpPr>
          <p:nvPr/>
        </p:nvSpPr>
        <p:spPr bwMode="auto">
          <a:xfrm>
            <a:off x="323850" y="4627563"/>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2</a:t>
            </a:r>
            <a:r>
              <a:rPr lang="zh-CN" altLang="en-US" sz="2400">
                <a:solidFill>
                  <a:srgbClr val="000000"/>
                </a:solidFill>
                <a:latin typeface="华文中宋" panose="02010600040101010101" pitchFamily="2" charset="-122"/>
                <a:ea typeface="华文中宋" panose="02010600040101010101" pitchFamily="2" charset="-122"/>
              </a:rPr>
              <a:t>）键长趋于平均化。（因电子云离域而致）。</a:t>
            </a:r>
          </a:p>
        </p:txBody>
      </p:sp>
      <p:sp>
        <p:nvSpPr>
          <p:cNvPr id="421898" name="Text Box 10">
            <a:extLst>
              <a:ext uri="{FF2B5EF4-FFF2-40B4-BE49-F238E27FC236}">
                <a16:creationId xmlns:a16="http://schemas.microsoft.com/office/drawing/2014/main" id="{2653ED40-3FCF-40F2-895A-B3F21EB6AA18}"/>
              </a:ext>
            </a:extLst>
          </p:cNvPr>
          <p:cNvSpPr txBox="1">
            <a:spLocks noChangeArrowheads="1"/>
          </p:cNvSpPr>
          <p:nvPr/>
        </p:nvSpPr>
        <p:spPr bwMode="auto">
          <a:xfrm>
            <a:off x="468313" y="5118100"/>
            <a:ext cx="722153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C-C</a:t>
            </a:r>
            <a:r>
              <a:rPr lang="zh-CN" altLang="en-US" sz="2000">
                <a:solidFill>
                  <a:srgbClr val="000000"/>
                </a:solidFill>
                <a:latin typeface="华文中宋" panose="02010600040101010101" pitchFamily="2" charset="-122"/>
                <a:ea typeface="华文中宋" panose="02010600040101010101" pitchFamily="2" charset="-122"/>
              </a:rPr>
              <a:t>键  键长</a:t>
            </a:r>
            <a:r>
              <a:rPr lang="en-US" altLang="zh-CN" sz="2000">
                <a:solidFill>
                  <a:srgbClr val="000000"/>
                </a:solidFill>
                <a:latin typeface="华文中宋" panose="02010600040101010101" pitchFamily="2" charset="-122"/>
                <a:ea typeface="华文中宋" panose="02010600040101010101" pitchFamily="2" charset="-122"/>
              </a:rPr>
              <a:t>0.154nm   </a:t>
            </a:r>
            <a:r>
              <a:rPr lang="zh-CN" altLang="en-US" sz="2000">
                <a:solidFill>
                  <a:srgbClr val="000000"/>
                </a:solidFill>
                <a:latin typeface="华文中宋" panose="02010600040101010101" pitchFamily="2" charset="-122"/>
                <a:ea typeface="华文中宋" panose="02010600040101010101" pitchFamily="2" charset="-122"/>
              </a:rPr>
              <a:t>丁二烯中   </a:t>
            </a:r>
            <a:r>
              <a:rPr lang="en-US" altLang="zh-CN" sz="2000">
                <a:solidFill>
                  <a:srgbClr val="000000"/>
                </a:solidFill>
                <a:latin typeface="华文中宋" panose="02010600040101010101" pitchFamily="2" charset="-122"/>
                <a:ea typeface="华文中宋" panose="02010600040101010101" pitchFamily="2" charset="-122"/>
              </a:rPr>
              <a:t>C-C</a:t>
            </a:r>
            <a:r>
              <a:rPr lang="zh-CN" altLang="en-US" sz="2000">
                <a:solidFill>
                  <a:srgbClr val="000000"/>
                </a:solidFill>
                <a:latin typeface="华文中宋" panose="02010600040101010101" pitchFamily="2" charset="-122"/>
                <a:ea typeface="华文中宋" panose="02010600040101010101" pitchFamily="2" charset="-122"/>
              </a:rPr>
              <a:t>键长      </a:t>
            </a:r>
            <a:r>
              <a:rPr lang="en-US" altLang="zh-CN" sz="2000">
                <a:solidFill>
                  <a:srgbClr val="000000"/>
                </a:solidFill>
                <a:latin typeface="华文中宋" panose="02010600040101010101" pitchFamily="2" charset="-122"/>
                <a:ea typeface="华文中宋" panose="02010600040101010101" pitchFamily="2" charset="-122"/>
              </a:rPr>
              <a:t>0.147nm</a:t>
            </a:r>
          </a:p>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C=C    0.133nm                  C=C</a:t>
            </a:r>
            <a:r>
              <a:rPr lang="zh-CN" altLang="en-US" sz="2000">
                <a:solidFill>
                  <a:srgbClr val="000000"/>
                </a:solidFill>
                <a:latin typeface="华文中宋" panose="02010600040101010101" pitchFamily="2" charset="-122"/>
                <a:ea typeface="华文中宋" panose="02010600040101010101" pitchFamily="2" charset="-122"/>
              </a:rPr>
              <a:t>键长     </a:t>
            </a:r>
            <a:r>
              <a:rPr lang="en-US" altLang="zh-CN" sz="2000">
                <a:solidFill>
                  <a:srgbClr val="000000"/>
                </a:solidFill>
                <a:latin typeface="华文中宋" panose="02010600040101010101" pitchFamily="2" charset="-122"/>
                <a:ea typeface="华文中宋" panose="02010600040101010101" pitchFamily="2" charset="-122"/>
              </a:rPr>
              <a:t>0.1337nm</a:t>
            </a:r>
          </a:p>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苯分子中   </a:t>
            </a:r>
            <a:r>
              <a:rPr lang="en-US" altLang="zh-CN" sz="2000">
                <a:solidFill>
                  <a:srgbClr val="000000"/>
                </a:solidFill>
                <a:latin typeface="华文中宋" panose="02010600040101010101" pitchFamily="2" charset="-122"/>
                <a:ea typeface="华文中宋" panose="02010600040101010101" pitchFamily="2" charset="-122"/>
              </a:rPr>
              <a:t>C-C</a:t>
            </a:r>
            <a:r>
              <a:rPr lang="zh-CN" altLang="en-US" sz="2000">
                <a:solidFill>
                  <a:srgbClr val="000000"/>
                </a:solidFill>
                <a:latin typeface="华文中宋" panose="02010600040101010101" pitchFamily="2" charset="-122"/>
                <a:ea typeface="华文中宋" panose="02010600040101010101" pitchFamily="2" charset="-122"/>
              </a:rPr>
              <a:t>键长均为 </a:t>
            </a:r>
            <a:r>
              <a:rPr lang="en-US" altLang="zh-CN" sz="2000">
                <a:solidFill>
                  <a:srgbClr val="000000"/>
                </a:solidFill>
                <a:latin typeface="华文中宋" panose="02010600040101010101" pitchFamily="2" charset="-122"/>
                <a:ea typeface="华文中宋" panose="02010600040101010101" pitchFamily="2" charset="-122"/>
              </a:rPr>
              <a:t>0.1397nm</a:t>
            </a:r>
          </a:p>
          <a:p>
            <a:pPr eaLnBrk="1" hangingPunct="1">
              <a:spcBef>
                <a:spcPct val="0"/>
              </a:spcBef>
              <a:buFontTx/>
              <a:buNone/>
            </a:pPr>
            <a:endParaRPr lang="en-US" altLang="zh-CN" sz="2000">
              <a:solidFill>
                <a:srgbClr val="000000"/>
              </a:solidFill>
              <a:latin typeface="华文中宋" panose="02010600040101010101" pitchFamily="2" charset="-122"/>
              <a:ea typeface="华文中宋" panose="02010600040101010101" pitchFamily="2" charset="-122"/>
            </a:endParaRPr>
          </a:p>
        </p:txBody>
      </p:sp>
      <p:sp>
        <p:nvSpPr>
          <p:cNvPr id="421900" name="Rectangle 12">
            <a:extLst>
              <a:ext uri="{FF2B5EF4-FFF2-40B4-BE49-F238E27FC236}">
                <a16:creationId xmlns:a16="http://schemas.microsoft.com/office/drawing/2014/main" id="{0E12163E-CD86-4F7A-BEB3-7E17192D6B48}"/>
              </a:ext>
            </a:extLst>
          </p:cNvPr>
          <p:cNvSpPr>
            <a:spLocks noChangeArrowheads="1"/>
          </p:cNvSpPr>
          <p:nvPr/>
        </p:nvSpPr>
        <p:spPr bwMode="auto">
          <a:xfrm>
            <a:off x="323850" y="6067425"/>
            <a:ext cx="734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tabLst>
                <a:tab pos="657225"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657225"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657225"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3</a:t>
            </a:r>
            <a:r>
              <a:rPr lang="zh-CN" altLang="en-US" sz="2400">
                <a:solidFill>
                  <a:srgbClr val="000000"/>
                </a:solidFill>
                <a:latin typeface="华文中宋" panose="02010600040101010101" pitchFamily="2" charset="-122"/>
                <a:ea typeface="华文中宋" panose="02010600040101010101" pitchFamily="2" charset="-122"/>
              </a:rPr>
              <a:t>）内能较低，分子趋于稳定（可从氢化热得知）。</a:t>
            </a:r>
          </a:p>
        </p:txBody>
      </p:sp>
      <p:sp>
        <p:nvSpPr>
          <p:cNvPr id="2" name="日期占位符 1">
            <a:extLst>
              <a:ext uri="{FF2B5EF4-FFF2-40B4-BE49-F238E27FC236}">
                <a16:creationId xmlns:a16="http://schemas.microsoft.com/office/drawing/2014/main" id="{281FF873-725E-4004-9750-1CB0ADD91127}"/>
              </a:ext>
            </a:extLst>
          </p:cNvPr>
          <p:cNvSpPr>
            <a:spLocks noGrp="1"/>
          </p:cNvSpPr>
          <p:nvPr>
            <p:ph type="dt" sz="half" idx="10"/>
          </p:nvPr>
        </p:nvSpPr>
        <p:spPr/>
        <p:txBody>
          <a:bodyPr/>
          <a:lstStyle/>
          <a:p>
            <a:pPr>
              <a:defRPr/>
            </a:pPr>
            <a:fld id="{ABA98CD8-2490-4549-A21B-C210FB9ED411}" type="datetime11">
              <a:rPr lang="zh-CN" altLang="en-US" smtClean="0"/>
              <a:t>11:48:10</a:t>
            </a:fld>
            <a:endParaRPr lang="en-US"/>
          </a:p>
        </p:txBody>
      </p:sp>
      <p:sp>
        <p:nvSpPr>
          <p:cNvPr id="3" name="灯片编号占位符 2">
            <a:extLst>
              <a:ext uri="{FF2B5EF4-FFF2-40B4-BE49-F238E27FC236}">
                <a16:creationId xmlns:a16="http://schemas.microsoft.com/office/drawing/2014/main" id="{C656A4F0-5093-4D1E-A183-2F3D7EA5E71C}"/>
              </a:ext>
            </a:extLst>
          </p:cNvPr>
          <p:cNvSpPr>
            <a:spLocks noGrp="1"/>
          </p:cNvSpPr>
          <p:nvPr>
            <p:ph type="sldNum" sz="quarter" idx="12"/>
          </p:nvPr>
        </p:nvSpPr>
        <p:spPr/>
        <p:txBody>
          <a:bodyPr/>
          <a:lstStyle/>
          <a:p>
            <a:pPr>
              <a:defRPr/>
            </a:pPr>
            <a:fld id="{D9255669-4D76-4035-84D2-5F59D5D8FE20}" type="slidenum">
              <a:rPr lang="en-US" altLang="zh-CN" smtClean="0"/>
              <a:pPr>
                <a:defRPr/>
              </a:pPr>
              <a:t>120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1890">
                                            <p:txEl>
                                              <p:pRg st="0" end="0"/>
                                            </p:txEl>
                                          </p:spTgt>
                                        </p:tgtEl>
                                        <p:attrNameLst>
                                          <p:attrName>style.visibility</p:attrName>
                                        </p:attrNameLst>
                                      </p:cBhvr>
                                      <p:to>
                                        <p:strVal val="visible"/>
                                      </p:to>
                                    </p:set>
                                    <p:animEffect transition="in" filter="wipe(left)">
                                      <p:cBhvr>
                                        <p:cTn id="7" dur="500"/>
                                        <p:tgtEl>
                                          <p:spTgt spid="4218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1891">
                                            <p:txEl>
                                              <p:pRg st="0" end="0"/>
                                            </p:txEl>
                                          </p:spTgt>
                                        </p:tgtEl>
                                        <p:attrNameLst>
                                          <p:attrName>style.visibility</p:attrName>
                                        </p:attrNameLst>
                                      </p:cBhvr>
                                      <p:to>
                                        <p:strVal val="visible"/>
                                      </p:to>
                                    </p:set>
                                    <p:animEffect transition="in" filter="barn(outVertical)">
                                      <p:cBhvr>
                                        <p:cTn id="12" dur="500"/>
                                        <p:tgtEl>
                                          <p:spTgt spid="4218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21892">
                                            <p:txEl>
                                              <p:pRg st="0" end="0"/>
                                            </p:txEl>
                                          </p:spTgt>
                                        </p:tgtEl>
                                        <p:attrNameLst>
                                          <p:attrName>style.visibility</p:attrName>
                                        </p:attrNameLst>
                                      </p:cBhvr>
                                      <p:to>
                                        <p:strVal val="visible"/>
                                      </p:to>
                                    </p:set>
                                    <p:anim calcmode="lin" valueType="num">
                                      <p:cBhvr additive="base">
                                        <p:cTn id="17" dur="500" fill="hold"/>
                                        <p:tgtEl>
                                          <p:spTgt spid="42189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2189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1895"/>
                                        </p:tgtEl>
                                        <p:attrNameLst>
                                          <p:attrName>style.visibility</p:attrName>
                                        </p:attrNameLst>
                                      </p:cBhvr>
                                      <p:to>
                                        <p:strVal val="visible"/>
                                      </p:to>
                                    </p:set>
                                    <p:animEffect transition="in" filter="randombar(horizontal)">
                                      <p:cBhvr>
                                        <p:cTn id="23" dur="500"/>
                                        <p:tgtEl>
                                          <p:spTgt spid="42189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21896"/>
                                        </p:tgtEl>
                                        <p:attrNameLst>
                                          <p:attrName>style.visibility</p:attrName>
                                        </p:attrNameLst>
                                      </p:cBhvr>
                                      <p:to>
                                        <p:strVal val="visible"/>
                                      </p:to>
                                    </p:set>
                                    <p:animEffect transition="in" filter="checkerboard(across)">
                                      <p:cBhvr>
                                        <p:cTn id="28" dur="500"/>
                                        <p:tgtEl>
                                          <p:spTgt spid="42189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421897"/>
                                        </p:tgtEl>
                                        <p:attrNameLst>
                                          <p:attrName>style.visibility</p:attrName>
                                        </p:attrNameLst>
                                      </p:cBhvr>
                                      <p:to>
                                        <p:strVal val="visible"/>
                                      </p:to>
                                    </p:set>
                                    <p:animEffect transition="in" filter="checkerboard(across)">
                                      <p:cBhvr>
                                        <p:cTn id="33" dur="500"/>
                                        <p:tgtEl>
                                          <p:spTgt spid="42189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21898"/>
                                        </p:tgtEl>
                                        <p:attrNameLst>
                                          <p:attrName>style.visibility</p:attrName>
                                        </p:attrNameLst>
                                      </p:cBhvr>
                                      <p:to>
                                        <p:strVal val="visible"/>
                                      </p:to>
                                    </p:set>
                                    <p:animEffect transition="in" filter="randombar(horizontal)">
                                      <p:cBhvr>
                                        <p:cTn id="36" dur="500"/>
                                        <p:tgtEl>
                                          <p:spTgt spid="4218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421900"/>
                                        </p:tgtEl>
                                        <p:attrNameLst>
                                          <p:attrName>style.visibility</p:attrName>
                                        </p:attrNameLst>
                                      </p:cBhvr>
                                      <p:to>
                                        <p:strVal val="visible"/>
                                      </p:to>
                                    </p:set>
                                    <p:animEffect transition="in" filter="checkerboard(across)">
                                      <p:cBhvr>
                                        <p:cTn id="41" dur="500"/>
                                        <p:tgtEl>
                                          <p:spTgt spid="421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build="p" autoUpdateAnimBg="0"/>
      <p:bldP spid="421891" grpId="0" build="p" autoUpdateAnimBg="0"/>
      <p:bldP spid="421892" grpId="0" build="p" autoUpdateAnimBg="0"/>
      <p:bldP spid="421895" grpId="0" autoUpdateAnimBg="0"/>
      <p:bldP spid="421896" grpId="0" autoUpdateAnimBg="0"/>
      <p:bldP spid="421897" grpId="0" autoUpdateAnimBg="0"/>
      <p:bldP spid="421898" grpId="0" autoUpdateAnimBg="0"/>
      <p:bldP spid="421900"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0258" name="Object 2">
            <a:extLst>
              <a:ext uri="{FF2B5EF4-FFF2-40B4-BE49-F238E27FC236}">
                <a16:creationId xmlns:a16="http://schemas.microsoft.com/office/drawing/2014/main" id="{8FD0921D-616F-446B-831D-DB2F1B64C577}"/>
              </a:ext>
            </a:extLst>
          </p:cNvPr>
          <p:cNvGraphicFramePr>
            <a:graphicFrameLocks noChangeAspect="1"/>
          </p:cNvGraphicFramePr>
          <p:nvPr/>
        </p:nvGraphicFramePr>
        <p:xfrm>
          <a:off x="971550" y="620713"/>
          <a:ext cx="6858000" cy="1830387"/>
        </p:xfrm>
        <a:graphic>
          <a:graphicData uri="http://schemas.openxmlformats.org/presentationml/2006/ole">
            <mc:AlternateContent xmlns:mc="http://schemas.openxmlformats.org/markup-compatibility/2006">
              <mc:Choice xmlns:v="urn:schemas-microsoft-com:vml" Requires="v">
                <p:oleObj spid="_x0000_s158752" name="CS ChemDraw Drawing" r:id="rId3" imgW="4625340" imgH="1234440" progId="ChemDraw.Document.5.0">
                  <p:embed/>
                </p:oleObj>
              </mc:Choice>
              <mc:Fallback>
                <p:oleObj name="CS ChemDraw Drawing" r:id="rId3" imgW="4625340" imgH="1234440" progId="ChemDraw.Document.5.0">
                  <p:embed/>
                  <p:pic>
                    <p:nvPicPr>
                      <p:cNvPr id="480258" name="Object 2">
                        <a:extLst>
                          <a:ext uri="{FF2B5EF4-FFF2-40B4-BE49-F238E27FC236}">
                            <a16:creationId xmlns:a16="http://schemas.microsoft.com/office/drawing/2014/main" id="{8FD0921D-616F-446B-831D-DB2F1B64C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620713"/>
                        <a:ext cx="68580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0" name="Text Box 4">
            <a:extLst>
              <a:ext uri="{FF2B5EF4-FFF2-40B4-BE49-F238E27FC236}">
                <a16:creationId xmlns:a16="http://schemas.microsoft.com/office/drawing/2014/main" id="{331A8CB1-42EB-4051-944C-74CC49EE8A9F}"/>
              </a:ext>
            </a:extLst>
          </p:cNvPr>
          <p:cNvSpPr txBox="1">
            <a:spLocks noChangeArrowheads="1"/>
          </p:cNvSpPr>
          <p:nvPr/>
        </p:nvSpPr>
        <p:spPr bwMode="auto">
          <a:xfrm>
            <a:off x="395288" y="2781300"/>
            <a:ext cx="82089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zh-CN" altLang="en-US" sz="2400">
                <a:latin typeface="宋体" panose="02010600030101010101" pitchFamily="2" charset="-122"/>
                <a:ea typeface="宋体" panose="02010600030101010101" pitchFamily="2" charset="-122"/>
              </a:rPr>
              <a:t>同是加</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2 mol</a:t>
            </a:r>
            <a:r>
              <a:rPr kumimoji="1" lang="zh-CN" altLang="en-US" sz="2400">
                <a:latin typeface="宋体" panose="02010600030101010101" pitchFamily="2" charset="-122"/>
                <a:ea typeface="宋体" panose="02010600030101010101" pitchFamily="2" charset="-122"/>
              </a:rPr>
              <a:t>的</a:t>
            </a:r>
            <a:r>
              <a:rPr kumimoji="1" lang="en-US" altLang="zh-CN" sz="2400">
                <a:latin typeface="Times New Roman" panose="02020603050405020304" pitchFamily="18" charset="0"/>
                <a:ea typeface="宋体" panose="02010600030101010101" pitchFamily="2" charset="-122"/>
              </a:rPr>
              <a:t>H</a:t>
            </a:r>
            <a:r>
              <a:rPr kumimoji="1" lang="en-US" altLang="zh-CN" sz="2400" baseline="-25000">
                <a:latin typeface="Times New Roman" panose="02020603050405020304" pitchFamily="18" charset="0"/>
                <a:ea typeface="宋体" panose="02010600030101010101" pitchFamily="2" charset="-122"/>
              </a:rPr>
              <a:t>2</a:t>
            </a:r>
            <a:r>
              <a:rPr kumimoji="1" lang="zh-CN" altLang="en-US" sz="2400">
                <a:latin typeface="宋体" panose="02010600030101010101" pitchFamily="2" charset="-122"/>
                <a:ea typeface="宋体" panose="02010600030101010101" pitchFamily="2" charset="-122"/>
              </a:rPr>
              <a:t>，但放出的氢化热却不同，</a:t>
            </a:r>
            <a:r>
              <a:rPr kumimoji="1" lang="zh-CN" altLang="en-US" sz="2400">
                <a:latin typeface="华文中宋" panose="02010600040101010101" pitchFamily="2" charset="-122"/>
                <a:ea typeface="华文中宋" panose="02010600040101010101" pitchFamily="2" charset="-122"/>
              </a:rPr>
              <a:t>共轭二烯烃的氢化热较小，说明其分子能量较低，相对稳定</a:t>
            </a:r>
            <a:r>
              <a:rPr kumimoji="1" lang="zh-CN" altLang="en-US" sz="2400">
                <a:latin typeface="Times New Roman" panose="02020603050405020304" pitchFamily="18" charset="0"/>
                <a:ea typeface="宋体" panose="02010600030101010101" pitchFamily="2" charset="-122"/>
              </a:rPr>
              <a:t>。</a:t>
            </a:r>
          </a:p>
        </p:txBody>
      </p:sp>
      <p:sp>
        <p:nvSpPr>
          <p:cNvPr id="480263" name="Rectangle 7">
            <a:extLst>
              <a:ext uri="{FF2B5EF4-FFF2-40B4-BE49-F238E27FC236}">
                <a16:creationId xmlns:a16="http://schemas.microsoft.com/office/drawing/2014/main" id="{FD377D22-724C-4AD6-A44B-F2F431C3BC8B}"/>
              </a:ext>
            </a:extLst>
          </p:cNvPr>
          <p:cNvSpPr>
            <a:spLocks noChangeArrowheads="1"/>
          </p:cNvSpPr>
          <p:nvPr/>
        </p:nvSpPr>
        <p:spPr bwMode="auto">
          <a:xfrm>
            <a:off x="179388" y="3933825"/>
            <a:ext cx="8137525" cy="10779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kumimoji="1" lang="zh-CN" altLang="en-US" sz="2400">
                <a:solidFill>
                  <a:srgbClr val="000000"/>
                </a:solidFill>
                <a:latin typeface="华文中宋" panose="02010600040101010101" pitchFamily="2" charset="-122"/>
                <a:ea typeface="华文中宋" panose="02010600040101010101" pitchFamily="2" charset="-122"/>
              </a:rPr>
              <a:t>（</a:t>
            </a:r>
            <a:r>
              <a:rPr kumimoji="1" lang="en-US" altLang="zh-CN" sz="2400">
                <a:solidFill>
                  <a:srgbClr val="000000"/>
                </a:solidFill>
                <a:latin typeface="华文中宋" panose="02010600040101010101" pitchFamily="2" charset="-122"/>
                <a:ea typeface="华文中宋" panose="02010600040101010101" pitchFamily="2" charset="-122"/>
              </a:rPr>
              <a:t>4</a:t>
            </a:r>
            <a:r>
              <a:rPr kumimoji="1" lang="zh-CN" altLang="en-US" sz="2400">
                <a:solidFill>
                  <a:srgbClr val="000000"/>
                </a:solidFill>
                <a:latin typeface="华文中宋" panose="02010600040101010101" pitchFamily="2" charset="-122"/>
                <a:ea typeface="华文中宋" panose="02010600040101010101" pitchFamily="2" charset="-122"/>
              </a:rPr>
              <a:t>）共轭体系在外电场的影响下，将发生正、负电荷交替传递的现象，并可沿碳链一直传递下去，它不因碳链的增长而减弱。</a:t>
            </a:r>
          </a:p>
        </p:txBody>
      </p:sp>
      <p:graphicFrame>
        <p:nvGraphicFramePr>
          <p:cNvPr id="480264" name="Object 8">
            <a:extLst>
              <a:ext uri="{FF2B5EF4-FFF2-40B4-BE49-F238E27FC236}">
                <a16:creationId xmlns:a16="http://schemas.microsoft.com/office/drawing/2014/main" id="{CA4D13C0-4B83-4E69-8B77-663D300544C4}"/>
              </a:ext>
            </a:extLst>
          </p:cNvPr>
          <p:cNvGraphicFramePr>
            <a:graphicFrameLocks noChangeAspect="1"/>
          </p:cNvGraphicFramePr>
          <p:nvPr/>
        </p:nvGraphicFramePr>
        <p:xfrm>
          <a:off x="2700338" y="5157788"/>
          <a:ext cx="3606800" cy="849312"/>
        </p:xfrm>
        <a:graphic>
          <a:graphicData uri="http://schemas.openxmlformats.org/presentationml/2006/ole">
            <mc:AlternateContent xmlns:mc="http://schemas.openxmlformats.org/markup-compatibility/2006">
              <mc:Choice xmlns:v="urn:schemas-microsoft-com:vml" Requires="v">
                <p:oleObj spid="_x0000_s158753" name="CS ChemDraw Drawing" r:id="rId5" imgW="1881758" imgH="439992" progId="ChemDraw.Document.6.0">
                  <p:embed/>
                </p:oleObj>
              </mc:Choice>
              <mc:Fallback>
                <p:oleObj name="CS ChemDraw Drawing" r:id="rId5" imgW="1881758" imgH="439992" progId="ChemDraw.Document.6.0">
                  <p:embed/>
                  <p:pic>
                    <p:nvPicPr>
                      <p:cNvPr id="480264" name="Object 8">
                        <a:extLst>
                          <a:ext uri="{FF2B5EF4-FFF2-40B4-BE49-F238E27FC236}">
                            <a16:creationId xmlns:a16="http://schemas.microsoft.com/office/drawing/2014/main" id="{CA4D13C0-4B83-4E69-8B77-663D30054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5157788"/>
                        <a:ext cx="3606800"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2CBDEF5-0F48-4929-9DD4-18B8454A0407}"/>
              </a:ext>
            </a:extLst>
          </p:cNvPr>
          <p:cNvSpPr>
            <a:spLocks noGrp="1"/>
          </p:cNvSpPr>
          <p:nvPr>
            <p:ph type="dt" sz="half" idx="10"/>
          </p:nvPr>
        </p:nvSpPr>
        <p:spPr/>
        <p:txBody>
          <a:bodyPr/>
          <a:lstStyle/>
          <a:p>
            <a:pPr>
              <a:defRPr/>
            </a:pPr>
            <a:fld id="{2CF26096-BBA4-4755-BD29-48ADEEE85B9D}" type="datetime11">
              <a:rPr lang="zh-CN" altLang="en-US" smtClean="0"/>
              <a:t>11:48:10</a:t>
            </a:fld>
            <a:endParaRPr lang="en-US"/>
          </a:p>
        </p:txBody>
      </p:sp>
      <p:sp>
        <p:nvSpPr>
          <p:cNvPr id="3" name="灯片编号占位符 2">
            <a:extLst>
              <a:ext uri="{FF2B5EF4-FFF2-40B4-BE49-F238E27FC236}">
                <a16:creationId xmlns:a16="http://schemas.microsoft.com/office/drawing/2014/main" id="{43FC4F8C-269D-4887-8EA7-3A2C2BF0A708}"/>
              </a:ext>
            </a:extLst>
          </p:cNvPr>
          <p:cNvSpPr>
            <a:spLocks noGrp="1"/>
          </p:cNvSpPr>
          <p:nvPr>
            <p:ph type="sldNum" sz="quarter" idx="12"/>
          </p:nvPr>
        </p:nvSpPr>
        <p:spPr/>
        <p:txBody>
          <a:bodyPr/>
          <a:lstStyle/>
          <a:p>
            <a:pPr>
              <a:defRPr/>
            </a:pPr>
            <a:fld id="{D9255669-4D76-4035-84D2-5F59D5D8FE20}" type="slidenum">
              <a:rPr lang="en-US" altLang="zh-CN" smtClean="0"/>
              <a:pPr>
                <a:defRPr/>
              </a:pPr>
              <a:t>121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80258"/>
                                        </p:tgtEl>
                                        <p:attrNameLst>
                                          <p:attrName>style.visibility</p:attrName>
                                        </p:attrNameLst>
                                      </p:cBhvr>
                                      <p:to>
                                        <p:strVal val="visible"/>
                                      </p:to>
                                    </p:set>
                                    <p:anim calcmode="lin" valueType="num">
                                      <p:cBhvr additive="base">
                                        <p:cTn id="7" dur="500" fill="hold"/>
                                        <p:tgtEl>
                                          <p:spTgt spid="480258"/>
                                        </p:tgtEl>
                                        <p:attrNameLst>
                                          <p:attrName>ppt_x</p:attrName>
                                        </p:attrNameLst>
                                      </p:cBhvr>
                                      <p:tavLst>
                                        <p:tav tm="0">
                                          <p:val>
                                            <p:strVal val="#ppt_x"/>
                                          </p:val>
                                        </p:tav>
                                        <p:tav tm="100000">
                                          <p:val>
                                            <p:strVal val="#ppt_x"/>
                                          </p:val>
                                        </p:tav>
                                      </p:tavLst>
                                    </p:anim>
                                    <p:anim calcmode="lin" valueType="num">
                                      <p:cBhvr additive="base">
                                        <p:cTn id="8" dur="500" fill="hold"/>
                                        <p:tgtEl>
                                          <p:spTgt spid="4802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80260"/>
                                        </p:tgtEl>
                                        <p:attrNameLst>
                                          <p:attrName>style.visibility</p:attrName>
                                        </p:attrNameLst>
                                      </p:cBhvr>
                                      <p:to>
                                        <p:strVal val="visible"/>
                                      </p:to>
                                    </p:set>
                                    <p:animEffect transition="in" filter="dissolve">
                                      <p:cBhvr>
                                        <p:cTn id="13" dur="500"/>
                                        <p:tgtEl>
                                          <p:spTgt spid="4802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480263"/>
                                        </p:tgtEl>
                                        <p:attrNameLst>
                                          <p:attrName>style.visibility</p:attrName>
                                        </p:attrNameLst>
                                      </p:cBhvr>
                                      <p:to>
                                        <p:strVal val="visible"/>
                                      </p:to>
                                    </p:set>
                                    <p:animEffect transition="in" filter="strips(downLeft)">
                                      <p:cBhvr>
                                        <p:cTn id="18" dur="500"/>
                                        <p:tgtEl>
                                          <p:spTgt spid="480263"/>
                                        </p:tgtEl>
                                      </p:cBhvr>
                                    </p:animEffect>
                                  </p:childTnLst>
                                </p:cTn>
                              </p:par>
                              <p:par>
                                <p:cTn id="19" presetID="12" presetClass="entr" presetSubtype="4" fill="hold" nodeType="withEffect">
                                  <p:stCondLst>
                                    <p:cond delay="0"/>
                                  </p:stCondLst>
                                  <p:childTnLst>
                                    <p:set>
                                      <p:cBhvr>
                                        <p:cTn id="20" dur="1" fill="hold">
                                          <p:stCondLst>
                                            <p:cond delay="0"/>
                                          </p:stCondLst>
                                        </p:cTn>
                                        <p:tgtEl>
                                          <p:spTgt spid="480264"/>
                                        </p:tgtEl>
                                        <p:attrNameLst>
                                          <p:attrName>style.visibility</p:attrName>
                                        </p:attrNameLst>
                                      </p:cBhvr>
                                      <p:to>
                                        <p:strVal val="visible"/>
                                      </p:to>
                                    </p:set>
                                    <p:animEffect transition="in" filter="slide(fromBottom)">
                                      <p:cBhvr>
                                        <p:cTn id="21" dur="500"/>
                                        <p:tgtEl>
                                          <p:spTgt spid="480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0" grpId="0" autoUpdateAnimBg="0"/>
      <p:bldP spid="48026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1D1E1293-0077-44AD-BF7C-38C8F8428F51}"/>
              </a:ext>
            </a:extLst>
          </p:cNvPr>
          <p:cNvSpPr>
            <a:spLocks noChangeArrowheads="1"/>
          </p:cNvSpPr>
          <p:nvPr/>
        </p:nvSpPr>
        <p:spPr bwMode="auto">
          <a:xfrm>
            <a:off x="107950" y="6096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、共轭效应的相对强度 </a:t>
            </a:r>
          </a:p>
        </p:txBody>
      </p:sp>
      <p:sp>
        <p:nvSpPr>
          <p:cNvPr id="498691" name="Rectangle 3">
            <a:extLst>
              <a:ext uri="{FF2B5EF4-FFF2-40B4-BE49-F238E27FC236}">
                <a16:creationId xmlns:a16="http://schemas.microsoft.com/office/drawing/2014/main" id="{6238D84F-872B-46FA-B0A2-2E2D6D6E4D12}"/>
              </a:ext>
            </a:extLst>
          </p:cNvPr>
          <p:cNvSpPr>
            <a:spLocks noChangeArrowheads="1"/>
          </p:cNvSpPr>
          <p:nvPr/>
        </p:nvSpPr>
        <p:spPr bwMode="auto">
          <a:xfrm>
            <a:off x="107950" y="1041400"/>
            <a:ext cx="490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）对</a:t>
            </a:r>
            <a:r>
              <a:rPr lang="en-US" altLang="zh-CN" sz="2400">
                <a:latin typeface="华文中宋" panose="02010600040101010101" pitchFamily="2" charset="-122"/>
                <a:ea typeface="华文中宋" panose="02010600040101010101" pitchFamily="2" charset="-122"/>
              </a:rPr>
              <a:t>P-π</a:t>
            </a:r>
            <a:r>
              <a:rPr lang="zh-CN" altLang="en-US" sz="2400">
                <a:latin typeface="华文中宋" panose="02010600040101010101" pitchFamily="2" charset="-122"/>
                <a:ea typeface="华文中宋" panose="02010600040101010101" pitchFamily="2" charset="-122"/>
              </a:rPr>
              <a:t>共轭效应有两种情况：</a:t>
            </a:r>
          </a:p>
        </p:txBody>
      </p:sp>
      <p:sp>
        <p:nvSpPr>
          <p:cNvPr id="498693" name="Rectangle 5">
            <a:extLst>
              <a:ext uri="{FF2B5EF4-FFF2-40B4-BE49-F238E27FC236}">
                <a16:creationId xmlns:a16="http://schemas.microsoft.com/office/drawing/2014/main" id="{DF07B636-2749-4A3B-924E-AB73A7CD343D}"/>
              </a:ext>
            </a:extLst>
          </p:cNvPr>
          <p:cNvSpPr>
            <a:spLocks noChangeArrowheads="1"/>
          </p:cNvSpPr>
          <p:nvPr/>
        </p:nvSpPr>
        <p:spPr bwMode="auto">
          <a:xfrm>
            <a:off x="107950" y="2616200"/>
            <a:ext cx="90360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  b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缺电子时，</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π</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电子云向</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轨道转移，呈吸电子共轭效应（</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）。其相对强度视体系结构而定。</a:t>
            </a:r>
            <a:r>
              <a:rPr lang="zh-CN" altLang="en-US" sz="2200">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498694" name="Rectangle 6">
            <a:extLst>
              <a:ext uri="{FF2B5EF4-FFF2-40B4-BE49-F238E27FC236}">
                <a16:creationId xmlns:a16="http://schemas.microsoft.com/office/drawing/2014/main" id="{8E8FF6D4-6AB3-48DD-8288-E372018E3DCC}"/>
              </a:ext>
            </a:extLst>
          </p:cNvPr>
          <p:cNvSpPr>
            <a:spLocks noChangeArrowheads="1"/>
          </p:cNvSpPr>
          <p:nvPr/>
        </p:nvSpPr>
        <p:spPr bwMode="auto">
          <a:xfrm>
            <a:off x="0" y="1600200"/>
            <a:ext cx="9178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   a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富电子时，</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电子朝着双键方向转移，呈供电子共轭效应（</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498695" name="Rectangle 7">
            <a:extLst>
              <a:ext uri="{FF2B5EF4-FFF2-40B4-BE49-F238E27FC236}">
                <a16:creationId xmlns:a16="http://schemas.microsoft.com/office/drawing/2014/main" id="{11973197-1BB6-4E4C-AB87-EF7F14E37512}"/>
              </a:ext>
            </a:extLst>
          </p:cNvPr>
          <p:cNvSpPr>
            <a:spLocks noChangeArrowheads="1"/>
          </p:cNvSpPr>
          <p:nvPr/>
        </p:nvSpPr>
        <p:spPr bwMode="auto">
          <a:xfrm>
            <a:off x="123825" y="3500438"/>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π-π</a:t>
            </a:r>
            <a:r>
              <a:rPr lang="zh-CN" altLang="en-US" sz="2400">
                <a:latin typeface="华文中宋" panose="02010600040101010101" pitchFamily="2" charset="-122"/>
                <a:ea typeface="华文中宋" panose="02010600040101010101" pitchFamily="2" charset="-122"/>
              </a:rPr>
              <a:t>共轭的相对强度 </a:t>
            </a:r>
          </a:p>
        </p:txBody>
      </p:sp>
      <p:sp>
        <p:nvSpPr>
          <p:cNvPr id="498696" name="Rectangle 8">
            <a:extLst>
              <a:ext uri="{FF2B5EF4-FFF2-40B4-BE49-F238E27FC236}">
                <a16:creationId xmlns:a16="http://schemas.microsoft.com/office/drawing/2014/main" id="{B39CD861-81DA-4358-BEEB-42ACCC181645}"/>
              </a:ext>
            </a:extLst>
          </p:cNvPr>
          <p:cNvSpPr>
            <a:spLocks noChangeArrowheads="1"/>
          </p:cNvSpPr>
          <p:nvPr/>
        </p:nvSpPr>
        <p:spPr bwMode="auto">
          <a:xfrm>
            <a:off x="0" y="3933825"/>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双键与电负性大的不饱和基团共轭时，共轭体系的电子云向电负性大的元素偏移，呈现出吸电子的共轭效应（</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C</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a:solidFill>
                  <a:srgbClr val="FF5050"/>
                </a:solidFill>
                <a:latin typeface="华文中宋" panose="02010600040101010101" pitchFamily="2" charset="-122"/>
                <a:ea typeface="华文中宋" panose="02010600040101010101" pitchFamily="2" charset="-122"/>
                <a:cs typeface="Times New Roman" panose="02020603050405020304" pitchFamily="18" charset="0"/>
              </a:rPr>
              <a:t>例如</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solidFill>
                  <a:srgbClr val="FF505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2400">
              <a:latin typeface="华文中宋" panose="02010600040101010101" pitchFamily="2" charset="-122"/>
              <a:ea typeface="华文中宋" panose="02010600040101010101" pitchFamily="2" charset="-122"/>
              <a:cs typeface="Times New Roman" panose="02020603050405020304" pitchFamily="18" charset="0"/>
            </a:endParaRPr>
          </a:p>
        </p:txBody>
      </p:sp>
      <p:graphicFrame>
        <p:nvGraphicFramePr>
          <p:cNvPr id="498699" name="Object 11">
            <a:extLst>
              <a:ext uri="{FF2B5EF4-FFF2-40B4-BE49-F238E27FC236}">
                <a16:creationId xmlns:a16="http://schemas.microsoft.com/office/drawing/2014/main" id="{582CE7E6-B5DC-4357-926D-740090F41BFE}"/>
              </a:ext>
            </a:extLst>
          </p:cNvPr>
          <p:cNvGraphicFramePr>
            <a:graphicFrameLocks noChangeAspect="1"/>
          </p:cNvGraphicFramePr>
          <p:nvPr/>
        </p:nvGraphicFramePr>
        <p:xfrm>
          <a:off x="1547813" y="1916113"/>
          <a:ext cx="4679950" cy="638175"/>
        </p:xfrm>
        <a:graphic>
          <a:graphicData uri="http://schemas.openxmlformats.org/presentationml/2006/ole">
            <mc:AlternateContent xmlns:mc="http://schemas.openxmlformats.org/markup-compatibility/2006">
              <mc:Choice xmlns:v="urn:schemas-microsoft-com:vml" Requires="v">
                <p:oleObj spid="_x0000_s159776" name="CS ChemDraw Drawing" r:id="rId3" imgW="2852465" imgH="388434" progId="ChemDraw.Document.6.0">
                  <p:embed/>
                </p:oleObj>
              </mc:Choice>
              <mc:Fallback>
                <p:oleObj name="CS ChemDraw Drawing" r:id="rId3" imgW="2852465" imgH="388434" progId="ChemDraw.Document.6.0">
                  <p:embed/>
                  <p:pic>
                    <p:nvPicPr>
                      <p:cNvPr id="498699" name="Object 11">
                        <a:extLst>
                          <a:ext uri="{FF2B5EF4-FFF2-40B4-BE49-F238E27FC236}">
                            <a16:creationId xmlns:a16="http://schemas.microsoft.com/office/drawing/2014/main" id="{582CE7E6-B5DC-4357-926D-740090F41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916113"/>
                        <a:ext cx="46799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8700" name="Object 12">
            <a:extLst>
              <a:ext uri="{FF2B5EF4-FFF2-40B4-BE49-F238E27FC236}">
                <a16:creationId xmlns:a16="http://schemas.microsoft.com/office/drawing/2014/main" id="{5543110A-A157-4122-8290-E398A7BEDE8F}"/>
              </a:ext>
            </a:extLst>
          </p:cNvPr>
          <p:cNvGraphicFramePr>
            <a:graphicFrameLocks noChangeAspect="1"/>
          </p:cNvGraphicFramePr>
          <p:nvPr/>
        </p:nvGraphicFramePr>
        <p:xfrm>
          <a:off x="2987675" y="5084763"/>
          <a:ext cx="1871663" cy="752475"/>
        </p:xfrm>
        <a:graphic>
          <a:graphicData uri="http://schemas.openxmlformats.org/presentationml/2006/ole">
            <mc:AlternateContent xmlns:mc="http://schemas.openxmlformats.org/markup-compatibility/2006">
              <mc:Choice xmlns:v="urn:schemas-microsoft-com:vml" Requires="v">
                <p:oleObj spid="_x0000_s159777" name="CS ChemDraw Drawing" r:id="rId5" imgW="1066266" imgH="429194" progId="ChemDraw.Document.6.0">
                  <p:embed/>
                </p:oleObj>
              </mc:Choice>
              <mc:Fallback>
                <p:oleObj name="CS ChemDraw Drawing" r:id="rId5" imgW="1066266" imgH="429194" progId="ChemDraw.Document.6.0">
                  <p:embed/>
                  <p:pic>
                    <p:nvPicPr>
                      <p:cNvPr id="498700" name="Object 12">
                        <a:extLst>
                          <a:ext uri="{FF2B5EF4-FFF2-40B4-BE49-F238E27FC236}">
                            <a16:creationId xmlns:a16="http://schemas.microsoft.com/office/drawing/2014/main" id="{5543110A-A157-4122-8290-E398A7BED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5084763"/>
                        <a:ext cx="187166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0AF5818-54DA-4778-A598-37F8BF1CCA01}"/>
              </a:ext>
            </a:extLst>
          </p:cNvPr>
          <p:cNvSpPr>
            <a:spLocks noGrp="1"/>
          </p:cNvSpPr>
          <p:nvPr>
            <p:ph type="dt" sz="half" idx="10"/>
          </p:nvPr>
        </p:nvSpPr>
        <p:spPr/>
        <p:txBody>
          <a:bodyPr/>
          <a:lstStyle/>
          <a:p>
            <a:pPr>
              <a:defRPr/>
            </a:pPr>
            <a:fld id="{7AEB8FF2-3997-4398-B032-D27F5CBD80E6}" type="datetime11">
              <a:rPr lang="zh-CN" altLang="en-US" smtClean="0"/>
              <a:t>11:48:10</a:t>
            </a:fld>
            <a:endParaRPr lang="en-US"/>
          </a:p>
        </p:txBody>
      </p:sp>
      <p:sp>
        <p:nvSpPr>
          <p:cNvPr id="3" name="灯片编号占位符 2">
            <a:extLst>
              <a:ext uri="{FF2B5EF4-FFF2-40B4-BE49-F238E27FC236}">
                <a16:creationId xmlns:a16="http://schemas.microsoft.com/office/drawing/2014/main" id="{53F1D8DE-625E-446F-A079-A5F171776035}"/>
              </a:ext>
            </a:extLst>
          </p:cNvPr>
          <p:cNvSpPr>
            <a:spLocks noGrp="1"/>
          </p:cNvSpPr>
          <p:nvPr>
            <p:ph type="sldNum" sz="quarter" idx="12"/>
          </p:nvPr>
        </p:nvSpPr>
        <p:spPr/>
        <p:txBody>
          <a:bodyPr/>
          <a:lstStyle/>
          <a:p>
            <a:pPr>
              <a:defRPr/>
            </a:pPr>
            <a:fld id="{D9255669-4D76-4035-84D2-5F59D5D8FE20}" type="slidenum">
              <a:rPr lang="en-US" altLang="zh-CN" smtClean="0"/>
              <a:pPr>
                <a:defRPr/>
              </a:pPr>
              <a:t>122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98690"/>
                                        </p:tgtEl>
                                        <p:attrNameLst>
                                          <p:attrName>style.visibility</p:attrName>
                                        </p:attrNameLst>
                                      </p:cBhvr>
                                      <p:to>
                                        <p:strVal val="visible"/>
                                      </p:to>
                                    </p:set>
                                    <p:animEffect transition="in" filter="randombar(horizontal)">
                                      <p:cBhvr>
                                        <p:cTn id="7" dur="500"/>
                                        <p:tgtEl>
                                          <p:spTgt spid="498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98691"/>
                                        </p:tgtEl>
                                        <p:attrNameLst>
                                          <p:attrName>style.visibility</p:attrName>
                                        </p:attrNameLst>
                                      </p:cBhvr>
                                      <p:to>
                                        <p:strVal val="visible"/>
                                      </p:to>
                                    </p:set>
                                    <p:animEffect transition="in" filter="checkerboard(across)">
                                      <p:cBhvr>
                                        <p:cTn id="12" dur="500"/>
                                        <p:tgtEl>
                                          <p:spTgt spid="4986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98694"/>
                                        </p:tgtEl>
                                        <p:attrNameLst>
                                          <p:attrName>style.visibility</p:attrName>
                                        </p:attrNameLst>
                                      </p:cBhvr>
                                      <p:to>
                                        <p:strVal val="visible"/>
                                      </p:to>
                                    </p:set>
                                    <p:animEffect transition="in" filter="checkerboard(across)">
                                      <p:cBhvr>
                                        <p:cTn id="17" dur="500"/>
                                        <p:tgtEl>
                                          <p:spTgt spid="498694"/>
                                        </p:tgtEl>
                                      </p:cBhvr>
                                    </p:animEffect>
                                  </p:childTnLst>
                                </p:cTn>
                              </p:par>
                              <p:par>
                                <p:cTn id="18" presetID="18" presetClass="entr" presetSubtype="12" fill="hold" nodeType="withEffect">
                                  <p:stCondLst>
                                    <p:cond delay="0"/>
                                  </p:stCondLst>
                                  <p:childTnLst>
                                    <p:set>
                                      <p:cBhvr>
                                        <p:cTn id="19" dur="1" fill="hold">
                                          <p:stCondLst>
                                            <p:cond delay="0"/>
                                          </p:stCondLst>
                                        </p:cTn>
                                        <p:tgtEl>
                                          <p:spTgt spid="498699"/>
                                        </p:tgtEl>
                                        <p:attrNameLst>
                                          <p:attrName>style.visibility</p:attrName>
                                        </p:attrNameLst>
                                      </p:cBhvr>
                                      <p:to>
                                        <p:strVal val="visible"/>
                                      </p:to>
                                    </p:set>
                                    <p:animEffect transition="in" filter="strips(downLeft)">
                                      <p:cBhvr>
                                        <p:cTn id="20" dur="500"/>
                                        <p:tgtEl>
                                          <p:spTgt spid="4986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98693"/>
                                        </p:tgtEl>
                                        <p:attrNameLst>
                                          <p:attrName>style.visibility</p:attrName>
                                        </p:attrNameLst>
                                      </p:cBhvr>
                                      <p:to>
                                        <p:strVal val="visible"/>
                                      </p:to>
                                    </p:set>
                                    <p:animEffect transition="in" filter="randombar(horizontal)">
                                      <p:cBhvr>
                                        <p:cTn id="25" dur="500"/>
                                        <p:tgtEl>
                                          <p:spTgt spid="4986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98695"/>
                                        </p:tgtEl>
                                        <p:attrNameLst>
                                          <p:attrName>style.visibility</p:attrName>
                                        </p:attrNameLst>
                                      </p:cBhvr>
                                      <p:to>
                                        <p:strVal val="visible"/>
                                      </p:to>
                                    </p:set>
                                    <p:animEffect transition="in" filter="randombar(horizontal)">
                                      <p:cBhvr>
                                        <p:cTn id="30" dur="500"/>
                                        <p:tgtEl>
                                          <p:spTgt spid="49869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98696"/>
                                        </p:tgtEl>
                                        <p:attrNameLst>
                                          <p:attrName>style.visibility</p:attrName>
                                        </p:attrNameLst>
                                      </p:cBhvr>
                                      <p:to>
                                        <p:strVal val="visible"/>
                                      </p:to>
                                    </p:set>
                                    <p:animEffect transition="in" filter="checkerboard(across)">
                                      <p:cBhvr>
                                        <p:cTn id="35" dur="500"/>
                                        <p:tgtEl>
                                          <p:spTgt spid="498696"/>
                                        </p:tgtEl>
                                      </p:cBhvr>
                                    </p:animEffect>
                                  </p:childTnLst>
                                </p:cTn>
                              </p:par>
                              <p:par>
                                <p:cTn id="36" presetID="16" presetClass="entr" presetSubtype="26" fill="hold" nodeType="withEffect">
                                  <p:stCondLst>
                                    <p:cond delay="0"/>
                                  </p:stCondLst>
                                  <p:childTnLst>
                                    <p:set>
                                      <p:cBhvr>
                                        <p:cTn id="37" dur="1" fill="hold">
                                          <p:stCondLst>
                                            <p:cond delay="0"/>
                                          </p:stCondLst>
                                        </p:cTn>
                                        <p:tgtEl>
                                          <p:spTgt spid="498700"/>
                                        </p:tgtEl>
                                        <p:attrNameLst>
                                          <p:attrName>style.visibility</p:attrName>
                                        </p:attrNameLst>
                                      </p:cBhvr>
                                      <p:to>
                                        <p:strVal val="visible"/>
                                      </p:to>
                                    </p:set>
                                    <p:animEffect transition="in" filter="barn(inHorizontal)">
                                      <p:cBhvr>
                                        <p:cTn id="38" dur="500"/>
                                        <p:tgtEl>
                                          <p:spTgt spid="498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autoUpdateAnimBg="0"/>
      <p:bldP spid="498691" grpId="0" autoUpdateAnimBg="0"/>
      <p:bldP spid="498693" grpId="0" autoUpdateAnimBg="0"/>
      <p:bldP spid="498694" grpId="0" autoUpdateAnimBg="0"/>
      <p:bldP spid="498695" grpId="0" autoUpdateAnimBg="0"/>
      <p:bldP spid="498696"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498" name="Object 2">
            <a:extLst>
              <a:ext uri="{FF2B5EF4-FFF2-40B4-BE49-F238E27FC236}">
                <a16:creationId xmlns:a16="http://schemas.microsoft.com/office/drawing/2014/main" id="{0751FB2B-EEA6-4FFD-A766-9F118B67A0E1}"/>
              </a:ext>
            </a:extLst>
          </p:cNvPr>
          <p:cNvGraphicFramePr>
            <a:graphicFrameLocks noChangeAspect="1"/>
          </p:cNvGraphicFramePr>
          <p:nvPr/>
        </p:nvGraphicFramePr>
        <p:xfrm>
          <a:off x="1752600" y="1981200"/>
          <a:ext cx="2079625" cy="2362200"/>
        </p:xfrm>
        <a:graphic>
          <a:graphicData uri="http://schemas.openxmlformats.org/presentationml/2006/ole">
            <mc:AlternateContent xmlns:mc="http://schemas.openxmlformats.org/markup-compatibility/2006">
              <mc:Choice xmlns:v="urn:schemas-microsoft-com:vml" Requires="v">
                <p:oleObj spid="_x0000_s98438" name="CS ChemDraw Drawing" r:id="rId3" imgW="881094" imgH="1004989" progId="ChemDraw.Document.4.5">
                  <p:embed/>
                </p:oleObj>
              </mc:Choice>
              <mc:Fallback>
                <p:oleObj name="CS ChemDraw Drawing" r:id="rId3" imgW="881094" imgH="1004989" progId="ChemDraw.Document.4.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1200"/>
                        <a:ext cx="20796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499" name="Object 3">
            <a:extLst>
              <a:ext uri="{FF2B5EF4-FFF2-40B4-BE49-F238E27FC236}">
                <a16:creationId xmlns:a16="http://schemas.microsoft.com/office/drawing/2014/main" id="{B591375A-6240-4769-8C43-5D37D788EF6B}"/>
              </a:ext>
            </a:extLst>
          </p:cNvPr>
          <p:cNvGraphicFramePr>
            <a:graphicFrameLocks noChangeAspect="1"/>
          </p:cNvGraphicFramePr>
          <p:nvPr/>
        </p:nvGraphicFramePr>
        <p:xfrm>
          <a:off x="4953000" y="2133600"/>
          <a:ext cx="2590800" cy="2112963"/>
        </p:xfrm>
        <a:graphic>
          <a:graphicData uri="http://schemas.openxmlformats.org/presentationml/2006/ole">
            <mc:AlternateContent xmlns:mc="http://schemas.openxmlformats.org/markup-compatibility/2006">
              <mc:Choice xmlns:v="urn:schemas-microsoft-com:vml" Requires="v">
                <p:oleObj spid="_x0000_s98439" name="CS ChemDraw Drawing" r:id="rId5" imgW="1176306" imgH="947535" progId="ChemDraw.Document.4.5">
                  <p:embed/>
                </p:oleObj>
              </mc:Choice>
              <mc:Fallback>
                <p:oleObj name="CS ChemDraw Drawing" r:id="rId5" imgW="1176306" imgH="947535" progId="ChemDraw.Document.4.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133600"/>
                        <a:ext cx="2590800" cy="211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08" name="Text Box 4">
            <a:extLst>
              <a:ext uri="{FF2B5EF4-FFF2-40B4-BE49-F238E27FC236}">
                <a16:creationId xmlns:a16="http://schemas.microsoft.com/office/drawing/2014/main" id="{038BF439-A649-425B-BF05-D17D736CB6EA}"/>
              </a:ext>
            </a:extLst>
          </p:cNvPr>
          <p:cNvSpPr txBox="1">
            <a:spLocks noChangeArrowheads="1"/>
          </p:cNvSpPr>
          <p:nvPr/>
        </p:nvSpPr>
        <p:spPr bwMode="auto">
          <a:xfrm>
            <a:off x="463550" y="762000"/>
            <a:ext cx="8164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chemeClr val="tx2"/>
                </a:solidFill>
                <a:latin typeface="Arial" panose="020B0604020202020204" pitchFamily="34" charset="0"/>
                <a:ea typeface="黑体" panose="02010609060101010101" pitchFamily="49" charset="-122"/>
              </a:rPr>
              <a:t>超共轭效应一般都是给电子效应，</a:t>
            </a:r>
            <a:r>
              <a:rPr lang="el-GR" altLang="zh-CN" sz="2400" b="1">
                <a:solidFill>
                  <a:schemeClr val="tx2"/>
                </a:solidFill>
                <a:latin typeface="Arial" panose="020B0604020202020204" pitchFamily="34" charset="0"/>
                <a:ea typeface="黑体" panose="02010609060101010101" pitchFamily="49" charset="-122"/>
              </a:rPr>
              <a:t>α</a:t>
            </a:r>
            <a:r>
              <a:rPr lang="zh-CN" altLang="el-GR" sz="2400" b="1">
                <a:solidFill>
                  <a:schemeClr val="tx2"/>
                </a:solidFill>
                <a:latin typeface="Arial" panose="020B0604020202020204" pitchFamily="34" charset="0"/>
                <a:ea typeface="黑体" panose="02010609060101010101" pitchFamily="49" charset="-122"/>
              </a:rPr>
              <a:t>烷基上的</a:t>
            </a:r>
            <a:r>
              <a:rPr lang="el-GR" altLang="zh-CN" sz="2400" b="1">
                <a:solidFill>
                  <a:schemeClr val="tx2"/>
                </a:solidFill>
                <a:latin typeface="Arial" panose="020B0604020202020204" pitchFamily="34" charset="0"/>
                <a:ea typeface="黑体" panose="02010609060101010101" pitchFamily="49" charset="-122"/>
              </a:rPr>
              <a:t>C-H</a:t>
            </a:r>
            <a:r>
              <a:rPr lang="zh-CN" altLang="el-GR" sz="2400" b="1">
                <a:solidFill>
                  <a:schemeClr val="tx2"/>
                </a:solidFill>
                <a:latin typeface="Arial" panose="020B0604020202020204" pitchFamily="34" charset="0"/>
                <a:ea typeface="黑体" panose="02010609060101010101" pitchFamily="49" charset="-122"/>
              </a:rPr>
              <a:t>键越多，超共轭效应越强。</a:t>
            </a:r>
            <a:endParaRPr lang="el-GR" altLang="zh-CN" sz="2400" b="1">
              <a:solidFill>
                <a:schemeClr val="tx2"/>
              </a:solidFill>
              <a:latin typeface="Arial" panose="020B0604020202020204" pitchFamily="34" charset="0"/>
              <a:ea typeface="黑体" panose="02010609060101010101" pitchFamily="49" charset="-122"/>
            </a:endParaRPr>
          </a:p>
        </p:txBody>
      </p:sp>
      <p:sp>
        <p:nvSpPr>
          <p:cNvPr id="234501" name="Text Box 5">
            <a:extLst>
              <a:ext uri="{FF2B5EF4-FFF2-40B4-BE49-F238E27FC236}">
                <a16:creationId xmlns:a16="http://schemas.microsoft.com/office/drawing/2014/main" id="{1F87FBEC-9595-4AC3-8C1D-34CC80C379BA}"/>
              </a:ext>
            </a:extLst>
          </p:cNvPr>
          <p:cNvSpPr txBox="1">
            <a:spLocks noChangeArrowheads="1"/>
          </p:cNvSpPr>
          <p:nvPr/>
        </p:nvSpPr>
        <p:spPr bwMode="auto">
          <a:xfrm>
            <a:off x="609600" y="4648200"/>
            <a:ext cx="8186738"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200" b="1">
                <a:solidFill>
                  <a:schemeClr val="tx2"/>
                </a:solidFill>
                <a:latin typeface="Arial" panose="020B0604020202020204" pitchFamily="34" charset="0"/>
                <a:ea typeface="黑体" panose="02010609060101010101" pitchFamily="49" charset="-122"/>
              </a:rPr>
              <a:t>烷基的超共轭效应如下：</a:t>
            </a:r>
          </a:p>
          <a:p>
            <a:pPr eaLnBrk="1" hangingPunct="1">
              <a:lnSpc>
                <a:spcPct val="120000"/>
              </a:lnSpc>
              <a:spcBef>
                <a:spcPct val="5000"/>
              </a:spcBef>
            </a:pPr>
            <a:r>
              <a:rPr lang="zh-CN" altLang="en-US" sz="2200" b="1">
                <a:solidFill>
                  <a:schemeClr val="tx2"/>
                </a:solidFill>
                <a:latin typeface="Arial" panose="020B0604020202020204" pitchFamily="34" charset="0"/>
                <a:ea typeface="黑体" panose="02010609060101010101" pitchFamily="49" charset="-122"/>
              </a:rPr>
              <a:t>       </a:t>
            </a:r>
            <a:r>
              <a:rPr lang="en-US" altLang="zh-CN" sz="2200" b="1">
                <a:solidFill>
                  <a:schemeClr val="tx2"/>
                </a:solidFill>
                <a:latin typeface="Arial" panose="020B0604020202020204" pitchFamily="34" charset="0"/>
                <a:ea typeface="黑体" panose="02010609060101010101" pitchFamily="49" charset="-122"/>
              </a:rPr>
              <a:t>CH</a:t>
            </a:r>
            <a:r>
              <a:rPr lang="en-US" altLang="zh-CN" sz="2200" b="1" baseline="-25000">
                <a:solidFill>
                  <a:schemeClr val="tx2"/>
                </a:solidFill>
                <a:latin typeface="Arial" panose="020B0604020202020204" pitchFamily="34" charset="0"/>
                <a:ea typeface="黑体" panose="02010609060101010101" pitchFamily="49" charset="-122"/>
              </a:rPr>
              <a:t>3</a:t>
            </a:r>
            <a:r>
              <a:rPr lang="en-US" altLang="zh-CN" sz="2200" b="1">
                <a:solidFill>
                  <a:schemeClr val="tx2"/>
                </a:solidFill>
                <a:latin typeface="Arial" panose="020B0604020202020204" pitchFamily="34" charset="0"/>
                <a:ea typeface="黑体" panose="02010609060101010101" pitchFamily="49" charset="-122"/>
              </a:rPr>
              <a:t>- &gt; RCH</a:t>
            </a:r>
            <a:r>
              <a:rPr lang="en-US" altLang="zh-CN" sz="2200" b="1" baseline="-25000">
                <a:solidFill>
                  <a:schemeClr val="tx2"/>
                </a:solidFill>
                <a:latin typeface="Arial" panose="020B0604020202020204" pitchFamily="34" charset="0"/>
                <a:ea typeface="黑体" panose="02010609060101010101" pitchFamily="49" charset="-122"/>
              </a:rPr>
              <a:t>2</a:t>
            </a:r>
            <a:r>
              <a:rPr lang="en-US" altLang="zh-CN" sz="2200" b="1">
                <a:solidFill>
                  <a:schemeClr val="tx2"/>
                </a:solidFill>
                <a:latin typeface="Arial" panose="020B0604020202020204" pitchFamily="34" charset="0"/>
                <a:ea typeface="黑体" panose="02010609060101010101" pitchFamily="49" charset="-122"/>
              </a:rPr>
              <a:t>- &gt; R</a:t>
            </a:r>
            <a:r>
              <a:rPr lang="en-US" altLang="zh-CN" sz="2200" b="1" baseline="-25000">
                <a:solidFill>
                  <a:schemeClr val="tx2"/>
                </a:solidFill>
                <a:latin typeface="Arial" panose="020B0604020202020204" pitchFamily="34" charset="0"/>
                <a:ea typeface="黑体" panose="02010609060101010101" pitchFamily="49" charset="-122"/>
              </a:rPr>
              <a:t>2</a:t>
            </a:r>
            <a:r>
              <a:rPr lang="en-US" altLang="zh-CN" sz="2200" b="1">
                <a:solidFill>
                  <a:schemeClr val="tx2"/>
                </a:solidFill>
                <a:latin typeface="Arial" panose="020B0604020202020204" pitchFamily="34" charset="0"/>
                <a:ea typeface="黑体" panose="02010609060101010101" pitchFamily="49" charset="-122"/>
              </a:rPr>
              <a:t>CH- &gt; R</a:t>
            </a:r>
            <a:r>
              <a:rPr lang="en-US" altLang="zh-CN" sz="2200" b="1" baseline="-25000">
                <a:solidFill>
                  <a:schemeClr val="tx2"/>
                </a:solidFill>
                <a:latin typeface="Arial" panose="020B0604020202020204" pitchFamily="34" charset="0"/>
                <a:ea typeface="黑体" panose="02010609060101010101" pitchFamily="49" charset="-122"/>
              </a:rPr>
              <a:t>3</a:t>
            </a:r>
            <a:r>
              <a:rPr lang="en-US" altLang="zh-CN" sz="2200" b="1">
                <a:solidFill>
                  <a:schemeClr val="tx2"/>
                </a:solidFill>
                <a:latin typeface="Arial" panose="020B0604020202020204" pitchFamily="34" charset="0"/>
                <a:ea typeface="黑体" panose="02010609060101010101" pitchFamily="49" charset="-122"/>
              </a:rPr>
              <a:t>C-</a:t>
            </a:r>
          </a:p>
          <a:p>
            <a:pPr eaLnBrk="1" hangingPunct="1">
              <a:lnSpc>
                <a:spcPct val="120000"/>
              </a:lnSpc>
              <a:spcBef>
                <a:spcPct val="5000"/>
              </a:spcBef>
            </a:pPr>
            <a:r>
              <a:rPr lang="en-US" altLang="zh-CN" sz="2200" b="1">
                <a:solidFill>
                  <a:schemeClr val="tx2"/>
                </a:solidFill>
                <a:latin typeface="Arial" panose="020B0604020202020204" pitchFamily="34" charset="0"/>
                <a:ea typeface="黑体" panose="02010609060101010101" pitchFamily="49" charset="-122"/>
              </a:rPr>
              <a:t>  </a:t>
            </a:r>
            <a:r>
              <a:rPr lang="zh-CN" altLang="en-US" sz="2200" b="1">
                <a:solidFill>
                  <a:schemeClr val="tx2"/>
                </a:solidFill>
                <a:latin typeface="Arial" panose="020B0604020202020204" pitchFamily="34" charset="0"/>
                <a:ea typeface="黑体" panose="02010609060101010101" pitchFamily="49" charset="-122"/>
              </a:rPr>
              <a:t>一般来说，超共轭效应远小于共轭效应。在烯烃加成反应中间体</a:t>
            </a:r>
            <a:r>
              <a:rPr lang="en-US" altLang="zh-CN" sz="2200" b="1">
                <a:solidFill>
                  <a:schemeClr val="tx2"/>
                </a:solidFill>
                <a:latin typeface="Arial" panose="020B0604020202020204" pitchFamily="34" charset="0"/>
                <a:ea typeface="黑体" panose="02010609060101010101" pitchFamily="49" charset="-122"/>
              </a:rPr>
              <a:t>——</a:t>
            </a:r>
            <a:r>
              <a:rPr lang="zh-CN" altLang="en-US" sz="2200" b="1">
                <a:solidFill>
                  <a:schemeClr val="tx2"/>
                </a:solidFill>
                <a:latin typeface="Arial" panose="020B0604020202020204" pitchFamily="34" charset="0"/>
                <a:ea typeface="黑体" panose="02010609060101010101" pitchFamily="49" charset="-122"/>
              </a:rPr>
              <a:t>碳正离子的稳定性中超共轭效应起着较为重要的作用。</a:t>
            </a:r>
          </a:p>
        </p:txBody>
      </p:sp>
      <p:sp>
        <p:nvSpPr>
          <p:cNvPr id="2" name="日期占位符 1">
            <a:extLst>
              <a:ext uri="{FF2B5EF4-FFF2-40B4-BE49-F238E27FC236}">
                <a16:creationId xmlns:a16="http://schemas.microsoft.com/office/drawing/2014/main" id="{61C26267-4E69-4219-B0DB-B9E391D45C0D}"/>
              </a:ext>
            </a:extLst>
          </p:cNvPr>
          <p:cNvSpPr>
            <a:spLocks noGrp="1"/>
          </p:cNvSpPr>
          <p:nvPr>
            <p:ph type="dt" sz="half" idx="10"/>
          </p:nvPr>
        </p:nvSpPr>
        <p:spPr/>
        <p:txBody>
          <a:bodyPr/>
          <a:lstStyle/>
          <a:p>
            <a:pPr>
              <a:defRPr/>
            </a:pPr>
            <a:fld id="{0520A647-F959-4706-BED8-407E97C653D0}" type="datetime11">
              <a:rPr lang="zh-CN" altLang="en-US" smtClean="0"/>
              <a:t>11:48:10</a:t>
            </a:fld>
            <a:endParaRPr lang="en-US"/>
          </a:p>
        </p:txBody>
      </p:sp>
      <p:sp>
        <p:nvSpPr>
          <p:cNvPr id="3" name="灯片编号占位符 2">
            <a:extLst>
              <a:ext uri="{FF2B5EF4-FFF2-40B4-BE49-F238E27FC236}">
                <a16:creationId xmlns:a16="http://schemas.microsoft.com/office/drawing/2014/main" id="{A56945E2-0ED4-47E8-8128-830443548F51}"/>
              </a:ext>
            </a:extLst>
          </p:cNvPr>
          <p:cNvSpPr>
            <a:spLocks noGrp="1"/>
          </p:cNvSpPr>
          <p:nvPr>
            <p:ph type="sldNum" sz="quarter" idx="12"/>
          </p:nvPr>
        </p:nvSpPr>
        <p:spPr/>
        <p:txBody>
          <a:bodyPr/>
          <a:lstStyle/>
          <a:p>
            <a:pPr>
              <a:defRPr/>
            </a:pPr>
            <a:fld id="{D9255669-4D76-4035-84D2-5F59D5D8FE20}" type="slidenum">
              <a:rPr lang="en-US" altLang="zh-CN" smtClean="0"/>
              <a:pPr>
                <a:defRPr/>
              </a:pPr>
              <a:t>123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34498"/>
                                        </p:tgtEl>
                                        <p:attrNameLst>
                                          <p:attrName>style.visibility</p:attrName>
                                        </p:attrNameLst>
                                      </p:cBhvr>
                                      <p:to>
                                        <p:strVal val="visible"/>
                                      </p:to>
                                    </p:set>
                                    <p:anim calcmode="lin" valueType="num">
                                      <p:cBhvr>
                                        <p:cTn id="7" dur="500" fill="hold"/>
                                        <p:tgtEl>
                                          <p:spTgt spid="234498"/>
                                        </p:tgtEl>
                                        <p:attrNameLst>
                                          <p:attrName>ppt_w</p:attrName>
                                        </p:attrNameLst>
                                      </p:cBhvr>
                                      <p:tavLst>
                                        <p:tav tm="0">
                                          <p:val>
                                            <p:fltVal val="0"/>
                                          </p:val>
                                        </p:tav>
                                        <p:tav tm="100000">
                                          <p:val>
                                            <p:strVal val="#ppt_w"/>
                                          </p:val>
                                        </p:tav>
                                      </p:tavLst>
                                    </p:anim>
                                    <p:anim calcmode="lin" valueType="num">
                                      <p:cBhvr>
                                        <p:cTn id="8" dur="500" fill="hold"/>
                                        <p:tgtEl>
                                          <p:spTgt spid="234498"/>
                                        </p:tgtEl>
                                        <p:attrNameLst>
                                          <p:attrName>ppt_h</p:attrName>
                                        </p:attrNameLst>
                                      </p:cBhvr>
                                      <p:tavLst>
                                        <p:tav tm="0">
                                          <p:val>
                                            <p:fltVal val="0"/>
                                          </p:val>
                                        </p:tav>
                                        <p:tav tm="100000">
                                          <p:val>
                                            <p:strVal val="#ppt_h"/>
                                          </p:val>
                                        </p:tav>
                                      </p:tavLst>
                                    </p:anim>
                                    <p:animEffect transition="in" filter="fade">
                                      <p:cBhvr>
                                        <p:cTn id="9" dur="500"/>
                                        <p:tgtEl>
                                          <p:spTgt spid="2344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34499"/>
                                        </p:tgtEl>
                                        <p:attrNameLst>
                                          <p:attrName>style.visibility</p:attrName>
                                        </p:attrNameLst>
                                      </p:cBhvr>
                                      <p:to>
                                        <p:strVal val="visible"/>
                                      </p:to>
                                    </p:set>
                                    <p:anim calcmode="lin" valueType="num">
                                      <p:cBhvr>
                                        <p:cTn id="14" dur="500" fill="hold"/>
                                        <p:tgtEl>
                                          <p:spTgt spid="234499"/>
                                        </p:tgtEl>
                                        <p:attrNameLst>
                                          <p:attrName>ppt_w</p:attrName>
                                        </p:attrNameLst>
                                      </p:cBhvr>
                                      <p:tavLst>
                                        <p:tav tm="0">
                                          <p:val>
                                            <p:fltVal val="0"/>
                                          </p:val>
                                        </p:tav>
                                        <p:tav tm="100000">
                                          <p:val>
                                            <p:strVal val="#ppt_w"/>
                                          </p:val>
                                        </p:tav>
                                      </p:tavLst>
                                    </p:anim>
                                    <p:anim calcmode="lin" valueType="num">
                                      <p:cBhvr>
                                        <p:cTn id="15" dur="500" fill="hold"/>
                                        <p:tgtEl>
                                          <p:spTgt spid="234499"/>
                                        </p:tgtEl>
                                        <p:attrNameLst>
                                          <p:attrName>ppt_h</p:attrName>
                                        </p:attrNameLst>
                                      </p:cBhvr>
                                      <p:tavLst>
                                        <p:tav tm="0">
                                          <p:val>
                                            <p:fltVal val="0"/>
                                          </p:val>
                                        </p:tav>
                                        <p:tav tm="100000">
                                          <p:val>
                                            <p:strVal val="#ppt_h"/>
                                          </p:val>
                                        </p:tav>
                                      </p:tavLst>
                                    </p:anim>
                                    <p:animEffect transition="in" filter="fade">
                                      <p:cBhvr>
                                        <p:cTn id="16" dur="500"/>
                                        <p:tgtEl>
                                          <p:spTgt spid="2344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4501"/>
                                        </p:tgtEl>
                                        <p:attrNameLst>
                                          <p:attrName>style.visibility</p:attrName>
                                        </p:attrNameLst>
                                      </p:cBhvr>
                                      <p:to>
                                        <p:strVal val="visible"/>
                                      </p:to>
                                    </p:set>
                                    <p:animEffect transition="in" filter="wipe(left)">
                                      <p:cBhvr>
                                        <p:cTn id="21" dur="500"/>
                                        <p:tgtEl>
                                          <p:spTgt spid="234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ECE1B328-54C9-4AE6-8443-91CBBE23E19A}"/>
              </a:ext>
            </a:extLst>
          </p:cNvPr>
          <p:cNvSpPr>
            <a:spLocks noGrp="1" noChangeArrowheads="1"/>
          </p:cNvSpPr>
          <p:nvPr>
            <p:ph type="title"/>
          </p:nvPr>
        </p:nvSpPr>
        <p:spPr/>
        <p:txBody>
          <a:bodyPr/>
          <a:lstStyle/>
          <a:p>
            <a:pPr eaLnBrk="1" hangingPunct="1"/>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有机化学中的电子效应</a:t>
            </a:r>
          </a:p>
        </p:txBody>
      </p:sp>
      <p:graphicFrame>
        <p:nvGraphicFramePr>
          <p:cNvPr id="123910" name="Object 6">
            <a:extLst>
              <a:ext uri="{FF2B5EF4-FFF2-40B4-BE49-F238E27FC236}">
                <a16:creationId xmlns:a16="http://schemas.microsoft.com/office/drawing/2014/main" id="{D564E057-78F3-4F56-8B0A-12EA35F8F0AC}"/>
              </a:ext>
            </a:extLst>
          </p:cNvPr>
          <p:cNvGraphicFramePr>
            <a:graphicFrameLocks noGrp="1" noChangeAspect="1"/>
          </p:cNvGraphicFramePr>
          <p:nvPr>
            <p:ph idx="1"/>
          </p:nvPr>
        </p:nvGraphicFramePr>
        <p:xfrm>
          <a:off x="2486025" y="2359025"/>
          <a:ext cx="3921125" cy="809625"/>
        </p:xfrm>
        <a:graphic>
          <a:graphicData uri="http://schemas.openxmlformats.org/presentationml/2006/ole">
            <mc:AlternateContent xmlns:mc="http://schemas.openxmlformats.org/markup-compatibility/2006">
              <mc:Choice xmlns:v="urn:schemas-microsoft-com:vml" Requires="v">
                <p:oleObj spid="_x0000_s160785" name="CS ChemDraw Drawing" r:id="rId3" imgW="2014708" imgH="385762" progId="ChemDraw.Document.4.5">
                  <p:embed/>
                </p:oleObj>
              </mc:Choice>
              <mc:Fallback>
                <p:oleObj name="CS ChemDraw Drawing" r:id="rId3" imgW="2014708" imgH="385762" progId="ChemDraw.Document.4.5">
                  <p:embed/>
                  <p:pic>
                    <p:nvPicPr>
                      <p:cNvPr id="123910" name="Object 6">
                        <a:extLst>
                          <a:ext uri="{FF2B5EF4-FFF2-40B4-BE49-F238E27FC236}">
                            <a16:creationId xmlns:a16="http://schemas.microsoft.com/office/drawing/2014/main" id="{D564E057-78F3-4F56-8B0A-12EA35F8F0A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5" y="2359025"/>
                        <a:ext cx="3921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9" name="Rectangle 5">
            <a:extLst>
              <a:ext uri="{FF2B5EF4-FFF2-40B4-BE49-F238E27FC236}">
                <a16:creationId xmlns:a16="http://schemas.microsoft.com/office/drawing/2014/main" id="{DD576332-9F3B-44FC-B95C-B3BA8DDE6BA6}"/>
              </a:ext>
            </a:extLst>
          </p:cNvPr>
          <p:cNvSpPr>
            <a:spLocks noChangeArrowheads="1"/>
          </p:cNvSpPr>
          <p:nvPr/>
        </p:nvSpPr>
        <p:spPr bwMode="auto">
          <a:xfrm>
            <a:off x="468313" y="1412875"/>
            <a:ext cx="2505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）诱导效应</a:t>
            </a:r>
          </a:p>
        </p:txBody>
      </p:sp>
      <p:sp>
        <p:nvSpPr>
          <p:cNvPr id="123912" name="Rectangle 8">
            <a:extLst>
              <a:ext uri="{FF2B5EF4-FFF2-40B4-BE49-F238E27FC236}">
                <a16:creationId xmlns:a16="http://schemas.microsoft.com/office/drawing/2014/main" id="{0BBE5CE9-AC30-498F-BB1C-87EB1AA6320D}"/>
              </a:ext>
            </a:extLst>
          </p:cNvPr>
          <p:cNvSpPr>
            <a:spLocks noChangeArrowheads="1"/>
          </p:cNvSpPr>
          <p:nvPr/>
        </p:nvSpPr>
        <p:spPr bwMode="auto">
          <a:xfrm>
            <a:off x="755650" y="3429000"/>
            <a:ext cx="7596188" cy="2268538"/>
          </a:xfrm>
          <a:prstGeom prst="rect">
            <a:avLst/>
          </a:prstGeom>
          <a:noFill/>
          <a:ln>
            <a:noFill/>
          </a:ln>
          <a:effectLst/>
        </p:spPr>
        <p:txBody>
          <a:bodyPr>
            <a:spAutoFit/>
          </a:bodyPr>
          <a:lstStyle/>
          <a:p>
            <a:pPr eaLnBrk="1" fontAlgn="auto" hangingPunct="1">
              <a:lnSpc>
                <a:spcPct val="170000"/>
              </a:lnSpc>
              <a:spcBef>
                <a:spcPts val="0"/>
              </a:spcBef>
              <a:spcAft>
                <a:spcPts val="0"/>
              </a:spcAft>
              <a:defRPr/>
            </a:pPr>
            <a:r>
              <a:rPr lang="zh-CN" altLang="en-US" sz="2800" b="1">
                <a:solidFill>
                  <a:srgbClr val="FF0000"/>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诱导效应的特点：</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 </a:t>
            </a:r>
          </a:p>
          <a:p>
            <a:pPr eaLnBrk="1" fontAlgn="auto" hangingPunct="1">
              <a:lnSpc>
                <a:spcPct val="170000"/>
              </a:lnSpc>
              <a:spcBef>
                <a:spcPts val="0"/>
              </a:spcBef>
              <a:spcAft>
                <a:spcPts val="0"/>
              </a:spcAft>
              <a:defRPr/>
            </a:pPr>
            <a:r>
              <a:rPr lang="en-US" altLang="zh-CN" sz="2800" b="1">
                <a:latin typeface="Times New Roman" panose="02020603050405020304" pitchFamily="18" charset="0"/>
                <a:ea typeface="楷体" panose="02010609060101010101" pitchFamily="49" charset="-122"/>
                <a:cs typeface="Times New Roman" panose="02020603050405020304" pitchFamily="18" charset="0"/>
              </a:rPr>
              <a:t>a. </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由电负性不同而引起 </a:t>
            </a:r>
          </a:p>
          <a:p>
            <a:pPr eaLnBrk="1" fontAlgn="auto" hangingPunct="1">
              <a:lnSpc>
                <a:spcPct val="170000"/>
              </a:lnSpc>
              <a:spcBef>
                <a:spcPts val="0"/>
              </a:spcBef>
              <a:spcAft>
                <a:spcPts val="0"/>
              </a:spcAft>
              <a:defRPr/>
            </a:pPr>
            <a:r>
              <a:rPr lang="en-US" altLang="zh-CN" sz="2800" b="1">
                <a:latin typeface="Times New Roman" panose="02020603050405020304" pitchFamily="18" charset="0"/>
                <a:ea typeface="楷体" panose="02010609060101010101" pitchFamily="49" charset="-122"/>
                <a:cs typeface="Times New Roman" panose="02020603050405020304" pitchFamily="18" charset="0"/>
              </a:rPr>
              <a:t>b. </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沿原子链传递，随传递距离增加而迅速减弱</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02C87496-A48E-42D2-B4C4-D95BBB821202}"/>
              </a:ext>
            </a:extLst>
          </p:cNvPr>
          <p:cNvSpPr>
            <a:spLocks noGrp="1"/>
          </p:cNvSpPr>
          <p:nvPr>
            <p:ph type="dt" sz="quarter" idx="10"/>
          </p:nvPr>
        </p:nvSpPr>
        <p:spPr/>
        <p:txBody>
          <a:bodyPr/>
          <a:lstStyle/>
          <a:p>
            <a:pPr>
              <a:defRPr/>
            </a:pPr>
            <a:fld id="{12909D93-592A-46AF-A97D-F349429633ED}"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825DEFF6-7950-4116-B171-94B2526D82EE}"/>
              </a:ext>
            </a:extLst>
          </p:cNvPr>
          <p:cNvSpPr>
            <a:spLocks noGrp="1"/>
          </p:cNvSpPr>
          <p:nvPr>
            <p:ph type="sldNum" sz="quarter" idx="12"/>
          </p:nvPr>
        </p:nvSpPr>
        <p:spPr/>
        <p:txBody>
          <a:bodyPr/>
          <a:lstStyle/>
          <a:p>
            <a:pPr>
              <a:defRPr/>
            </a:pPr>
            <a:fld id="{35EF066F-DCC6-41C6-90A2-C78F3C9F64E2}" type="slidenum">
              <a:rPr lang="en-US" altLang="zh-CN" smtClean="0"/>
              <a:pPr>
                <a:defRPr/>
              </a:pPr>
              <a:t>124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slide(fromBottom)">
                                      <p:cBhvr>
                                        <p:cTn id="7" dur="500"/>
                                        <p:tgtEl>
                                          <p:spTgt spid="1239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23909"/>
                                        </p:tgtEl>
                                        <p:attrNameLst>
                                          <p:attrName>style.visibility</p:attrName>
                                        </p:attrNameLst>
                                      </p:cBhvr>
                                      <p:to>
                                        <p:strVal val="visible"/>
                                      </p:to>
                                    </p:set>
                                    <p:animEffect transition="in" filter="barn(inHorizontal)">
                                      <p:cBhvr>
                                        <p:cTn id="12" dur="500"/>
                                        <p:tgtEl>
                                          <p:spTgt spid="123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23910"/>
                                        </p:tgtEl>
                                        <p:attrNameLst>
                                          <p:attrName>style.visibility</p:attrName>
                                        </p:attrNameLst>
                                      </p:cBhvr>
                                      <p:to>
                                        <p:strVal val="visible"/>
                                      </p:to>
                                    </p:set>
                                    <p:animEffect transition="in" filter="strips(downRight)">
                                      <p:cBhvr>
                                        <p:cTn id="17" dur="500"/>
                                        <p:tgtEl>
                                          <p:spTgt spid="1239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23912">
                                            <p:txEl>
                                              <p:pRg st="0" end="0"/>
                                            </p:txEl>
                                          </p:spTgt>
                                        </p:tgtEl>
                                        <p:attrNameLst>
                                          <p:attrName>style.visibility</p:attrName>
                                        </p:attrNameLst>
                                      </p:cBhvr>
                                      <p:to>
                                        <p:strVal val="visible"/>
                                      </p:to>
                                    </p:set>
                                    <p:animEffect transition="in" filter="strips(downRight)">
                                      <p:cBhvr>
                                        <p:cTn id="22" dur="500"/>
                                        <p:tgtEl>
                                          <p:spTgt spid="12391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123912">
                                            <p:txEl>
                                              <p:pRg st="1" end="1"/>
                                            </p:txEl>
                                          </p:spTgt>
                                        </p:tgtEl>
                                        <p:attrNameLst>
                                          <p:attrName>style.visibility</p:attrName>
                                        </p:attrNameLst>
                                      </p:cBhvr>
                                      <p:to>
                                        <p:strVal val="visible"/>
                                      </p:to>
                                    </p:set>
                                    <p:animEffect transition="in" filter="barn(inHorizontal)">
                                      <p:cBhvr>
                                        <p:cTn id="27" dur="500"/>
                                        <p:tgtEl>
                                          <p:spTgt spid="12391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nodeType="clickEffect">
                                  <p:stCondLst>
                                    <p:cond delay="0"/>
                                  </p:stCondLst>
                                  <p:childTnLst>
                                    <p:set>
                                      <p:cBhvr>
                                        <p:cTn id="31" dur="1" fill="hold">
                                          <p:stCondLst>
                                            <p:cond delay="0"/>
                                          </p:stCondLst>
                                        </p:cTn>
                                        <p:tgtEl>
                                          <p:spTgt spid="123912">
                                            <p:txEl>
                                              <p:pRg st="2" end="2"/>
                                            </p:txEl>
                                          </p:spTgt>
                                        </p:tgtEl>
                                        <p:attrNameLst>
                                          <p:attrName>style.visibility</p:attrName>
                                        </p:attrNameLst>
                                      </p:cBhvr>
                                      <p:to>
                                        <p:strVal val="visible"/>
                                      </p:to>
                                    </p:set>
                                    <p:animEffect transition="in" filter="barn(inHorizontal)">
                                      <p:cBhvr>
                                        <p:cTn id="32" dur="500"/>
                                        <p:tgtEl>
                                          <p:spTgt spid="1239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0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4" name="Object 2">
            <a:extLst>
              <a:ext uri="{FF2B5EF4-FFF2-40B4-BE49-F238E27FC236}">
                <a16:creationId xmlns:a16="http://schemas.microsoft.com/office/drawing/2014/main" id="{8E359F46-0947-47DA-9695-3EF06C07A1C2}"/>
              </a:ext>
            </a:extLst>
          </p:cNvPr>
          <p:cNvGraphicFramePr>
            <a:graphicFrameLocks noChangeAspect="1"/>
          </p:cNvGraphicFramePr>
          <p:nvPr/>
        </p:nvGraphicFramePr>
        <p:xfrm>
          <a:off x="1619250" y="2565400"/>
          <a:ext cx="4716463" cy="1374775"/>
        </p:xfrm>
        <a:graphic>
          <a:graphicData uri="http://schemas.openxmlformats.org/presentationml/2006/ole">
            <mc:AlternateContent xmlns:mc="http://schemas.openxmlformats.org/markup-compatibility/2006">
              <mc:Choice xmlns:v="urn:schemas-microsoft-com:vml" Requires="v">
                <p:oleObj spid="_x0000_s161824" name="CS ChemDraw Drawing" r:id="rId3" imgW="2414379" imgH="804812" progId="ChemDraw.Document.4.5">
                  <p:embed/>
                </p:oleObj>
              </mc:Choice>
              <mc:Fallback>
                <p:oleObj name="CS ChemDraw Drawing" r:id="rId3" imgW="2414379" imgH="804812" progId="ChemDraw.Document.4.5">
                  <p:embed/>
                  <p:pic>
                    <p:nvPicPr>
                      <p:cNvPr id="125954" name="Object 2">
                        <a:extLst>
                          <a:ext uri="{FF2B5EF4-FFF2-40B4-BE49-F238E27FC236}">
                            <a16:creationId xmlns:a16="http://schemas.microsoft.com/office/drawing/2014/main" id="{8E359F46-0947-47DA-9695-3EF06C07A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565400"/>
                        <a:ext cx="471646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5" name="Rectangle 3">
            <a:extLst>
              <a:ext uri="{FF2B5EF4-FFF2-40B4-BE49-F238E27FC236}">
                <a16:creationId xmlns:a16="http://schemas.microsoft.com/office/drawing/2014/main" id="{661CE8B5-323E-4B78-AFC8-BFFB6D1E675B}"/>
              </a:ext>
            </a:extLst>
          </p:cNvPr>
          <p:cNvSpPr>
            <a:spLocks noGrp="1" noChangeArrowheads="1"/>
          </p:cNvSpPr>
          <p:nvPr>
            <p:ph type="title" idx="4294967295"/>
          </p:nvPr>
        </p:nvSpPr>
        <p:spPr>
          <a:xfrm>
            <a:off x="0" y="323850"/>
            <a:ext cx="6931025" cy="855663"/>
          </a:xfrm>
        </p:spPr>
        <p:txBody>
          <a:bodyPr/>
          <a:lstStyle/>
          <a:p>
            <a:pPr eaLnBrk="1" hangingPunct="1"/>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）共轭效应</a:t>
            </a: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25956" name="Object 4">
            <a:extLst>
              <a:ext uri="{FF2B5EF4-FFF2-40B4-BE49-F238E27FC236}">
                <a16:creationId xmlns:a16="http://schemas.microsoft.com/office/drawing/2014/main" id="{B4BC92F0-47AE-4F70-B905-93D5E3D0D1E0}"/>
              </a:ext>
            </a:extLst>
          </p:cNvPr>
          <p:cNvGraphicFramePr>
            <a:graphicFrameLocks noChangeAspect="1"/>
          </p:cNvGraphicFramePr>
          <p:nvPr/>
        </p:nvGraphicFramePr>
        <p:xfrm>
          <a:off x="1692275" y="4184650"/>
          <a:ext cx="4679950" cy="1716088"/>
        </p:xfrm>
        <a:graphic>
          <a:graphicData uri="http://schemas.openxmlformats.org/presentationml/2006/ole">
            <mc:AlternateContent xmlns:mc="http://schemas.openxmlformats.org/markup-compatibility/2006">
              <mc:Choice xmlns:v="urn:schemas-microsoft-com:vml" Requires="v">
                <p:oleObj spid="_x0000_s161825" name="CS ChemDraw Drawing" r:id="rId5" imgW="2423917" imgH="880961" progId="ChemDraw.Document.4.5">
                  <p:embed/>
                </p:oleObj>
              </mc:Choice>
              <mc:Fallback>
                <p:oleObj name="CS ChemDraw Drawing" r:id="rId5" imgW="2423917" imgH="880961" progId="ChemDraw.Document.4.5">
                  <p:embed/>
                  <p:pic>
                    <p:nvPicPr>
                      <p:cNvPr id="125956" name="Object 4">
                        <a:extLst>
                          <a:ext uri="{FF2B5EF4-FFF2-40B4-BE49-F238E27FC236}">
                            <a16:creationId xmlns:a16="http://schemas.microsoft.com/office/drawing/2014/main" id="{B4BC92F0-47AE-4F70-B905-93D5E3D0D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184650"/>
                        <a:ext cx="467995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7" name="Rectangle 5">
            <a:extLst>
              <a:ext uri="{FF2B5EF4-FFF2-40B4-BE49-F238E27FC236}">
                <a16:creationId xmlns:a16="http://schemas.microsoft.com/office/drawing/2014/main" id="{BF5E810D-9BCB-4A07-B822-DC9941335098}"/>
              </a:ext>
            </a:extLst>
          </p:cNvPr>
          <p:cNvSpPr>
            <a:spLocks noChangeArrowheads="1"/>
          </p:cNvSpPr>
          <p:nvPr/>
        </p:nvSpPr>
        <p:spPr bwMode="auto">
          <a:xfrm>
            <a:off x="287338" y="858838"/>
            <a:ext cx="860583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       P</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轨道之间的相互交盖，使共轭体系中电子云分布产生离域作用，键长趋于平均化，分子的内能降低，更稳定共轭体系的现象称为共轭效应。 </a:t>
            </a:r>
          </a:p>
        </p:txBody>
      </p:sp>
      <p:sp>
        <p:nvSpPr>
          <p:cNvPr id="2" name="日期占位符 1">
            <a:extLst>
              <a:ext uri="{FF2B5EF4-FFF2-40B4-BE49-F238E27FC236}">
                <a16:creationId xmlns:a16="http://schemas.microsoft.com/office/drawing/2014/main" id="{7674B503-EC16-46EC-9BB9-0064ADB5318A}"/>
              </a:ext>
            </a:extLst>
          </p:cNvPr>
          <p:cNvSpPr>
            <a:spLocks noGrp="1"/>
          </p:cNvSpPr>
          <p:nvPr>
            <p:ph type="dt" sz="quarter" idx="10"/>
          </p:nvPr>
        </p:nvSpPr>
        <p:spPr/>
        <p:txBody>
          <a:bodyPr/>
          <a:lstStyle/>
          <a:p>
            <a:pPr>
              <a:defRPr/>
            </a:pPr>
            <a:fld id="{AD901431-E6FD-4ACD-81E8-E18A0F3F1BDF}"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43281E2C-6C35-4FD9-9876-EDA3DFB77B0E}"/>
              </a:ext>
            </a:extLst>
          </p:cNvPr>
          <p:cNvSpPr>
            <a:spLocks noGrp="1"/>
          </p:cNvSpPr>
          <p:nvPr>
            <p:ph type="sldNum" sz="quarter" idx="12"/>
          </p:nvPr>
        </p:nvSpPr>
        <p:spPr/>
        <p:txBody>
          <a:bodyPr/>
          <a:lstStyle/>
          <a:p>
            <a:pPr>
              <a:defRPr/>
            </a:pPr>
            <a:fld id="{F3D6C710-2F77-4B90-BB6A-CE1C29A872A7}" type="slidenum">
              <a:rPr lang="en-US" altLang="zh-CN" smtClean="0"/>
              <a:pPr>
                <a:defRPr/>
              </a:pPr>
              <a:t>125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slide(fromBottom)">
                                      <p:cBhvr>
                                        <p:cTn id="7" dur="500"/>
                                        <p:tgtEl>
                                          <p:spTgt spid="125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5957"/>
                                        </p:tgtEl>
                                        <p:attrNameLst>
                                          <p:attrName>style.visibility</p:attrName>
                                        </p:attrNameLst>
                                      </p:cBhvr>
                                      <p:to>
                                        <p:strVal val="visible"/>
                                      </p:to>
                                    </p:set>
                                    <p:animEffect transition="in" filter="strips(downRight)">
                                      <p:cBhvr>
                                        <p:cTn id="12" dur="500"/>
                                        <p:tgtEl>
                                          <p:spTgt spid="125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25954"/>
                                        </p:tgtEl>
                                        <p:attrNameLst>
                                          <p:attrName>style.visibility</p:attrName>
                                        </p:attrNameLst>
                                      </p:cBhvr>
                                      <p:to>
                                        <p:strVal val="visible"/>
                                      </p:to>
                                    </p:set>
                                    <p:animEffect transition="in" filter="strips(downRight)">
                                      <p:cBhvr>
                                        <p:cTn id="17" dur="500"/>
                                        <p:tgtEl>
                                          <p:spTgt spid="125954"/>
                                        </p:tgtEl>
                                      </p:cBhvr>
                                    </p:animEffect>
                                  </p:childTnLst>
                                </p:cTn>
                              </p:par>
                              <p:par>
                                <p:cTn id="18" presetID="18" presetClass="entr" presetSubtype="6" fill="hold" nodeType="withEffect">
                                  <p:stCondLst>
                                    <p:cond delay="0"/>
                                  </p:stCondLst>
                                  <p:childTnLst>
                                    <p:set>
                                      <p:cBhvr>
                                        <p:cTn id="19" dur="1" fill="hold">
                                          <p:stCondLst>
                                            <p:cond delay="0"/>
                                          </p:stCondLst>
                                        </p:cTn>
                                        <p:tgtEl>
                                          <p:spTgt spid="125956"/>
                                        </p:tgtEl>
                                        <p:attrNameLst>
                                          <p:attrName>style.visibility</p:attrName>
                                        </p:attrNameLst>
                                      </p:cBhvr>
                                      <p:to>
                                        <p:strVal val="visible"/>
                                      </p:to>
                                    </p:set>
                                    <p:animEffect transition="in" filter="strips(downRight)">
                                      <p:cBhvr>
                                        <p:cTn id="20"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52D6FFF-F46E-47EA-B432-E9D3A6529703}"/>
              </a:ext>
            </a:extLst>
          </p:cNvPr>
          <p:cNvSpPr>
            <a:spLocks noGrp="1" noChangeArrowheads="1"/>
          </p:cNvSpPr>
          <p:nvPr>
            <p:ph type="title"/>
          </p:nvPr>
        </p:nvSpPr>
        <p:spPr>
          <a:xfrm>
            <a:off x="609600" y="381000"/>
            <a:ext cx="7772400" cy="671513"/>
          </a:xfrm>
        </p:spPr>
        <p:txBody>
          <a:bodyPr/>
          <a:lstStyle/>
          <a:p>
            <a:pPr eaLnBrk="1" hangingPunct="1"/>
            <a:r>
              <a:rPr lang="zh-CN" altLang="en-US" sz="32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b="1">
                <a:latin typeface="Times New Roman" panose="02020603050405020304" pitchFamily="18" charset="0"/>
                <a:ea typeface="楷体" panose="02010609060101010101" pitchFamily="49" charset="-122"/>
                <a:cs typeface="Times New Roman" panose="02020603050405020304" pitchFamily="18" charset="0"/>
              </a:rPr>
              <a:t>3</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）超共轭效应</a:t>
            </a:r>
          </a:p>
        </p:txBody>
      </p:sp>
      <p:graphicFrame>
        <p:nvGraphicFramePr>
          <p:cNvPr id="126979" name="Object 3">
            <a:extLst>
              <a:ext uri="{FF2B5EF4-FFF2-40B4-BE49-F238E27FC236}">
                <a16:creationId xmlns:a16="http://schemas.microsoft.com/office/drawing/2014/main" id="{C7A80F30-9EFF-4A51-942D-595FCED14F31}"/>
              </a:ext>
            </a:extLst>
          </p:cNvPr>
          <p:cNvGraphicFramePr>
            <a:graphicFrameLocks noChangeAspect="1"/>
          </p:cNvGraphicFramePr>
          <p:nvPr/>
        </p:nvGraphicFramePr>
        <p:xfrm>
          <a:off x="719138" y="3105150"/>
          <a:ext cx="2655887" cy="2901950"/>
        </p:xfrm>
        <a:graphic>
          <a:graphicData uri="http://schemas.openxmlformats.org/presentationml/2006/ole">
            <mc:AlternateContent xmlns:mc="http://schemas.openxmlformats.org/markup-compatibility/2006">
              <mc:Choice xmlns:v="urn:schemas-microsoft-com:vml" Requires="v">
                <p:oleObj spid="_x0000_s162848" name="CS ChemDraw Drawing" r:id="rId3" imgW="890632" imgH="1014564" progId="ChemDraw.Document.4.5">
                  <p:embed/>
                </p:oleObj>
              </mc:Choice>
              <mc:Fallback>
                <p:oleObj name="CS ChemDraw Drawing" r:id="rId3" imgW="890632" imgH="1014564" progId="ChemDraw.Document.4.5">
                  <p:embed/>
                  <p:pic>
                    <p:nvPicPr>
                      <p:cNvPr id="126979" name="Object 3">
                        <a:extLst>
                          <a:ext uri="{FF2B5EF4-FFF2-40B4-BE49-F238E27FC236}">
                            <a16:creationId xmlns:a16="http://schemas.microsoft.com/office/drawing/2014/main" id="{C7A80F30-9EFF-4A51-942D-595FCED14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3105150"/>
                        <a:ext cx="2655887"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0" name="Object 4">
            <a:extLst>
              <a:ext uri="{FF2B5EF4-FFF2-40B4-BE49-F238E27FC236}">
                <a16:creationId xmlns:a16="http://schemas.microsoft.com/office/drawing/2014/main" id="{58C38C64-5B1F-4C47-9F75-5E4650D9623C}"/>
              </a:ext>
            </a:extLst>
          </p:cNvPr>
          <p:cNvGraphicFramePr>
            <a:graphicFrameLocks noChangeAspect="1"/>
          </p:cNvGraphicFramePr>
          <p:nvPr/>
        </p:nvGraphicFramePr>
        <p:xfrm>
          <a:off x="4319588" y="3500438"/>
          <a:ext cx="3914775" cy="2951162"/>
        </p:xfrm>
        <a:graphic>
          <a:graphicData uri="http://schemas.openxmlformats.org/presentationml/2006/ole">
            <mc:AlternateContent xmlns:mc="http://schemas.openxmlformats.org/markup-compatibility/2006">
              <mc:Choice xmlns:v="urn:schemas-microsoft-com:vml" Requires="v">
                <p:oleObj spid="_x0000_s162849" name="CS ChemDraw Drawing" r:id="rId5" imgW="1185844" imgH="957111" progId="ChemDraw.Document.4.5">
                  <p:embed/>
                </p:oleObj>
              </mc:Choice>
              <mc:Fallback>
                <p:oleObj name="CS ChemDraw Drawing" r:id="rId5" imgW="1185844" imgH="957111" progId="ChemDraw.Document.4.5">
                  <p:embed/>
                  <p:pic>
                    <p:nvPicPr>
                      <p:cNvPr id="126980" name="Object 4">
                        <a:extLst>
                          <a:ext uri="{FF2B5EF4-FFF2-40B4-BE49-F238E27FC236}">
                            <a16:creationId xmlns:a16="http://schemas.microsoft.com/office/drawing/2014/main" id="{58C38C64-5B1F-4C47-9F75-5E4650D962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588" y="3500438"/>
                        <a:ext cx="3914775" cy="295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1" name="Rectangle 5">
            <a:extLst>
              <a:ext uri="{FF2B5EF4-FFF2-40B4-BE49-F238E27FC236}">
                <a16:creationId xmlns:a16="http://schemas.microsoft.com/office/drawing/2014/main" id="{0D6D8A48-C8A7-476A-B438-7333C7C88D7B}"/>
              </a:ext>
            </a:extLst>
          </p:cNvPr>
          <p:cNvSpPr>
            <a:spLocks noChangeArrowheads="1"/>
          </p:cNvSpPr>
          <p:nvPr/>
        </p:nvSpPr>
        <p:spPr bwMode="auto">
          <a:xfrm>
            <a:off x="539750" y="1187450"/>
            <a:ext cx="8351838"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由于氢原子半径非常小，导致</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键的电子云近似桶型；其键角为</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109.5</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，与</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90</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较为接近，</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C-Hσ</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键的电子云与双键的部分重叠形成的类似共轭的效应。</a:t>
            </a:r>
          </a:p>
        </p:txBody>
      </p:sp>
      <p:sp>
        <p:nvSpPr>
          <p:cNvPr id="2" name="日期占位符 1">
            <a:extLst>
              <a:ext uri="{FF2B5EF4-FFF2-40B4-BE49-F238E27FC236}">
                <a16:creationId xmlns:a16="http://schemas.microsoft.com/office/drawing/2014/main" id="{1E9A49BF-502F-4651-9BC8-A9F42F989105}"/>
              </a:ext>
            </a:extLst>
          </p:cNvPr>
          <p:cNvSpPr>
            <a:spLocks noGrp="1"/>
          </p:cNvSpPr>
          <p:nvPr>
            <p:ph type="dt" sz="quarter" idx="10"/>
          </p:nvPr>
        </p:nvSpPr>
        <p:spPr/>
        <p:txBody>
          <a:bodyPr/>
          <a:lstStyle/>
          <a:p>
            <a:pPr>
              <a:defRPr/>
            </a:pPr>
            <a:fld id="{794447AA-6F56-42E9-AA33-1AF14D88147D}"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6FFC4F59-CDBA-4D3E-8DAE-6127F8206415}"/>
              </a:ext>
            </a:extLst>
          </p:cNvPr>
          <p:cNvSpPr>
            <a:spLocks noGrp="1"/>
          </p:cNvSpPr>
          <p:nvPr>
            <p:ph type="sldNum" sz="quarter" idx="12"/>
          </p:nvPr>
        </p:nvSpPr>
        <p:spPr/>
        <p:txBody>
          <a:bodyPr/>
          <a:lstStyle/>
          <a:p>
            <a:pPr>
              <a:defRPr/>
            </a:pPr>
            <a:fld id="{917147D0-E8DE-46AC-9A2C-2D68618A08A0}" type="slidenum">
              <a:rPr lang="en-US" altLang="zh-CN" smtClean="0"/>
              <a:pPr>
                <a:defRPr/>
              </a:pPr>
              <a:t>126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nodeType="clickEffect">
                                  <p:stCondLst>
                                    <p:cond delay="0"/>
                                  </p:stCondLst>
                                  <p:childTnLst>
                                    <p:set>
                                      <p:cBhvr>
                                        <p:cTn id="12" dur="1" fill="hold">
                                          <p:stCondLst>
                                            <p:cond delay="0"/>
                                          </p:stCondLst>
                                        </p:cTn>
                                        <p:tgtEl>
                                          <p:spTgt spid="126981">
                                            <p:txEl>
                                              <p:pRg st="0" end="0"/>
                                            </p:txEl>
                                          </p:spTgt>
                                        </p:tgtEl>
                                        <p:attrNameLst>
                                          <p:attrName>style.visibility</p:attrName>
                                        </p:attrNameLst>
                                      </p:cBhvr>
                                      <p:to>
                                        <p:strVal val="visible"/>
                                      </p:to>
                                    </p:set>
                                    <p:animEffect transition="in" filter="strips(downRight)">
                                      <p:cBhvr>
                                        <p:cTn id="13" dur="500"/>
                                        <p:tgtEl>
                                          <p:spTgt spid="126981">
                                            <p:txEl>
                                              <p:pRg st="0" end="0"/>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126979"/>
                                        </p:tgtEl>
                                        <p:attrNameLst>
                                          <p:attrName>style.visibility</p:attrName>
                                        </p:attrNameLst>
                                      </p:cBhvr>
                                      <p:to>
                                        <p:strVal val="visible"/>
                                      </p:to>
                                    </p:set>
                                    <p:animEffect transition="in" filter="strips(downRight)">
                                      <p:cBhvr>
                                        <p:cTn id="16" dur="500"/>
                                        <p:tgtEl>
                                          <p:spTgt spid="126979"/>
                                        </p:tgtEl>
                                      </p:cBhvr>
                                    </p:animEffect>
                                  </p:childTnLst>
                                </p:cTn>
                              </p:par>
                              <p:par>
                                <p:cTn id="17" presetID="18" presetClass="entr" presetSubtype="6" fill="hold" nodeType="withEffect">
                                  <p:stCondLst>
                                    <p:cond delay="0"/>
                                  </p:stCondLst>
                                  <p:childTnLst>
                                    <p:set>
                                      <p:cBhvr>
                                        <p:cTn id="18" dur="1" fill="hold">
                                          <p:stCondLst>
                                            <p:cond delay="0"/>
                                          </p:stCondLst>
                                        </p:cTn>
                                        <p:tgtEl>
                                          <p:spTgt spid="126980"/>
                                        </p:tgtEl>
                                        <p:attrNameLst>
                                          <p:attrName>style.visibility</p:attrName>
                                        </p:attrNameLst>
                                      </p:cBhvr>
                                      <p:to>
                                        <p:strVal val="visible"/>
                                      </p:to>
                                    </p:set>
                                    <p:animEffect transition="in" filter="strips(downRight)">
                                      <p:cBhvr>
                                        <p:cTn id="19" dur="5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51" name="Rectangle 7">
            <a:extLst>
              <a:ext uri="{FF2B5EF4-FFF2-40B4-BE49-F238E27FC236}">
                <a16:creationId xmlns:a16="http://schemas.microsoft.com/office/drawing/2014/main" id="{4DD5613D-F8FD-45ED-9031-1F2A25C77CF1}"/>
              </a:ext>
            </a:extLst>
          </p:cNvPr>
          <p:cNvSpPr>
            <a:spLocks noChangeArrowheads="1"/>
          </p:cNvSpPr>
          <p:nvPr/>
        </p:nvSpPr>
        <p:spPr bwMode="auto">
          <a:xfrm>
            <a:off x="304800" y="912234"/>
            <a:ext cx="32063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457200" indent="-457200" eaLnBrk="1" hangingPunct="1">
              <a:lnSpc>
                <a:spcPct val="100000"/>
              </a:lnSpc>
              <a:spcBef>
                <a:spcPct val="0"/>
              </a:spcBef>
              <a:buFont typeface="Wingdings" panose="05000000000000000000" pitchFamily="2" charset="2"/>
              <a:buChar char="Ø"/>
            </a:pPr>
            <a:r>
              <a:rPr lang="zh-CN" altLang="en-US" sz="2400" b="1" dirty="0">
                <a:solidFill>
                  <a:schemeClr val="tx2">
                    <a:lumMod val="75000"/>
                  </a:schemeClr>
                </a:solidFill>
                <a:latin typeface="Arial" charset="0"/>
                <a:ea typeface="+mn-ea"/>
              </a:rPr>
              <a:t>共轭二烯烃的反应 </a:t>
            </a:r>
          </a:p>
        </p:txBody>
      </p:sp>
      <p:sp>
        <p:nvSpPr>
          <p:cNvPr id="262152" name="Rectangle 8">
            <a:extLst>
              <a:ext uri="{FF2B5EF4-FFF2-40B4-BE49-F238E27FC236}">
                <a16:creationId xmlns:a16="http://schemas.microsoft.com/office/drawing/2014/main" id="{B7F34804-3F51-4468-8DF1-02F1844741A4}"/>
              </a:ext>
            </a:extLst>
          </p:cNvPr>
          <p:cNvSpPr>
            <a:spLocks noChangeArrowheads="1"/>
          </p:cNvSpPr>
          <p:nvPr/>
        </p:nvSpPr>
        <p:spPr bwMode="auto">
          <a:xfrm>
            <a:off x="98309" y="1539903"/>
            <a:ext cx="8893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solidFill>
                  <a:schemeClr val="tx2"/>
                </a:solidFill>
                <a:latin typeface="华文中宋" panose="02010600040101010101" pitchFamily="2" charset="-122"/>
                <a:ea typeface="华文中宋" panose="02010600040101010101" pitchFamily="2" charset="-122"/>
              </a:rPr>
              <a:t>   </a:t>
            </a:r>
            <a:r>
              <a:rPr lang="zh-CN" altLang="en-US" sz="2400" dirty="0">
                <a:solidFill>
                  <a:schemeClr val="tx2"/>
                </a:solidFill>
                <a:latin typeface="华文中宋" panose="02010600040101010101" pitchFamily="2" charset="-122"/>
                <a:ea typeface="华文中宋" panose="02010600040101010101" pitchFamily="2" charset="-122"/>
              </a:rPr>
              <a:t>共轭二烯烃具有烯烃的通性，但由于是共轭体系，故又具有共轭二烯烃的特有性质。 </a:t>
            </a:r>
          </a:p>
        </p:txBody>
      </p:sp>
      <p:sp>
        <p:nvSpPr>
          <p:cNvPr id="262153" name="Rectangle 9">
            <a:extLst>
              <a:ext uri="{FF2B5EF4-FFF2-40B4-BE49-F238E27FC236}">
                <a16:creationId xmlns:a16="http://schemas.microsoft.com/office/drawing/2014/main" id="{994B164A-F31D-4D90-B130-6D7B0805B207}"/>
              </a:ext>
            </a:extLst>
          </p:cNvPr>
          <p:cNvSpPr>
            <a:spLocks noChangeArrowheads="1"/>
          </p:cNvSpPr>
          <p:nvPr/>
        </p:nvSpPr>
        <p:spPr bwMode="auto">
          <a:xfrm>
            <a:off x="214209" y="2540248"/>
            <a:ext cx="3025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l"/>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1,4-</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加成反应 </a:t>
            </a:r>
          </a:p>
        </p:txBody>
      </p:sp>
      <p:sp>
        <p:nvSpPr>
          <p:cNvPr id="262154" name="Rectangle 10">
            <a:extLst>
              <a:ext uri="{FF2B5EF4-FFF2-40B4-BE49-F238E27FC236}">
                <a16:creationId xmlns:a16="http://schemas.microsoft.com/office/drawing/2014/main" id="{5E747C39-D459-437B-8E27-E6DF40AD22FE}"/>
              </a:ext>
            </a:extLst>
          </p:cNvPr>
          <p:cNvSpPr>
            <a:spLocks noChangeArrowheads="1"/>
          </p:cNvSpPr>
          <p:nvPr/>
        </p:nvSpPr>
        <p:spPr bwMode="auto">
          <a:xfrm>
            <a:off x="287234" y="3259057"/>
            <a:ext cx="784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000000"/>
                </a:solidFill>
                <a:latin typeface="华文中宋" panose="02010600040101010101" pitchFamily="2" charset="-122"/>
                <a:ea typeface="华文中宋" panose="02010600040101010101" pitchFamily="2" charset="-122"/>
              </a:rPr>
              <a:t>  </a:t>
            </a:r>
            <a:r>
              <a:rPr lang="zh-CN" altLang="en-US" sz="2400">
                <a:solidFill>
                  <a:srgbClr val="000000"/>
                </a:solidFill>
                <a:latin typeface="华文中宋" panose="02010600040101010101" pitchFamily="2" charset="-122"/>
                <a:ea typeface="华文中宋" panose="02010600040101010101" pitchFamily="2" charset="-122"/>
              </a:rPr>
              <a:t>共轭二烯烃进行加成时，既可</a:t>
            </a:r>
            <a:r>
              <a:rPr lang="en-US" altLang="zh-CN" sz="2400">
                <a:solidFill>
                  <a:srgbClr val="000000"/>
                </a:solidFill>
                <a:latin typeface="华文中宋" panose="02010600040101010101" pitchFamily="2" charset="-122"/>
                <a:ea typeface="华文中宋" panose="02010600040101010101" pitchFamily="2" charset="-122"/>
              </a:rPr>
              <a:t>1</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2</a:t>
            </a:r>
            <a:r>
              <a:rPr lang="zh-CN" altLang="en-US" sz="2400">
                <a:solidFill>
                  <a:srgbClr val="000000"/>
                </a:solidFill>
                <a:latin typeface="华文中宋" panose="02010600040101010101" pitchFamily="2" charset="-122"/>
                <a:ea typeface="华文中宋" panose="02010600040101010101" pitchFamily="2" charset="-122"/>
              </a:rPr>
              <a:t>加成，也可</a:t>
            </a:r>
            <a:r>
              <a:rPr lang="en-US" altLang="zh-CN" sz="2400">
                <a:solidFill>
                  <a:srgbClr val="FF5050"/>
                </a:solidFill>
                <a:latin typeface="华文中宋" panose="02010600040101010101" pitchFamily="2" charset="-122"/>
                <a:ea typeface="华文中宋" panose="02010600040101010101" pitchFamily="2" charset="-122"/>
              </a:rPr>
              <a:t>1</a:t>
            </a:r>
            <a:r>
              <a:rPr lang="zh-CN" altLang="en-US" sz="2400">
                <a:solidFill>
                  <a:srgbClr val="FF5050"/>
                </a:solidFill>
                <a:latin typeface="华文中宋" panose="02010600040101010101" pitchFamily="2" charset="-122"/>
                <a:ea typeface="华文中宋" panose="02010600040101010101" pitchFamily="2" charset="-122"/>
              </a:rPr>
              <a:t>，</a:t>
            </a:r>
            <a:r>
              <a:rPr lang="en-US" altLang="zh-CN" sz="2400">
                <a:solidFill>
                  <a:srgbClr val="FF5050"/>
                </a:solidFill>
                <a:latin typeface="华文中宋" panose="02010600040101010101" pitchFamily="2" charset="-122"/>
                <a:ea typeface="华文中宋" panose="02010600040101010101" pitchFamily="2" charset="-122"/>
              </a:rPr>
              <a:t>4</a:t>
            </a:r>
            <a:r>
              <a:rPr lang="zh-CN" altLang="en-US" sz="2400">
                <a:solidFill>
                  <a:srgbClr val="FF5050"/>
                </a:solidFill>
                <a:latin typeface="华文中宋" panose="02010600040101010101" pitchFamily="2" charset="-122"/>
                <a:ea typeface="华文中宋" panose="02010600040101010101" pitchFamily="2" charset="-122"/>
              </a:rPr>
              <a:t>加成</a:t>
            </a:r>
            <a:endParaRPr lang="zh-CN" altLang="en-US" sz="2400">
              <a:solidFill>
                <a:srgbClr val="000000"/>
              </a:solidFill>
              <a:latin typeface="华文中宋" panose="02010600040101010101" pitchFamily="2" charset="-122"/>
              <a:ea typeface="华文中宋" panose="02010600040101010101" pitchFamily="2" charset="-122"/>
            </a:endParaRPr>
          </a:p>
        </p:txBody>
      </p:sp>
      <p:graphicFrame>
        <p:nvGraphicFramePr>
          <p:cNvPr id="262157" name="Object 13">
            <a:extLst>
              <a:ext uri="{FF2B5EF4-FFF2-40B4-BE49-F238E27FC236}">
                <a16:creationId xmlns:a16="http://schemas.microsoft.com/office/drawing/2014/main" id="{90F331EB-45FE-4DCA-B9A7-A2639361D449}"/>
              </a:ext>
            </a:extLst>
          </p:cNvPr>
          <p:cNvGraphicFramePr>
            <a:graphicFrameLocks noChangeAspect="1"/>
          </p:cNvGraphicFramePr>
          <p:nvPr>
            <p:extLst>
              <p:ext uri="{D42A27DB-BD31-4B8C-83A1-F6EECF244321}">
                <p14:modId xmlns:p14="http://schemas.microsoft.com/office/powerpoint/2010/main" val="2303278464"/>
              </p:ext>
            </p:extLst>
          </p:nvPr>
        </p:nvGraphicFramePr>
        <p:xfrm>
          <a:off x="107846" y="4028995"/>
          <a:ext cx="8426450" cy="2447925"/>
        </p:xfrm>
        <a:graphic>
          <a:graphicData uri="http://schemas.openxmlformats.org/presentationml/2006/ole">
            <mc:AlternateContent xmlns:mc="http://schemas.openxmlformats.org/markup-compatibility/2006">
              <mc:Choice xmlns:v="urn:schemas-microsoft-com:vml" Requires="v">
                <p:oleObj spid="_x0000_s163856" r:id="rId3" imgW="4340860" imgH="1242060" progId="">
                  <p:embed/>
                </p:oleObj>
              </mc:Choice>
              <mc:Fallback>
                <p:oleObj r:id="rId3" imgW="4340860" imgH="1242060" progId="">
                  <p:embed/>
                  <p:pic>
                    <p:nvPicPr>
                      <p:cNvPr id="262157" name="Object 13">
                        <a:extLst>
                          <a:ext uri="{FF2B5EF4-FFF2-40B4-BE49-F238E27FC236}">
                            <a16:creationId xmlns:a16="http://schemas.microsoft.com/office/drawing/2014/main" id="{90F331EB-45FE-4DCA-B9A7-A2639361D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46" y="4028995"/>
                        <a:ext cx="84264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59" name="Rectangle 15">
            <a:extLst>
              <a:ext uri="{FF2B5EF4-FFF2-40B4-BE49-F238E27FC236}">
                <a16:creationId xmlns:a16="http://schemas.microsoft.com/office/drawing/2014/main" id="{71809CE7-3DD2-4EA9-A781-7D8AD1A7546A}"/>
              </a:ext>
            </a:extLst>
          </p:cNvPr>
          <p:cNvSpPr>
            <a:spLocks noChangeArrowheads="1"/>
          </p:cNvSpPr>
          <p:nvPr/>
        </p:nvSpPr>
        <p:spPr bwMode="auto">
          <a:xfrm>
            <a:off x="3024084" y="2583080"/>
            <a:ext cx="341632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hlinkClick r:id="rId5" action="ppaction://hlinkfile"/>
              </a:rPr>
              <a:t>以</a:t>
            </a:r>
            <a:r>
              <a:rPr lang="en-US" altLang="zh-CN" sz="2400" dirty="0">
                <a:latin typeface="宋体" panose="02010600030101010101" pitchFamily="2" charset="-122"/>
                <a:ea typeface="宋体" panose="02010600030101010101" pitchFamily="2" charset="-122"/>
                <a:hlinkClick r:id="rId5" action="ppaction://hlinkfile"/>
              </a:rPr>
              <a:t>1,3-</a:t>
            </a:r>
            <a:r>
              <a:rPr lang="zh-CN" altLang="en-US" sz="2400" dirty="0">
                <a:latin typeface="宋体" panose="02010600030101010101" pitchFamily="2" charset="-122"/>
                <a:ea typeface="宋体" panose="02010600030101010101" pitchFamily="2" charset="-122"/>
                <a:hlinkClick r:id="rId5" action="ppaction://hlinkfile"/>
              </a:rPr>
              <a:t>丁二烯为例</a:t>
            </a:r>
            <a:r>
              <a:rPr lang="zh-CN" altLang="en-US" sz="2400" dirty="0">
                <a:latin typeface="宋体" panose="02010600030101010101" pitchFamily="2" charset="-122"/>
                <a:ea typeface="宋体" panose="02010600030101010101" pitchFamily="2" charset="-122"/>
              </a:rPr>
              <a:t>） </a:t>
            </a:r>
          </a:p>
        </p:txBody>
      </p:sp>
      <p:sp>
        <p:nvSpPr>
          <p:cNvPr id="8" name="矩形 1">
            <a:extLst>
              <a:ext uri="{FF2B5EF4-FFF2-40B4-BE49-F238E27FC236}">
                <a16:creationId xmlns:a16="http://schemas.microsoft.com/office/drawing/2014/main" id="{33033B6D-BC50-4DD5-AE6E-74830D13FED8}"/>
              </a:ext>
            </a:extLst>
          </p:cNvPr>
          <p:cNvSpPr>
            <a:spLocks noChangeArrowheads="1"/>
          </p:cNvSpPr>
          <p:nvPr/>
        </p:nvSpPr>
        <p:spPr bwMode="auto">
          <a:xfrm>
            <a:off x="1828800" y="-130175"/>
            <a:ext cx="56610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200000"/>
              </a:lnSpc>
              <a:spcBef>
                <a:spcPct val="25000"/>
              </a:spcBef>
              <a:buClrTx/>
              <a:buSzTx/>
              <a:buFont typeface="Calibri" panose="020F0502020204030204" pitchFamily="34" charset="0"/>
              <a:buNone/>
            </a:pPr>
            <a:r>
              <a:rPr lang="en-US" altLang="zh-CN" sz="2800" b="1" dirty="0">
                <a:solidFill>
                  <a:schemeClr val="tx2"/>
                </a:solidFill>
                <a:latin typeface="Arial" panose="020B0604020202020204" pitchFamily="34" charset="0"/>
              </a:rPr>
              <a:t>Chemical Properties — </a:t>
            </a:r>
            <a:r>
              <a:rPr lang="zh-CN" altLang="en-US" sz="2800" b="1" dirty="0">
                <a:solidFill>
                  <a:schemeClr val="tx2"/>
                </a:solidFill>
                <a:latin typeface="Arial" panose="020B0604020202020204" pitchFamily="34" charset="0"/>
              </a:rPr>
              <a:t>化学性质</a:t>
            </a:r>
            <a:endParaRPr lang="en-US" altLang="zh-CN" sz="2800" b="1" dirty="0">
              <a:solidFill>
                <a:schemeClr val="tx2"/>
              </a:solidFill>
              <a:latin typeface="Arial" panose="020B0604020202020204" pitchFamily="34" charset="0"/>
            </a:endParaRPr>
          </a:p>
        </p:txBody>
      </p:sp>
      <p:sp>
        <p:nvSpPr>
          <p:cNvPr id="2" name="日期占位符 1">
            <a:extLst>
              <a:ext uri="{FF2B5EF4-FFF2-40B4-BE49-F238E27FC236}">
                <a16:creationId xmlns:a16="http://schemas.microsoft.com/office/drawing/2014/main" id="{46148098-F6E2-4C7C-AF8C-9B98A02561E6}"/>
              </a:ext>
            </a:extLst>
          </p:cNvPr>
          <p:cNvSpPr>
            <a:spLocks noGrp="1"/>
          </p:cNvSpPr>
          <p:nvPr>
            <p:ph type="dt" sz="half" idx="10"/>
          </p:nvPr>
        </p:nvSpPr>
        <p:spPr/>
        <p:txBody>
          <a:bodyPr/>
          <a:lstStyle/>
          <a:p>
            <a:pPr>
              <a:defRPr/>
            </a:pPr>
            <a:fld id="{CA1F036A-1D07-44FD-83BC-F3F88EB99E5D}" type="datetime11">
              <a:rPr lang="zh-CN" altLang="en-US" smtClean="0"/>
              <a:t>11:48:10</a:t>
            </a:fld>
            <a:endParaRPr lang="en-US"/>
          </a:p>
        </p:txBody>
      </p:sp>
      <p:sp>
        <p:nvSpPr>
          <p:cNvPr id="3" name="灯片编号占位符 2">
            <a:extLst>
              <a:ext uri="{FF2B5EF4-FFF2-40B4-BE49-F238E27FC236}">
                <a16:creationId xmlns:a16="http://schemas.microsoft.com/office/drawing/2014/main" id="{ED694649-ACE1-4828-A6E3-E2F1D3BC1458}"/>
              </a:ext>
            </a:extLst>
          </p:cNvPr>
          <p:cNvSpPr>
            <a:spLocks noGrp="1"/>
          </p:cNvSpPr>
          <p:nvPr>
            <p:ph type="sldNum" sz="quarter" idx="12"/>
          </p:nvPr>
        </p:nvSpPr>
        <p:spPr/>
        <p:txBody>
          <a:bodyPr/>
          <a:lstStyle/>
          <a:p>
            <a:pPr>
              <a:defRPr/>
            </a:pPr>
            <a:fld id="{41CA9A8D-12B4-4D76-995B-D47171C6A689}" type="slidenum">
              <a:rPr lang="en-US" altLang="zh-CN" smtClean="0"/>
              <a:pPr>
                <a:defRPr/>
              </a:pPr>
              <a:t>127</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62152"/>
                                        </p:tgtEl>
                                        <p:attrNameLst>
                                          <p:attrName>style.visibility</p:attrName>
                                        </p:attrNameLst>
                                      </p:cBhvr>
                                      <p:to>
                                        <p:strVal val="visible"/>
                                      </p:to>
                                    </p:set>
                                    <p:animEffect transition="in" filter="checkerboard(across)">
                                      <p:cBhvr>
                                        <p:cTn id="11" dur="500"/>
                                        <p:tgtEl>
                                          <p:spTgt spid="2621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62153"/>
                                        </p:tgtEl>
                                        <p:attrNameLst>
                                          <p:attrName>style.visibility</p:attrName>
                                        </p:attrNameLst>
                                      </p:cBhvr>
                                      <p:to>
                                        <p:strVal val="visible"/>
                                      </p:to>
                                    </p:set>
                                    <p:anim calcmode="lin" valueType="num">
                                      <p:cBhvr additive="base">
                                        <p:cTn id="16" dur="500" fill="hold"/>
                                        <p:tgtEl>
                                          <p:spTgt spid="262153"/>
                                        </p:tgtEl>
                                        <p:attrNameLst>
                                          <p:attrName>ppt_x</p:attrName>
                                        </p:attrNameLst>
                                      </p:cBhvr>
                                      <p:tavLst>
                                        <p:tav tm="0">
                                          <p:val>
                                            <p:strVal val="0-#ppt_w/2"/>
                                          </p:val>
                                        </p:tav>
                                        <p:tav tm="100000">
                                          <p:val>
                                            <p:strVal val="#ppt_x"/>
                                          </p:val>
                                        </p:tav>
                                      </p:tavLst>
                                    </p:anim>
                                    <p:anim calcmode="lin" valueType="num">
                                      <p:cBhvr additive="base">
                                        <p:cTn id="17" dur="500" fill="hold"/>
                                        <p:tgtEl>
                                          <p:spTgt spid="262153"/>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62159"/>
                                        </p:tgtEl>
                                        <p:attrNameLst>
                                          <p:attrName>style.visibility</p:attrName>
                                        </p:attrNameLst>
                                      </p:cBhvr>
                                      <p:to>
                                        <p:strVal val="visible"/>
                                      </p:to>
                                    </p:set>
                                    <p:anim calcmode="lin" valueType="num">
                                      <p:cBhvr additive="base">
                                        <p:cTn id="22" dur="500" fill="hold"/>
                                        <p:tgtEl>
                                          <p:spTgt spid="262159"/>
                                        </p:tgtEl>
                                        <p:attrNameLst>
                                          <p:attrName>ppt_x</p:attrName>
                                        </p:attrNameLst>
                                      </p:cBhvr>
                                      <p:tavLst>
                                        <p:tav tm="0">
                                          <p:val>
                                            <p:strVal val="0-#ppt_w/2"/>
                                          </p:val>
                                        </p:tav>
                                        <p:tav tm="100000">
                                          <p:val>
                                            <p:strVal val="#ppt_x"/>
                                          </p:val>
                                        </p:tav>
                                      </p:tavLst>
                                    </p:anim>
                                    <p:anim calcmode="lin" valueType="num">
                                      <p:cBhvr additive="base">
                                        <p:cTn id="23" dur="500" fill="hold"/>
                                        <p:tgtEl>
                                          <p:spTgt spid="262159"/>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62154"/>
                                        </p:tgtEl>
                                        <p:attrNameLst>
                                          <p:attrName>style.visibility</p:attrName>
                                        </p:attrNameLst>
                                      </p:cBhvr>
                                      <p:to>
                                        <p:strVal val="visible"/>
                                      </p:to>
                                    </p:set>
                                    <p:anim calcmode="lin" valueType="num">
                                      <p:cBhvr additive="base">
                                        <p:cTn id="28" dur="500" fill="hold"/>
                                        <p:tgtEl>
                                          <p:spTgt spid="262154"/>
                                        </p:tgtEl>
                                        <p:attrNameLst>
                                          <p:attrName>ppt_x</p:attrName>
                                        </p:attrNameLst>
                                      </p:cBhvr>
                                      <p:tavLst>
                                        <p:tav tm="0">
                                          <p:val>
                                            <p:strVal val="0-#ppt_w/2"/>
                                          </p:val>
                                        </p:tav>
                                        <p:tav tm="100000">
                                          <p:val>
                                            <p:strVal val="#ppt_x"/>
                                          </p:val>
                                        </p:tav>
                                      </p:tavLst>
                                    </p:anim>
                                    <p:anim calcmode="lin" valueType="num">
                                      <p:cBhvr additive="base">
                                        <p:cTn id="29" dur="500" fill="hold"/>
                                        <p:tgtEl>
                                          <p:spTgt spid="26215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62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autoUpdateAnimBg="0"/>
      <p:bldP spid="262152" grpId="0" autoUpdateAnimBg="0"/>
      <p:bldP spid="262153" grpId="0" autoUpdateAnimBg="0"/>
      <p:bldP spid="262154" grpId="0" autoUpdateAnimBg="0"/>
      <p:bldP spid="262159"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ext Box 2">
            <a:extLst>
              <a:ext uri="{FF2B5EF4-FFF2-40B4-BE49-F238E27FC236}">
                <a16:creationId xmlns:a16="http://schemas.microsoft.com/office/drawing/2014/main" id="{18396109-D69E-4874-B812-520402799FCB}"/>
              </a:ext>
            </a:extLst>
          </p:cNvPr>
          <p:cNvSpPr txBox="1">
            <a:spLocks noChangeArrowheads="1"/>
          </p:cNvSpPr>
          <p:nvPr/>
        </p:nvSpPr>
        <p:spPr bwMode="auto">
          <a:xfrm>
            <a:off x="228600" y="2286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宋体" panose="02010600030101010101" pitchFamily="2" charset="-122"/>
                <a:ea typeface="宋体" panose="02010600030101010101" pitchFamily="2" charset="-122"/>
              </a:rPr>
              <a:t>(1) </a:t>
            </a:r>
            <a:r>
              <a:rPr kumimoji="1" lang="zh-CN" altLang="en-US" sz="2400" dirty="0">
                <a:latin typeface="宋体" panose="02010600030101010101" pitchFamily="2" charset="-122"/>
                <a:ea typeface="宋体" panose="02010600030101010101" pitchFamily="2" charset="-122"/>
              </a:rPr>
              <a:t>为什么共轭二烯烃会有两种加成方式？</a:t>
            </a:r>
            <a:r>
              <a:rPr kumimoji="1" lang="zh-CN" altLang="en-US" sz="2400" dirty="0">
                <a:solidFill>
                  <a:srgbClr val="FF0000"/>
                </a:solidFill>
                <a:latin typeface="宋体" panose="02010600030101010101" pitchFamily="2" charset="-122"/>
                <a:ea typeface="宋体" panose="02010600030101010101" pitchFamily="2" charset="-122"/>
              </a:rPr>
              <a:t>讲到这里</a:t>
            </a:r>
          </a:p>
        </p:txBody>
      </p:sp>
      <p:sp>
        <p:nvSpPr>
          <p:cNvPr id="408579" name="Text Box 3">
            <a:extLst>
              <a:ext uri="{FF2B5EF4-FFF2-40B4-BE49-F238E27FC236}">
                <a16:creationId xmlns:a16="http://schemas.microsoft.com/office/drawing/2014/main" id="{2D3C76E0-CC79-4502-9133-C7E3F6150C8B}"/>
              </a:ext>
            </a:extLst>
          </p:cNvPr>
          <p:cNvSpPr txBox="1">
            <a:spLocks noChangeArrowheads="1"/>
          </p:cNvSpPr>
          <p:nvPr/>
        </p:nvSpPr>
        <p:spPr bwMode="auto">
          <a:xfrm>
            <a:off x="0" y="692150"/>
            <a:ext cx="7924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solidFill>
                  <a:schemeClr val="tx2"/>
                </a:solidFill>
                <a:latin typeface="宋体" panose="02010600030101010101" pitchFamily="2" charset="-122"/>
                <a:ea typeface="宋体" panose="02010600030101010101" pitchFamily="2" charset="-122"/>
              </a:rPr>
              <a:t>    </a:t>
            </a:r>
            <a:r>
              <a:rPr kumimoji="1" lang="en-US" altLang="zh-CN" sz="2000">
                <a:solidFill>
                  <a:schemeClr val="tx2"/>
                </a:solidFill>
                <a:latin typeface="宋体" panose="02010600030101010101" pitchFamily="2" charset="-122"/>
                <a:ea typeface="宋体" panose="02010600030101010101" pitchFamily="2" charset="-122"/>
              </a:rPr>
              <a:t>HBr</a:t>
            </a:r>
            <a:r>
              <a:rPr kumimoji="1" lang="zh-CN" altLang="en-US" sz="2000">
                <a:solidFill>
                  <a:schemeClr val="tx2"/>
                </a:solidFill>
                <a:latin typeface="宋体" panose="02010600030101010101" pitchFamily="2" charset="-122"/>
                <a:ea typeface="宋体" panose="02010600030101010101" pitchFamily="2" charset="-122"/>
              </a:rPr>
              <a:t>与不饱和键的加成为亲电加成反应，按反应历程，第一步将生成下面碳正离子中间体：</a:t>
            </a:r>
          </a:p>
        </p:txBody>
      </p:sp>
      <p:graphicFrame>
        <p:nvGraphicFramePr>
          <p:cNvPr id="408590" name="Object 14">
            <a:extLst>
              <a:ext uri="{FF2B5EF4-FFF2-40B4-BE49-F238E27FC236}">
                <a16:creationId xmlns:a16="http://schemas.microsoft.com/office/drawing/2014/main" id="{2E230E05-0C14-43FE-8274-D68E29FC63D2}"/>
              </a:ext>
            </a:extLst>
          </p:cNvPr>
          <p:cNvGraphicFramePr>
            <a:graphicFrameLocks noChangeAspect="1"/>
          </p:cNvGraphicFramePr>
          <p:nvPr/>
        </p:nvGraphicFramePr>
        <p:xfrm>
          <a:off x="1116013" y="1557338"/>
          <a:ext cx="6192837" cy="1733550"/>
        </p:xfrm>
        <a:graphic>
          <a:graphicData uri="http://schemas.openxmlformats.org/presentationml/2006/ole">
            <mc:AlternateContent xmlns:mc="http://schemas.openxmlformats.org/markup-compatibility/2006">
              <mc:Choice xmlns:v="urn:schemas-microsoft-com:vml" Requires="v">
                <p:oleObj spid="_x0000_s164905" name="CS ChemDraw Drawing" r:id="rId3" imgW="4071518" imgH="1139660" progId="ChemDraw.Document.6.0">
                  <p:embed/>
                </p:oleObj>
              </mc:Choice>
              <mc:Fallback>
                <p:oleObj name="CS ChemDraw Drawing" r:id="rId3" imgW="4071518" imgH="1139660" progId="ChemDraw.Document.6.0">
                  <p:embed/>
                  <p:pic>
                    <p:nvPicPr>
                      <p:cNvPr id="408590" name="Object 14">
                        <a:extLst>
                          <a:ext uri="{FF2B5EF4-FFF2-40B4-BE49-F238E27FC236}">
                            <a16:creationId xmlns:a16="http://schemas.microsoft.com/office/drawing/2014/main" id="{2E230E05-0C14-43FE-8274-D68E29FC6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557338"/>
                        <a:ext cx="619283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91" name="Object 15">
            <a:extLst>
              <a:ext uri="{FF2B5EF4-FFF2-40B4-BE49-F238E27FC236}">
                <a16:creationId xmlns:a16="http://schemas.microsoft.com/office/drawing/2014/main" id="{C62007F9-DFBC-4B25-AD90-7C5F3E2720F0}"/>
              </a:ext>
            </a:extLst>
          </p:cNvPr>
          <p:cNvGraphicFramePr>
            <a:graphicFrameLocks noChangeAspect="1"/>
          </p:cNvGraphicFramePr>
          <p:nvPr/>
        </p:nvGraphicFramePr>
        <p:xfrm>
          <a:off x="827088" y="3357563"/>
          <a:ext cx="7596187" cy="1068387"/>
        </p:xfrm>
        <a:graphic>
          <a:graphicData uri="http://schemas.openxmlformats.org/presentationml/2006/ole">
            <mc:AlternateContent xmlns:mc="http://schemas.openxmlformats.org/markup-compatibility/2006">
              <mc:Choice xmlns:v="urn:schemas-microsoft-com:vml" Requires="v">
                <p:oleObj spid="_x0000_s164906" name="CS ChemDraw Drawing" r:id="rId5" imgW="5802919" imgH="816279" progId="ChemDraw.Document.6.0">
                  <p:embed/>
                </p:oleObj>
              </mc:Choice>
              <mc:Fallback>
                <p:oleObj name="CS ChemDraw Drawing" r:id="rId5" imgW="5802919" imgH="816279" progId="ChemDraw.Document.6.0">
                  <p:embed/>
                  <p:pic>
                    <p:nvPicPr>
                      <p:cNvPr id="408591" name="Object 15">
                        <a:extLst>
                          <a:ext uri="{FF2B5EF4-FFF2-40B4-BE49-F238E27FC236}">
                            <a16:creationId xmlns:a16="http://schemas.microsoft.com/office/drawing/2014/main" id="{C62007F9-DFBC-4B25-AD90-7C5F3E2720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357563"/>
                        <a:ext cx="7596187"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92" name="Object 16">
            <a:extLst>
              <a:ext uri="{FF2B5EF4-FFF2-40B4-BE49-F238E27FC236}">
                <a16:creationId xmlns:a16="http://schemas.microsoft.com/office/drawing/2014/main" id="{0BC15347-B35B-44FC-A9A1-A3150988EBC6}"/>
              </a:ext>
            </a:extLst>
          </p:cNvPr>
          <p:cNvGraphicFramePr>
            <a:graphicFrameLocks noChangeAspect="1"/>
          </p:cNvGraphicFramePr>
          <p:nvPr/>
        </p:nvGraphicFramePr>
        <p:xfrm>
          <a:off x="827088" y="4508500"/>
          <a:ext cx="7561262" cy="1004888"/>
        </p:xfrm>
        <a:graphic>
          <a:graphicData uri="http://schemas.openxmlformats.org/presentationml/2006/ole">
            <mc:AlternateContent xmlns:mc="http://schemas.openxmlformats.org/markup-compatibility/2006">
              <mc:Choice xmlns:v="urn:schemas-microsoft-com:vml" Requires="v">
                <p:oleObj spid="_x0000_s164907" name="CS ChemDraw Drawing" r:id="rId7" imgW="5650672" imgH="750955" progId="ChemDraw.Document.6.0">
                  <p:embed/>
                </p:oleObj>
              </mc:Choice>
              <mc:Fallback>
                <p:oleObj name="CS ChemDraw Drawing" r:id="rId7" imgW="5650672" imgH="750955" progId="ChemDraw.Document.6.0">
                  <p:embed/>
                  <p:pic>
                    <p:nvPicPr>
                      <p:cNvPr id="408592" name="Object 16">
                        <a:extLst>
                          <a:ext uri="{FF2B5EF4-FFF2-40B4-BE49-F238E27FC236}">
                            <a16:creationId xmlns:a16="http://schemas.microsoft.com/office/drawing/2014/main" id="{0BC15347-B35B-44FC-A9A1-A3150988EB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508500"/>
                        <a:ext cx="756126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8593" name="Rectangle 17">
            <a:extLst>
              <a:ext uri="{FF2B5EF4-FFF2-40B4-BE49-F238E27FC236}">
                <a16:creationId xmlns:a16="http://schemas.microsoft.com/office/drawing/2014/main" id="{DC1C6515-2FC9-46A9-A209-530806569B0F}"/>
              </a:ext>
            </a:extLst>
          </p:cNvPr>
          <p:cNvSpPr>
            <a:spLocks noChangeArrowheads="1"/>
          </p:cNvSpPr>
          <p:nvPr/>
        </p:nvSpPr>
        <p:spPr bwMode="auto">
          <a:xfrm>
            <a:off x="395288" y="5661025"/>
            <a:ext cx="8208962"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200">
                <a:latin typeface="华文中宋" panose="02010600040101010101" pitchFamily="2" charset="-122"/>
                <a:ea typeface="华文中宋" panose="02010600040101010101" pitchFamily="2" charset="-122"/>
              </a:rPr>
              <a:t>    </a:t>
            </a:r>
            <a:r>
              <a:rPr lang="zh-CN" altLang="en-US" sz="2200">
                <a:latin typeface="华文中宋" panose="02010600040101010101" pitchFamily="2" charset="-122"/>
                <a:ea typeface="华文中宋" panose="02010600040101010101" pitchFamily="2" charset="-122"/>
              </a:rPr>
              <a:t>因碳正离子的稳定性为 （</a:t>
            </a:r>
            <a:r>
              <a:rPr lang="en-US" altLang="zh-CN" sz="2200">
                <a:latin typeface="华文中宋" panose="02010600040101010101" pitchFamily="2" charset="-122"/>
                <a:ea typeface="华文中宋" panose="02010600040101010101" pitchFamily="2" charset="-122"/>
              </a:rPr>
              <a:t>Ⅰ</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&gt;</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Ⅱ</a:t>
            </a:r>
            <a:r>
              <a:rPr lang="zh-CN" altLang="en-US" sz="2200">
                <a:latin typeface="华文中宋" panose="02010600040101010101" pitchFamily="2" charset="-122"/>
                <a:ea typeface="华文中宋" panose="02010600040101010101" pitchFamily="2" charset="-122"/>
              </a:rPr>
              <a:t>），故第一步主要生成碳正离子（</a:t>
            </a:r>
            <a:r>
              <a:rPr lang="en-US" altLang="zh-CN" sz="2200">
                <a:latin typeface="华文中宋" panose="02010600040101010101" pitchFamily="2" charset="-122"/>
                <a:ea typeface="华文中宋" panose="02010600040101010101" pitchFamily="2" charset="-122"/>
              </a:rPr>
              <a:t>Ⅰ</a:t>
            </a:r>
            <a:r>
              <a:rPr lang="zh-CN" altLang="en-US" sz="2200">
                <a:latin typeface="华文中宋" panose="02010600040101010101" pitchFamily="2" charset="-122"/>
                <a:ea typeface="华文中宋" panose="02010600040101010101" pitchFamily="2" charset="-122"/>
              </a:rPr>
              <a:t>）。</a:t>
            </a:r>
          </a:p>
        </p:txBody>
      </p:sp>
      <p:sp>
        <p:nvSpPr>
          <p:cNvPr id="2" name="日期占位符 1">
            <a:extLst>
              <a:ext uri="{FF2B5EF4-FFF2-40B4-BE49-F238E27FC236}">
                <a16:creationId xmlns:a16="http://schemas.microsoft.com/office/drawing/2014/main" id="{DB175024-A8E9-4028-8971-E7764B2A21A8}"/>
              </a:ext>
            </a:extLst>
          </p:cNvPr>
          <p:cNvSpPr>
            <a:spLocks noGrp="1"/>
          </p:cNvSpPr>
          <p:nvPr>
            <p:ph type="dt" sz="half" idx="10"/>
          </p:nvPr>
        </p:nvSpPr>
        <p:spPr/>
        <p:txBody>
          <a:bodyPr/>
          <a:lstStyle/>
          <a:p>
            <a:pPr>
              <a:defRPr/>
            </a:pPr>
            <a:fld id="{4500673D-50BC-4A42-83ED-74E491DF4ABC}" type="datetime11">
              <a:rPr lang="zh-CN" altLang="en-US" smtClean="0"/>
              <a:t>11:48:10</a:t>
            </a:fld>
            <a:endParaRPr lang="en-US"/>
          </a:p>
        </p:txBody>
      </p:sp>
      <p:sp>
        <p:nvSpPr>
          <p:cNvPr id="3" name="灯片编号占位符 2">
            <a:extLst>
              <a:ext uri="{FF2B5EF4-FFF2-40B4-BE49-F238E27FC236}">
                <a16:creationId xmlns:a16="http://schemas.microsoft.com/office/drawing/2014/main" id="{5B8908C8-4259-40B7-8C06-B7375222843E}"/>
              </a:ext>
            </a:extLst>
          </p:cNvPr>
          <p:cNvSpPr>
            <a:spLocks noGrp="1"/>
          </p:cNvSpPr>
          <p:nvPr>
            <p:ph type="sldNum" sz="quarter" idx="12"/>
          </p:nvPr>
        </p:nvSpPr>
        <p:spPr/>
        <p:txBody>
          <a:bodyPr/>
          <a:lstStyle/>
          <a:p>
            <a:pPr>
              <a:defRPr/>
            </a:pPr>
            <a:fld id="{D9255669-4D76-4035-84D2-5F59D5D8FE20}" type="slidenum">
              <a:rPr lang="en-US" altLang="zh-CN" smtClean="0"/>
              <a:pPr>
                <a:defRPr/>
              </a:pPr>
              <a:t>128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8578">
                                            <p:txEl>
                                              <p:pRg st="0" end="0"/>
                                            </p:txEl>
                                          </p:spTgt>
                                        </p:tgtEl>
                                        <p:attrNameLst>
                                          <p:attrName>style.visibility</p:attrName>
                                        </p:attrNameLst>
                                      </p:cBhvr>
                                      <p:to>
                                        <p:strVal val="visible"/>
                                      </p:to>
                                    </p:set>
                                    <p:animEffect transition="in" filter="wipe(left)">
                                      <p:cBhvr>
                                        <p:cTn id="7" dur="500"/>
                                        <p:tgtEl>
                                          <p:spTgt spid="4085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579">
                                            <p:txEl>
                                              <p:pRg st="0" end="0"/>
                                            </p:txEl>
                                          </p:spTgt>
                                        </p:tgtEl>
                                        <p:attrNameLst>
                                          <p:attrName>style.visibility</p:attrName>
                                        </p:attrNameLst>
                                      </p:cBhvr>
                                      <p:to>
                                        <p:strVal val="visible"/>
                                      </p:to>
                                    </p:set>
                                    <p:animEffect transition="in" filter="barn(outVertical)">
                                      <p:cBhvr>
                                        <p:cTn id="12" dur="500"/>
                                        <p:tgtEl>
                                          <p:spTgt spid="4085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08590"/>
                                        </p:tgtEl>
                                        <p:attrNameLst>
                                          <p:attrName>style.visibility</p:attrName>
                                        </p:attrNameLst>
                                      </p:cBhvr>
                                      <p:to>
                                        <p:strVal val="visible"/>
                                      </p:to>
                                    </p:set>
                                    <p:animEffect transition="in" filter="strips(downLeft)">
                                      <p:cBhvr>
                                        <p:cTn id="17" dur="500"/>
                                        <p:tgtEl>
                                          <p:spTgt spid="4085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408591"/>
                                        </p:tgtEl>
                                        <p:attrNameLst>
                                          <p:attrName>style.visibility</p:attrName>
                                        </p:attrNameLst>
                                      </p:cBhvr>
                                      <p:to>
                                        <p:strVal val="visible"/>
                                      </p:to>
                                    </p:set>
                                    <p:animEffect transition="in" filter="barn(inHorizontal)">
                                      <p:cBhvr>
                                        <p:cTn id="22" dur="500"/>
                                        <p:tgtEl>
                                          <p:spTgt spid="4085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408592"/>
                                        </p:tgtEl>
                                        <p:attrNameLst>
                                          <p:attrName>style.visibility</p:attrName>
                                        </p:attrNameLst>
                                      </p:cBhvr>
                                      <p:to>
                                        <p:strVal val="visible"/>
                                      </p:to>
                                    </p:set>
                                    <p:animEffect transition="in" filter="barn(inHorizontal)">
                                      <p:cBhvr>
                                        <p:cTn id="27" dur="500"/>
                                        <p:tgtEl>
                                          <p:spTgt spid="4085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08593"/>
                                        </p:tgtEl>
                                        <p:attrNameLst>
                                          <p:attrName>style.visibility</p:attrName>
                                        </p:attrNameLst>
                                      </p:cBhvr>
                                      <p:to>
                                        <p:strVal val="visible"/>
                                      </p:to>
                                    </p:set>
                                    <p:animEffect transition="in" filter="slide(fromBottom)">
                                      <p:cBhvr>
                                        <p:cTn id="32" dur="500"/>
                                        <p:tgtEl>
                                          <p:spTgt spid="408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build="p" autoUpdateAnimBg="0"/>
      <p:bldP spid="408579" grpId="0" build="p" autoUpdateAnimBg="0"/>
      <p:bldP spid="40859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8" name="Text Box 18">
            <a:extLst>
              <a:ext uri="{FF2B5EF4-FFF2-40B4-BE49-F238E27FC236}">
                <a16:creationId xmlns:a16="http://schemas.microsoft.com/office/drawing/2014/main" id="{42ECF024-6DFD-407B-82AB-16C5E74FE7DA}"/>
              </a:ext>
            </a:extLst>
          </p:cNvPr>
          <p:cNvSpPr txBox="1">
            <a:spLocks noChangeArrowheads="1"/>
          </p:cNvSpPr>
          <p:nvPr/>
        </p:nvSpPr>
        <p:spPr bwMode="auto">
          <a:xfrm>
            <a:off x="381000" y="14478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华文中宋" panose="02010600040101010101" pitchFamily="2" charset="-122"/>
                <a:ea typeface="华文中宋" panose="02010600040101010101" pitchFamily="2" charset="-122"/>
              </a:rPr>
              <a:t>第二步：在碳正离子（</a:t>
            </a:r>
            <a:r>
              <a:rPr kumimoji="1" lang="en-US" altLang="zh-CN" sz="2400">
                <a:latin typeface="华文中宋" panose="02010600040101010101" pitchFamily="2" charset="-122"/>
                <a:ea typeface="华文中宋" panose="02010600040101010101" pitchFamily="2" charset="-122"/>
              </a:rPr>
              <a:t>Ⅰ</a:t>
            </a:r>
            <a:r>
              <a:rPr kumimoji="1" lang="zh-CN" altLang="en-US" sz="2400">
                <a:latin typeface="华文中宋" panose="02010600040101010101" pitchFamily="2" charset="-122"/>
                <a:ea typeface="华文中宋" panose="02010600040101010101" pitchFamily="2" charset="-122"/>
              </a:rPr>
              <a:t>）中，正电荷不是集中在一个碳上，而是如下分布的。</a:t>
            </a:r>
          </a:p>
        </p:txBody>
      </p:sp>
      <p:graphicFrame>
        <p:nvGraphicFramePr>
          <p:cNvPr id="409622" name="Object 22">
            <a:extLst>
              <a:ext uri="{FF2B5EF4-FFF2-40B4-BE49-F238E27FC236}">
                <a16:creationId xmlns:a16="http://schemas.microsoft.com/office/drawing/2014/main" id="{7B9916CE-2E98-4616-B0D8-A75BD265C592}"/>
              </a:ext>
            </a:extLst>
          </p:cNvPr>
          <p:cNvGraphicFramePr>
            <a:graphicFrameLocks noChangeAspect="1"/>
          </p:cNvGraphicFramePr>
          <p:nvPr/>
        </p:nvGraphicFramePr>
        <p:xfrm>
          <a:off x="684213" y="2636838"/>
          <a:ext cx="7993062" cy="773112"/>
        </p:xfrm>
        <a:graphic>
          <a:graphicData uri="http://schemas.openxmlformats.org/presentationml/2006/ole">
            <mc:AlternateContent xmlns:mc="http://schemas.openxmlformats.org/markup-compatibility/2006">
              <mc:Choice xmlns:v="urn:schemas-microsoft-com:vml" Requires="v">
                <p:oleObj spid="_x0000_s165903" name="CS ChemDraw Drawing" r:id="rId3" imgW="5419063" imgH="523941" progId="ChemDraw.Document.6.0">
                  <p:embed/>
                </p:oleObj>
              </mc:Choice>
              <mc:Fallback>
                <p:oleObj name="CS ChemDraw Drawing" r:id="rId3" imgW="5419063" imgH="523941" progId="ChemDraw.Document.6.0">
                  <p:embed/>
                  <p:pic>
                    <p:nvPicPr>
                      <p:cNvPr id="409622" name="Object 22">
                        <a:extLst>
                          <a:ext uri="{FF2B5EF4-FFF2-40B4-BE49-F238E27FC236}">
                            <a16:creationId xmlns:a16="http://schemas.microsoft.com/office/drawing/2014/main" id="{7B9916CE-2E98-4616-B0D8-A75BD265C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36838"/>
                        <a:ext cx="7993062" cy="7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23" name="Rectangle 23">
            <a:extLst>
              <a:ext uri="{FF2B5EF4-FFF2-40B4-BE49-F238E27FC236}">
                <a16:creationId xmlns:a16="http://schemas.microsoft.com/office/drawing/2014/main" id="{8424BD17-E990-4AC9-AF82-69072D7CF114}"/>
              </a:ext>
            </a:extLst>
          </p:cNvPr>
          <p:cNvSpPr>
            <a:spLocks noChangeArrowheads="1"/>
          </p:cNvSpPr>
          <p:nvPr/>
        </p:nvSpPr>
        <p:spPr bwMode="auto">
          <a:xfrm>
            <a:off x="395288" y="4508500"/>
            <a:ext cx="7993062" cy="8223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b="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所以</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Br</a:t>
            </a:r>
            <a:r>
              <a:rPr lang="en-US" altLang="zh-CN" sz="2400" baseline="3000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离子既可加到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上，也可加到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得</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加成产物，加到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上得</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加成产物。</a:t>
            </a:r>
          </a:p>
        </p:txBody>
      </p:sp>
      <p:sp>
        <p:nvSpPr>
          <p:cNvPr id="2" name="日期占位符 1">
            <a:extLst>
              <a:ext uri="{FF2B5EF4-FFF2-40B4-BE49-F238E27FC236}">
                <a16:creationId xmlns:a16="http://schemas.microsoft.com/office/drawing/2014/main" id="{E1826A81-3EFF-47B4-9D4A-D190655EDF26}"/>
              </a:ext>
            </a:extLst>
          </p:cNvPr>
          <p:cNvSpPr>
            <a:spLocks noGrp="1"/>
          </p:cNvSpPr>
          <p:nvPr>
            <p:ph type="dt" sz="half" idx="10"/>
          </p:nvPr>
        </p:nvSpPr>
        <p:spPr/>
        <p:txBody>
          <a:bodyPr/>
          <a:lstStyle/>
          <a:p>
            <a:pPr>
              <a:defRPr/>
            </a:pPr>
            <a:fld id="{94EA0993-AE1C-41D9-AF4A-198C9305D74F}" type="datetime11">
              <a:rPr lang="zh-CN" altLang="en-US" smtClean="0"/>
              <a:t>11:48:10</a:t>
            </a:fld>
            <a:endParaRPr lang="en-US"/>
          </a:p>
        </p:txBody>
      </p:sp>
      <p:sp>
        <p:nvSpPr>
          <p:cNvPr id="3" name="灯片编号占位符 2">
            <a:extLst>
              <a:ext uri="{FF2B5EF4-FFF2-40B4-BE49-F238E27FC236}">
                <a16:creationId xmlns:a16="http://schemas.microsoft.com/office/drawing/2014/main" id="{A4B026CE-321A-4B43-A54F-1645150EA091}"/>
              </a:ext>
            </a:extLst>
          </p:cNvPr>
          <p:cNvSpPr>
            <a:spLocks noGrp="1"/>
          </p:cNvSpPr>
          <p:nvPr>
            <p:ph type="sldNum" sz="quarter" idx="12"/>
          </p:nvPr>
        </p:nvSpPr>
        <p:spPr/>
        <p:txBody>
          <a:bodyPr/>
          <a:lstStyle/>
          <a:p>
            <a:pPr>
              <a:defRPr/>
            </a:pPr>
            <a:fld id="{D9255669-4D76-4035-84D2-5F59D5D8FE20}" type="slidenum">
              <a:rPr lang="en-US" altLang="zh-CN" smtClean="0"/>
              <a:pPr>
                <a:defRPr/>
              </a:pPr>
              <a:t>129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9618">
                                            <p:txEl>
                                              <p:pRg st="0" end="0"/>
                                            </p:txEl>
                                          </p:spTgt>
                                        </p:tgtEl>
                                        <p:attrNameLst>
                                          <p:attrName>style.visibility</p:attrName>
                                        </p:attrNameLst>
                                      </p:cBhvr>
                                      <p:to>
                                        <p:strVal val="visible"/>
                                      </p:to>
                                    </p:set>
                                    <p:animEffect transition="in" filter="barn(outVertical)">
                                      <p:cBhvr>
                                        <p:cTn id="7" dur="500"/>
                                        <p:tgtEl>
                                          <p:spTgt spid="409618">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09622"/>
                                        </p:tgtEl>
                                        <p:attrNameLst>
                                          <p:attrName>style.visibility</p:attrName>
                                        </p:attrNameLst>
                                      </p:cBhvr>
                                      <p:to>
                                        <p:strVal val="visible"/>
                                      </p:to>
                                    </p:set>
                                    <p:anim calcmode="lin" valueType="num">
                                      <p:cBhvr additive="base">
                                        <p:cTn id="10" dur="500" fill="hold"/>
                                        <p:tgtEl>
                                          <p:spTgt spid="409622"/>
                                        </p:tgtEl>
                                        <p:attrNameLst>
                                          <p:attrName>ppt_x</p:attrName>
                                        </p:attrNameLst>
                                      </p:cBhvr>
                                      <p:tavLst>
                                        <p:tav tm="0">
                                          <p:val>
                                            <p:strVal val="#ppt_x"/>
                                          </p:val>
                                        </p:tav>
                                        <p:tav tm="100000">
                                          <p:val>
                                            <p:strVal val="#ppt_x"/>
                                          </p:val>
                                        </p:tav>
                                      </p:tavLst>
                                    </p:anim>
                                    <p:anim calcmode="lin" valueType="num">
                                      <p:cBhvr additive="base">
                                        <p:cTn id="11" dur="500" fill="hold"/>
                                        <p:tgtEl>
                                          <p:spTgt spid="409622"/>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09623"/>
                                        </p:tgtEl>
                                        <p:attrNameLst>
                                          <p:attrName>style.visibility</p:attrName>
                                        </p:attrNameLst>
                                      </p:cBhvr>
                                      <p:to>
                                        <p:strVal val="visible"/>
                                      </p:to>
                                    </p:set>
                                    <p:animEffect transition="in" filter="slide(fromBottom)">
                                      <p:cBhvr>
                                        <p:cTn id="16" dur="500"/>
                                        <p:tgtEl>
                                          <p:spTgt spid="40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8" grpId="0" build="p" autoUpdateAnimBg="0"/>
      <p:bldP spid="4096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96372E69-9613-4A6E-B3DE-960E67E3AAE8}"/>
              </a:ext>
            </a:extLst>
          </p:cNvPr>
          <p:cNvSpPr txBox="1">
            <a:spLocks noChangeArrowheads="1"/>
          </p:cNvSpPr>
          <p:nvPr/>
        </p:nvSpPr>
        <p:spPr bwMode="auto">
          <a:xfrm>
            <a:off x="685800" y="1295400"/>
            <a:ext cx="79248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a</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选择含碳碳双键的最长碳链为主链，称为</a:t>
            </a:r>
            <a:r>
              <a:rPr lang="zh-CN" altLang="en-US" sz="2400" b="1">
                <a:solidFill>
                  <a:srgbClr val="FF3300"/>
                </a:solidFill>
                <a:latin typeface="宋体" panose="02010600030101010101" pitchFamily="2" charset="-122"/>
              </a:rPr>
              <a:t>某烯</a:t>
            </a:r>
            <a:r>
              <a:rPr lang="zh-CN" altLang="en-US" sz="2400" b="1">
                <a:solidFill>
                  <a:schemeClr val="tx2"/>
                </a:solidFill>
                <a:latin typeface="宋体" panose="02010600030101010101" pitchFamily="2" charset="-122"/>
              </a:rPr>
              <a:t>。</a:t>
            </a:r>
            <a:endParaRPr lang="zh-CN" altLang="en-US" sz="2400" b="1">
              <a:solidFill>
                <a:schemeClr val="tx2"/>
              </a:solidFill>
              <a:latin typeface="Times New Roman" panose="02020603050405020304" pitchFamily="18" charset="0"/>
              <a:cs typeface="Times New Roman" panose="02020603050405020304" pitchFamily="18" charset="0"/>
            </a:endParaRPr>
          </a:p>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b</a:t>
            </a:r>
            <a:r>
              <a:rPr lang="en-US" altLang="zh-CN" sz="2400" b="1">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cs typeface="Times New Roman" panose="02020603050405020304" pitchFamily="18" charset="0"/>
              </a:rPr>
              <a:t> </a:t>
            </a:r>
            <a:r>
              <a:rPr lang="zh-CN" altLang="en-US" sz="2400" b="1">
                <a:solidFill>
                  <a:schemeClr val="tx2"/>
                </a:solidFill>
                <a:latin typeface="宋体" panose="02010600030101010101" pitchFamily="2" charset="-122"/>
              </a:rPr>
              <a:t>从最靠近双键（</a:t>
            </a:r>
            <a:r>
              <a:rPr lang="zh-CN" altLang="en-US" sz="2400" b="1">
                <a:solidFill>
                  <a:srgbClr val="FF3300"/>
                </a:solidFill>
                <a:latin typeface="宋体" panose="02010600030101010101" pitchFamily="2" charset="-122"/>
              </a:rPr>
              <a:t>官能团</a:t>
            </a:r>
            <a:r>
              <a:rPr lang="zh-CN" altLang="en-US" sz="2400" b="1">
                <a:solidFill>
                  <a:schemeClr val="tx2"/>
                </a:solidFill>
                <a:latin typeface="宋体" panose="02010600030101010101" pitchFamily="2" charset="-122"/>
              </a:rPr>
              <a:t>）的一端开始，将主链碳原子依次编号。</a:t>
            </a:r>
          </a:p>
          <a:p>
            <a:pPr eaLnBrk="1" hangingPunct="1">
              <a:spcBef>
                <a:spcPct val="50000"/>
              </a:spcBef>
            </a:pPr>
            <a:r>
              <a:rPr lang="zh-CN" altLang="en-US" sz="2400" b="1">
                <a:solidFill>
                  <a:schemeClr val="tx2"/>
                </a:solidFill>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c</a:t>
            </a:r>
            <a:r>
              <a:rPr lang="en-US" altLang="zh-CN" sz="2400" b="1">
                <a:solidFill>
                  <a:schemeClr val="tx2"/>
                </a:solidFill>
                <a:latin typeface="Times New Roman" panose="02020603050405020304" pitchFamily="18" charset="0"/>
              </a:rPr>
              <a:t>.</a:t>
            </a:r>
            <a:r>
              <a:rPr lang="zh-CN" altLang="en-US" sz="2400" b="1">
                <a:solidFill>
                  <a:schemeClr val="tx2"/>
                </a:solidFill>
                <a:latin typeface="Times New Roman" panose="02020603050405020304" pitchFamily="18" charset="0"/>
              </a:rPr>
              <a:t>烯烃存在位置异构时，</a:t>
            </a:r>
            <a:r>
              <a:rPr lang="zh-CN" altLang="en-US" sz="2400" b="1">
                <a:solidFill>
                  <a:schemeClr val="tx2"/>
                </a:solidFill>
                <a:latin typeface="宋体" panose="02010600030101010101" pitchFamily="2" charset="-122"/>
              </a:rPr>
              <a:t>将双键的位置标明在烯烃（</a:t>
            </a:r>
            <a:r>
              <a:rPr lang="zh-CN" altLang="en-US" sz="2400" b="1">
                <a:solidFill>
                  <a:srgbClr val="FF3300"/>
                </a:solidFill>
                <a:latin typeface="宋体" panose="02010600030101010101" pitchFamily="2" charset="-122"/>
              </a:rPr>
              <a:t>母体</a:t>
            </a:r>
            <a:r>
              <a:rPr lang="zh-CN" altLang="en-US" sz="2400" b="1">
                <a:solidFill>
                  <a:schemeClr val="tx2"/>
                </a:solidFill>
                <a:latin typeface="宋体" panose="02010600030101010101" pitchFamily="2" charset="-122"/>
              </a:rPr>
              <a:t>）名称的前面（只写出双键碳原子中</a:t>
            </a:r>
            <a:r>
              <a:rPr lang="zh-CN" altLang="en-US" sz="2400" b="1">
                <a:solidFill>
                  <a:srgbClr val="FF3300"/>
                </a:solidFill>
                <a:latin typeface="宋体" panose="02010600030101010101" pitchFamily="2" charset="-122"/>
              </a:rPr>
              <a:t>位次较小的一个</a:t>
            </a:r>
            <a:r>
              <a:rPr lang="zh-CN" altLang="en-US" sz="2400" b="1">
                <a:solidFill>
                  <a:schemeClr val="tx2"/>
                </a:solidFill>
                <a:latin typeface="宋体" panose="02010600030101010101" pitchFamily="2" charset="-122"/>
              </a:rPr>
              <a:t>）。</a:t>
            </a:r>
            <a:endParaRPr lang="zh-CN" altLang="en-US" sz="2400" b="1">
              <a:solidFill>
                <a:schemeClr val="tx2"/>
              </a:solidFill>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solidFill>
                  <a:schemeClr val="tx2"/>
                </a:solidFill>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d</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 </a:t>
            </a:r>
            <a:r>
              <a:rPr lang="en-US" altLang="zh-CN" sz="2400" b="1">
                <a:solidFill>
                  <a:schemeClr val="tx2"/>
                </a:solidFill>
                <a:latin typeface="宋体" panose="02010600030101010101" pitchFamily="2" charset="-122"/>
              </a:rPr>
              <a:t>&gt; C10</a:t>
            </a:r>
            <a:r>
              <a:rPr lang="zh-CN" altLang="en-US" sz="2400" b="1">
                <a:solidFill>
                  <a:schemeClr val="tx2"/>
                </a:solidFill>
                <a:latin typeface="宋体" panose="02010600030101010101" pitchFamily="2" charset="-122"/>
              </a:rPr>
              <a:t>称“某碳烯”，其它同烷烃的命名。</a:t>
            </a:r>
            <a:r>
              <a:rPr lang="zh-CN" altLang="en-US" sz="2400" b="1">
                <a:solidFill>
                  <a:schemeClr val="tx2"/>
                </a:solidFill>
              </a:rPr>
              <a:t> </a:t>
            </a:r>
          </a:p>
        </p:txBody>
      </p:sp>
      <p:graphicFrame>
        <p:nvGraphicFramePr>
          <p:cNvPr id="136197" name="Object 5">
            <a:extLst>
              <a:ext uri="{FF2B5EF4-FFF2-40B4-BE49-F238E27FC236}">
                <a16:creationId xmlns:a16="http://schemas.microsoft.com/office/drawing/2014/main" id="{BE1CEB81-E9C3-4229-85F7-5AB10110CBF0}"/>
              </a:ext>
            </a:extLst>
          </p:cNvPr>
          <p:cNvGraphicFramePr>
            <a:graphicFrameLocks noChangeAspect="1"/>
          </p:cNvGraphicFramePr>
          <p:nvPr/>
        </p:nvGraphicFramePr>
        <p:xfrm>
          <a:off x="0" y="4149725"/>
          <a:ext cx="9144000" cy="1905000"/>
        </p:xfrm>
        <a:graphic>
          <a:graphicData uri="http://schemas.openxmlformats.org/presentationml/2006/ole">
            <mc:AlternateContent xmlns:mc="http://schemas.openxmlformats.org/markup-compatibility/2006">
              <mc:Choice xmlns:v="urn:schemas-microsoft-com:vml" Requires="v">
                <p:oleObj spid="_x0000_s16461" name="CS ChemDraw Drawing" r:id="rId3" imgW="5494020" imgH="1089660" progId="ChemDraw.Document.6.0">
                  <p:embed/>
                </p:oleObj>
              </mc:Choice>
              <mc:Fallback>
                <p:oleObj name="CS ChemDraw Drawing" r:id="rId3" imgW="5494020" imgH="108966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49725"/>
                        <a:ext cx="914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Text Box 247">
            <a:extLst>
              <a:ext uri="{FF2B5EF4-FFF2-40B4-BE49-F238E27FC236}">
                <a16:creationId xmlns:a16="http://schemas.microsoft.com/office/drawing/2014/main" id="{6C67B29C-E84F-41EF-9AAD-A52539187AB4}"/>
              </a:ext>
            </a:extLst>
          </p:cNvPr>
          <p:cNvSpPr txBox="1">
            <a:spLocks noChangeArrowheads="1"/>
          </p:cNvSpPr>
          <p:nvPr/>
        </p:nvSpPr>
        <p:spPr bwMode="auto">
          <a:xfrm>
            <a:off x="684213" y="594995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36440" name="Text Box 248">
            <a:extLst>
              <a:ext uri="{FF2B5EF4-FFF2-40B4-BE49-F238E27FC236}">
                <a16:creationId xmlns:a16="http://schemas.microsoft.com/office/drawing/2014/main" id="{648736ED-4EEF-4185-983F-85C70C16B31A}"/>
              </a:ext>
            </a:extLst>
          </p:cNvPr>
          <p:cNvSpPr txBox="1">
            <a:spLocks noChangeArrowheads="1"/>
          </p:cNvSpPr>
          <p:nvPr/>
        </p:nvSpPr>
        <p:spPr bwMode="auto">
          <a:xfrm>
            <a:off x="609600" y="60198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Times New Roman" panose="02020603050405020304" pitchFamily="18" charset="0"/>
              </a:rPr>
              <a:t>2-</a:t>
            </a:r>
            <a:r>
              <a:rPr lang="zh-CN" altLang="en-US" sz="2000" b="1">
                <a:latin typeface="宋体" panose="02010600030101010101" pitchFamily="2" charset="-122"/>
              </a:rPr>
              <a:t>乙基</a:t>
            </a:r>
            <a:r>
              <a:rPr lang="en-US" altLang="zh-CN" sz="2000" b="1">
                <a:latin typeface="Times New Roman" panose="02020603050405020304" pitchFamily="18" charset="0"/>
                <a:cs typeface="Times New Roman" panose="02020603050405020304" pitchFamily="18" charset="0"/>
              </a:rPr>
              <a:t>-1-</a:t>
            </a:r>
            <a:r>
              <a:rPr lang="zh-CN" altLang="en-US" sz="2000" b="1">
                <a:latin typeface="宋体" panose="02010600030101010101" pitchFamily="2" charset="-122"/>
              </a:rPr>
              <a:t>戊烯</a:t>
            </a:r>
            <a:r>
              <a:rPr lang="zh-CN" altLang="en-US">
                <a:latin typeface="Times New Roman" panose="02020603050405020304" pitchFamily="18" charset="0"/>
                <a:cs typeface="Times New Roman" panose="02020603050405020304" pitchFamily="18" charset="0"/>
              </a:rPr>
              <a:t>                                </a:t>
            </a:r>
            <a:endParaRPr lang="zh-CN" altLang="en-US"/>
          </a:p>
        </p:txBody>
      </p:sp>
      <p:sp>
        <p:nvSpPr>
          <p:cNvPr id="136441" name="Text Box 249">
            <a:extLst>
              <a:ext uri="{FF2B5EF4-FFF2-40B4-BE49-F238E27FC236}">
                <a16:creationId xmlns:a16="http://schemas.microsoft.com/office/drawing/2014/main" id="{7D1E30C8-09F0-4B28-A608-C5CE46FEE250}"/>
              </a:ext>
            </a:extLst>
          </p:cNvPr>
          <p:cNvSpPr txBox="1">
            <a:spLocks noChangeArrowheads="1"/>
          </p:cNvSpPr>
          <p:nvPr/>
        </p:nvSpPr>
        <p:spPr bwMode="auto">
          <a:xfrm>
            <a:off x="5372100" y="586105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Times New Roman" panose="02020603050405020304" pitchFamily="18" charset="0"/>
              </a:rPr>
              <a:t>     2</a:t>
            </a:r>
            <a:r>
              <a:rPr lang="en-US" altLang="zh-CN" sz="2000" b="1">
                <a:latin typeface="宋体" panose="02010600030101010101" pitchFamily="2" charset="-122"/>
              </a:rPr>
              <a:t>,</a:t>
            </a:r>
            <a:r>
              <a:rPr lang="en-US" altLang="zh-CN" sz="2000" b="1">
                <a:latin typeface="Times New Roman" panose="02020603050405020304" pitchFamily="18" charset="0"/>
                <a:cs typeface="Times New Roman" panose="02020603050405020304" pitchFamily="18" charset="0"/>
              </a:rPr>
              <a:t>5-</a:t>
            </a:r>
            <a:r>
              <a:rPr lang="zh-CN" altLang="en-US" sz="2000" b="1">
                <a:latin typeface="宋体" panose="02010600030101010101" pitchFamily="2" charset="-122"/>
              </a:rPr>
              <a:t>二甲基</a:t>
            </a:r>
            <a:r>
              <a:rPr lang="en-US" altLang="zh-CN" sz="2000" b="1">
                <a:latin typeface="Times New Roman" panose="02020603050405020304" pitchFamily="18" charset="0"/>
                <a:cs typeface="Times New Roman" panose="02020603050405020304" pitchFamily="18" charset="0"/>
              </a:rPr>
              <a:t>-2-</a:t>
            </a:r>
            <a:r>
              <a:rPr lang="zh-CN" altLang="en-US" sz="2000" b="1">
                <a:latin typeface="宋体" panose="02010600030101010101" pitchFamily="2" charset="-122"/>
              </a:rPr>
              <a:t>己烯</a:t>
            </a:r>
            <a:r>
              <a:rPr lang="zh-CN" altLang="en-US"/>
              <a:t> </a:t>
            </a:r>
          </a:p>
        </p:txBody>
      </p:sp>
      <p:sp>
        <p:nvSpPr>
          <p:cNvPr id="2" name="日期占位符 1">
            <a:extLst>
              <a:ext uri="{FF2B5EF4-FFF2-40B4-BE49-F238E27FC236}">
                <a16:creationId xmlns:a16="http://schemas.microsoft.com/office/drawing/2014/main" id="{EFC89E1C-61F3-4215-BE53-C89997A022E1}"/>
              </a:ext>
            </a:extLst>
          </p:cNvPr>
          <p:cNvSpPr>
            <a:spLocks noGrp="1"/>
          </p:cNvSpPr>
          <p:nvPr>
            <p:ph type="dt" sz="quarter" idx="10"/>
          </p:nvPr>
        </p:nvSpPr>
        <p:spPr/>
        <p:txBody>
          <a:bodyPr/>
          <a:lstStyle/>
          <a:p>
            <a:pPr>
              <a:defRPr/>
            </a:pPr>
            <a:fld id="{A928916F-CE8C-4C24-96CF-7B3309E96739}"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E387C824-6E65-46AD-883A-6D071AD47002}"/>
              </a:ext>
            </a:extLst>
          </p:cNvPr>
          <p:cNvSpPr>
            <a:spLocks noGrp="1"/>
          </p:cNvSpPr>
          <p:nvPr>
            <p:ph type="sldNum" sz="quarter" idx="12"/>
          </p:nvPr>
        </p:nvSpPr>
        <p:spPr/>
        <p:txBody>
          <a:bodyPr/>
          <a:lstStyle/>
          <a:p>
            <a:pPr>
              <a:defRPr/>
            </a:pPr>
            <a:fld id="{EA454271-5E09-4860-A301-C1361DF83B88}" type="slidenum">
              <a:rPr lang="en-US" altLang="zh-CN"/>
              <a:pPr>
                <a:defRPr/>
              </a:pPr>
              <a:t>13</a:t>
            </a:fld>
            <a:endParaRPr lang="en-US" altLang="zh-CN"/>
          </a:p>
        </p:txBody>
      </p:sp>
      <p:sp>
        <p:nvSpPr>
          <p:cNvPr id="11" name="矩形 10">
            <a:extLst>
              <a:ext uri="{FF2B5EF4-FFF2-40B4-BE49-F238E27FC236}">
                <a16:creationId xmlns:a16="http://schemas.microsoft.com/office/drawing/2014/main" id="{410592B6-100D-4561-A3DE-42978E999805}"/>
              </a:ext>
            </a:extLst>
          </p:cNvPr>
          <p:cNvSpPr/>
          <p:nvPr/>
        </p:nvSpPr>
        <p:spPr>
          <a:xfrm>
            <a:off x="539750" y="612775"/>
            <a:ext cx="2276475" cy="523875"/>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烯烃的命名</a:t>
            </a:r>
            <a:endParaRPr lang="zh-CN" altLang="en-US" sz="2800" dirty="0">
              <a:solidFill>
                <a:schemeClr val="tx2">
                  <a:lumMod val="75000"/>
                </a:schemeClr>
              </a:solidFill>
              <a:latin typeface="Arial" charset="0"/>
              <a:ea typeface="+mn-ea"/>
            </a:endParaRPr>
          </a:p>
        </p:txBody>
      </p:sp>
      <p:pic>
        <p:nvPicPr>
          <p:cNvPr id="16394" name="Picture 27">
            <a:extLst>
              <a:ext uri="{FF2B5EF4-FFF2-40B4-BE49-F238E27FC236}">
                <a16:creationId xmlns:a16="http://schemas.microsoft.com/office/drawing/2014/main" id="{A273E283-5664-4A45-BA36-A0BB520C855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63950" y="6096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5" name="Picture 27">
            <a:extLst>
              <a:ext uri="{FF2B5EF4-FFF2-40B4-BE49-F238E27FC236}">
                <a16:creationId xmlns:a16="http://schemas.microsoft.com/office/drawing/2014/main" id="{227ED32F-5B96-43C6-9E89-4770F889150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197350" y="6127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6" name="Picture 27">
            <a:extLst>
              <a:ext uri="{FF2B5EF4-FFF2-40B4-BE49-F238E27FC236}">
                <a16:creationId xmlns:a16="http://schemas.microsoft.com/office/drawing/2014/main" id="{C482EB76-D14B-4BA6-B227-65DAB1FF01EF}"/>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686300" y="6127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additive="base">
                                        <p:cTn id="7" dur="500" fill="hold"/>
                                        <p:tgtEl>
                                          <p:spTgt spid="136194"/>
                                        </p:tgtEl>
                                        <p:attrNameLst>
                                          <p:attrName>ppt_x</p:attrName>
                                        </p:attrNameLst>
                                      </p:cBhvr>
                                      <p:tavLst>
                                        <p:tav tm="0">
                                          <p:val>
                                            <p:strVal val="#ppt_x"/>
                                          </p:val>
                                        </p:tav>
                                        <p:tav tm="100000">
                                          <p:val>
                                            <p:strVal val="#ppt_x"/>
                                          </p:val>
                                        </p:tav>
                                      </p:tavLst>
                                    </p:anim>
                                    <p:anim calcmode="lin" valueType="num">
                                      <p:cBhvr additive="base">
                                        <p:cTn id="8" dur="500" fill="hold"/>
                                        <p:tgtEl>
                                          <p:spTgt spid="1361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36197"/>
                                        </p:tgtEl>
                                        <p:attrNameLst>
                                          <p:attrName>style.visibility</p:attrName>
                                        </p:attrNameLst>
                                      </p:cBhvr>
                                      <p:to>
                                        <p:strVal val="visible"/>
                                      </p:to>
                                    </p:set>
                                    <p:animEffect transition="in" filter="checkerboard(across)">
                                      <p:cBhvr>
                                        <p:cTn id="13" dur="500"/>
                                        <p:tgtEl>
                                          <p:spTgt spid="13619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6440"/>
                                        </p:tgtEl>
                                        <p:attrNameLst>
                                          <p:attrName>style.visibility</p:attrName>
                                        </p:attrNameLst>
                                      </p:cBhvr>
                                      <p:to>
                                        <p:strVal val="visible"/>
                                      </p:to>
                                    </p:set>
                                    <p:anim calcmode="lin" valueType="num">
                                      <p:cBhvr additive="base">
                                        <p:cTn id="18" dur="500" fill="hold"/>
                                        <p:tgtEl>
                                          <p:spTgt spid="136440"/>
                                        </p:tgtEl>
                                        <p:attrNameLst>
                                          <p:attrName>ppt_x</p:attrName>
                                        </p:attrNameLst>
                                      </p:cBhvr>
                                      <p:tavLst>
                                        <p:tav tm="0">
                                          <p:val>
                                            <p:strVal val="#ppt_x"/>
                                          </p:val>
                                        </p:tav>
                                        <p:tav tm="100000">
                                          <p:val>
                                            <p:strVal val="#ppt_x"/>
                                          </p:val>
                                        </p:tav>
                                      </p:tavLst>
                                    </p:anim>
                                    <p:anim calcmode="lin" valueType="num">
                                      <p:cBhvr additive="base">
                                        <p:cTn id="19" dur="500" fill="hold"/>
                                        <p:tgtEl>
                                          <p:spTgt spid="13644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6441"/>
                                        </p:tgtEl>
                                        <p:attrNameLst>
                                          <p:attrName>style.visibility</p:attrName>
                                        </p:attrNameLst>
                                      </p:cBhvr>
                                      <p:to>
                                        <p:strVal val="visible"/>
                                      </p:to>
                                    </p:set>
                                    <p:anim calcmode="lin" valueType="num">
                                      <p:cBhvr additive="base">
                                        <p:cTn id="24" dur="500" fill="hold"/>
                                        <p:tgtEl>
                                          <p:spTgt spid="136441"/>
                                        </p:tgtEl>
                                        <p:attrNameLst>
                                          <p:attrName>ppt_x</p:attrName>
                                        </p:attrNameLst>
                                      </p:cBhvr>
                                      <p:tavLst>
                                        <p:tav tm="0">
                                          <p:val>
                                            <p:strVal val="#ppt_x"/>
                                          </p:val>
                                        </p:tav>
                                        <p:tav tm="100000">
                                          <p:val>
                                            <p:strVal val="#ppt_x"/>
                                          </p:val>
                                        </p:tav>
                                      </p:tavLst>
                                    </p:anim>
                                    <p:anim calcmode="lin" valueType="num">
                                      <p:cBhvr additive="base">
                                        <p:cTn id="25" dur="500" fill="hold"/>
                                        <p:tgtEl>
                                          <p:spTgt spid="136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440" grpId="0"/>
      <p:bldP spid="1364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Text Box 3">
            <a:extLst>
              <a:ext uri="{FF2B5EF4-FFF2-40B4-BE49-F238E27FC236}">
                <a16:creationId xmlns:a16="http://schemas.microsoft.com/office/drawing/2014/main" id="{55D4E6F4-EDED-4D71-AABF-3F6A50175C1F}"/>
              </a:ext>
            </a:extLst>
          </p:cNvPr>
          <p:cNvSpPr txBox="1">
            <a:spLocks noChangeArrowheads="1"/>
          </p:cNvSpPr>
          <p:nvPr/>
        </p:nvSpPr>
        <p:spPr bwMode="auto">
          <a:xfrm>
            <a:off x="468313" y="83661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(2) </a:t>
            </a:r>
            <a:r>
              <a:rPr kumimoji="1" lang="zh-CN" altLang="en-US" sz="2400">
                <a:latin typeface="宋体" panose="02010600030101010101" pitchFamily="2" charset="-122"/>
                <a:ea typeface="宋体" panose="02010600030101010101" pitchFamily="2" charset="-122"/>
              </a:rPr>
              <a:t>影响加成方式的因素</a:t>
            </a:r>
          </a:p>
        </p:txBody>
      </p:sp>
      <p:sp>
        <p:nvSpPr>
          <p:cNvPr id="410628" name="Text Box 4">
            <a:extLst>
              <a:ext uri="{FF2B5EF4-FFF2-40B4-BE49-F238E27FC236}">
                <a16:creationId xmlns:a16="http://schemas.microsoft.com/office/drawing/2014/main" id="{28259DE5-6FC9-431E-8355-97BA86051DC6}"/>
              </a:ext>
            </a:extLst>
          </p:cNvPr>
          <p:cNvSpPr txBox="1">
            <a:spLocks noChangeArrowheads="1"/>
          </p:cNvSpPr>
          <p:nvPr/>
        </p:nvSpPr>
        <p:spPr bwMode="auto">
          <a:xfrm>
            <a:off x="468313" y="1590675"/>
            <a:ext cx="79248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kumimoji="1" lang="en-US" altLang="zh-CN" sz="24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1,2</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－加成和</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1,4</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－加成的比例与反应物的结构、反应条件</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温度、溶剂等</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有关，一般来说，在极性溶剂和高温下以</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1,4-</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加成为主，在非极性溶剂和低温下，则</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1,2-</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加成占优势。其中温度对两个产物的比例影响较大。</a:t>
            </a:r>
          </a:p>
        </p:txBody>
      </p:sp>
      <p:graphicFrame>
        <p:nvGraphicFramePr>
          <p:cNvPr id="25604" name="Object 8">
            <a:extLst>
              <a:ext uri="{FF2B5EF4-FFF2-40B4-BE49-F238E27FC236}">
                <a16:creationId xmlns:a16="http://schemas.microsoft.com/office/drawing/2014/main" id="{42552515-A550-4658-BF55-D02D70103953}"/>
              </a:ext>
            </a:extLst>
          </p:cNvPr>
          <p:cNvGraphicFramePr>
            <a:graphicFrameLocks noChangeAspect="1"/>
          </p:cNvGraphicFramePr>
          <p:nvPr/>
        </p:nvGraphicFramePr>
        <p:xfrm>
          <a:off x="684213" y="3525838"/>
          <a:ext cx="7488237" cy="2135187"/>
        </p:xfrm>
        <a:graphic>
          <a:graphicData uri="http://schemas.openxmlformats.org/presentationml/2006/ole">
            <mc:AlternateContent xmlns:mc="http://schemas.openxmlformats.org/markup-compatibility/2006">
              <mc:Choice xmlns:v="urn:schemas-microsoft-com:vml" Requires="v">
                <p:oleObj spid="_x0000_s166927" name="CS ChemDraw Drawing" r:id="rId3" imgW="5260338" imgH="1500831" progId="ChemDraw.Document.6.0">
                  <p:embed/>
                </p:oleObj>
              </mc:Choice>
              <mc:Fallback>
                <p:oleObj name="CS ChemDraw Drawing" r:id="rId3" imgW="5260338" imgH="1500831" progId="ChemDraw.Document.6.0">
                  <p:embed/>
                  <p:pic>
                    <p:nvPicPr>
                      <p:cNvPr id="25604" name="Object 8">
                        <a:extLst>
                          <a:ext uri="{FF2B5EF4-FFF2-40B4-BE49-F238E27FC236}">
                            <a16:creationId xmlns:a16="http://schemas.microsoft.com/office/drawing/2014/main" id="{42552515-A550-4658-BF55-D02D70103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525838"/>
                        <a:ext cx="7488237"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803F2441-E492-41F9-8D3B-4A2B90800C35}"/>
              </a:ext>
            </a:extLst>
          </p:cNvPr>
          <p:cNvSpPr>
            <a:spLocks noGrp="1"/>
          </p:cNvSpPr>
          <p:nvPr>
            <p:ph type="dt" sz="half" idx="10"/>
          </p:nvPr>
        </p:nvSpPr>
        <p:spPr/>
        <p:txBody>
          <a:bodyPr/>
          <a:lstStyle/>
          <a:p>
            <a:pPr>
              <a:defRPr/>
            </a:pPr>
            <a:fld id="{F18F3354-A464-41A5-826E-5A04ADCF6A21}" type="datetime11">
              <a:rPr lang="zh-CN" altLang="en-US" smtClean="0"/>
              <a:t>11:48:10</a:t>
            </a:fld>
            <a:endParaRPr lang="en-US"/>
          </a:p>
        </p:txBody>
      </p:sp>
      <p:sp>
        <p:nvSpPr>
          <p:cNvPr id="3" name="灯片编号占位符 2">
            <a:extLst>
              <a:ext uri="{FF2B5EF4-FFF2-40B4-BE49-F238E27FC236}">
                <a16:creationId xmlns:a16="http://schemas.microsoft.com/office/drawing/2014/main" id="{9333A36A-63D6-4BDF-A14F-2C1A53C5902A}"/>
              </a:ext>
            </a:extLst>
          </p:cNvPr>
          <p:cNvSpPr>
            <a:spLocks noGrp="1"/>
          </p:cNvSpPr>
          <p:nvPr>
            <p:ph type="sldNum" sz="quarter" idx="12"/>
          </p:nvPr>
        </p:nvSpPr>
        <p:spPr/>
        <p:txBody>
          <a:bodyPr/>
          <a:lstStyle/>
          <a:p>
            <a:pPr>
              <a:defRPr/>
            </a:pPr>
            <a:fld id="{D9255669-4D76-4035-84D2-5F59D5D8FE20}" type="slidenum">
              <a:rPr lang="en-US" altLang="zh-CN" smtClean="0"/>
              <a:pPr>
                <a:defRPr/>
              </a:pPr>
              <a:t>130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wipe(left)">
                                      <p:cBhvr>
                                        <p:cTn id="7" dur="500"/>
                                        <p:tgtEl>
                                          <p:spTgt spid="410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0628">
                                            <p:txEl>
                                              <p:pRg st="0" end="0"/>
                                            </p:txEl>
                                          </p:spTgt>
                                        </p:tgtEl>
                                        <p:attrNameLst>
                                          <p:attrName>style.visibility</p:attrName>
                                        </p:attrNameLst>
                                      </p:cBhvr>
                                      <p:to>
                                        <p:strVal val="visible"/>
                                      </p:to>
                                    </p:set>
                                    <p:animEffect transition="in" filter="barn(outVertical)">
                                      <p:cBhvr>
                                        <p:cTn id="12" dur="500"/>
                                        <p:tgtEl>
                                          <p:spTgt spid="4106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autoUpdateAnimBg="0"/>
      <p:bldP spid="410628"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2">
            <a:extLst>
              <a:ext uri="{FF2B5EF4-FFF2-40B4-BE49-F238E27FC236}">
                <a16:creationId xmlns:a16="http://schemas.microsoft.com/office/drawing/2014/main" id="{D79DDDBA-364B-43C4-876A-BE2E22672DE8}"/>
              </a:ext>
            </a:extLst>
          </p:cNvPr>
          <p:cNvSpPr>
            <a:spLocks noChangeArrowheads="1"/>
          </p:cNvSpPr>
          <p:nvPr/>
        </p:nvSpPr>
        <p:spPr bwMode="auto">
          <a:xfrm>
            <a:off x="0" y="2976563"/>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sp>
        <p:nvSpPr>
          <p:cNvPr id="268304" name="Text Box 16">
            <a:extLst>
              <a:ext uri="{FF2B5EF4-FFF2-40B4-BE49-F238E27FC236}">
                <a16:creationId xmlns:a16="http://schemas.microsoft.com/office/drawing/2014/main" id="{CA826A48-E285-4F59-A70F-ABA2D50C150C}"/>
              </a:ext>
            </a:extLst>
          </p:cNvPr>
          <p:cNvSpPr txBox="1">
            <a:spLocks noChangeArrowheads="1"/>
          </p:cNvSpPr>
          <p:nvPr/>
        </p:nvSpPr>
        <p:spPr bwMode="auto">
          <a:xfrm>
            <a:off x="287338" y="381000"/>
            <a:ext cx="889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为什么低温有利于</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1,2 – </a:t>
            </a: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加成，而高温有利于</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1,4 – </a:t>
            </a: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加成</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68305" name="Text Box 17">
            <a:extLst>
              <a:ext uri="{FF2B5EF4-FFF2-40B4-BE49-F238E27FC236}">
                <a16:creationId xmlns:a16="http://schemas.microsoft.com/office/drawing/2014/main" id="{718AF2C9-C3CC-4F95-BE52-D8294AFEAD36}"/>
              </a:ext>
            </a:extLst>
          </p:cNvPr>
          <p:cNvSpPr txBox="1">
            <a:spLocks noChangeArrowheads="1"/>
          </p:cNvSpPr>
          <p:nvPr/>
        </p:nvSpPr>
        <p:spPr bwMode="auto">
          <a:xfrm>
            <a:off x="381000" y="1219200"/>
            <a:ext cx="6172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宋体" panose="02010600030101010101" pitchFamily="2" charset="-122"/>
                <a:ea typeface="宋体" panose="02010600030101010101" pitchFamily="2" charset="-122"/>
              </a:rPr>
              <a:t>    </a:t>
            </a:r>
            <a:r>
              <a:rPr kumimoji="1" lang="zh-CN" altLang="en-US" sz="2000">
                <a:latin typeface="宋体" panose="02010600030101010101" pitchFamily="2" charset="-122"/>
                <a:ea typeface="宋体" panose="02010600030101010101" pitchFamily="2" charset="-122"/>
              </a:rPr>
              <a:t>低温时生成产物的比例取决于</a:t>
            </a:r>
            <a:r>
              <a:rPr kumimoji="1" lang="zh-CN" altLang="en-US" sz="2000">
                <a:solidFill>
                  <a:srgbClr val="FF5050"/>
                </a:solidFill>
                <a:latin typeface="宋体" panose="02010600030101010101" pitchFamily="2" charset="-122"/>
                <a:ea typeface="宋体" panose="02010600030101010101" pitchFamily="2" charset="-122"/>
              </a:rPr>
              <a:t>反应所需的活化能</a:t>
            </a:r>
            <a:r>
              <a:rPr kumimoji="1" lang="zh-CN" altLang="en-US" sz="2000">
                <a:latin typeface="宋体" panose="02010600030101010101" pitchFamily="2" charset="-122"/>
                <a:ea typeface="宋体" panose="02010600030101010101" pitchFamily="2" charset="-122"/>
              </a:rPr>
              <a:t>，反应所需的活化能越小，则越容易克服能垒，反应速度越快，即低温时反应是受</a:t>
            </a:r>
            <a:r>
              <a:rPr kumimoji="1" lang="zh-CN" altLang="en-US" sz="2000">
                <a:solidFill>
                  <a:srgbClr val="FF5050"/>
                </a:solidFill>
                <a:latin typeface="宋体" panose="02010600030101010101" pitchFamily="2" charset="-122"/>
                <a:ea typeface="宋体" panose="02010600030101010101" pitchFamily="2" charset="-122"/>
              </a:rPr>
              <a:t>动力学控制或速度控制</a:t>
            </a:r>
            <a:r>
              <a:rPr kumimoji="1" lang="zh-CN" altLang="en-US" sz="2000">
                <a:latin typeface="宋体" panose="02010600030101010101" pitchFamily="2" charset="-122"/>
                <a:ea typeface="宋体" panose="02010600030101010101" pitchFamily="2" charset="-122"/>
              </a:rPr>
              <a:t>的，</a:t>
            </a:r>
            <a:r>
              <a:rPr kumimoji="1" lang="zh-CN" altLang="en-US" sz="2000">
                <a:solidFill>
                  <a:srgbClr val="FF5050"/>
                </a:solidFill>
                <a:latin typeface="宋体" panose="02010600030101010101" pitchFamily="2" charset="-122"/>
                <a:ea typeface="宋体" panose="02010600030101010101" pitchFamily="2" charset="-122"/>
              </a:rPr>
              <a:t>故低温时以</a:t>
            </a:r>
            <a:r>
              <a:rPr kumimoji="1" lang="en-US" altLang="zh-CN" sz="2000">
                <a:solidFill>
                  <a:srgbClr val="FF5050"/>
                </a:solidFill>
                <a:latin typeface="宋体" panose="02010600030101010101" pitchFamily="2" charset="-122"/>
                <a:ea typeface="宋体" panose="02010600030101010101" pitchFamily="2" charset="-122"/>
              </a:rPr>
              <a:t>1,2 </a:t>
            </a:r>
            <a:r>
              <a:rPr kumimoji="1" lang="en-US" altLang="zh-CN" sz="2000">
                <a:solidFill>
                  <a:srgbClr val="FF5050"/>
                </a:solidFill>
                <a:latin typeface="Times New Roman" panose="02020603050405020304" pitchFamily="18" charset="0"/>
                <a:ea typeface="宋体" panose="02010600030101010101" pitchFamily="2" charset="-122"/>
              </a:rPr>
              <a:t>–</a:t>
            </a:r>
            <a:r>
              <a:rPr kumimoji="1" lang="en-US" altLang="zh-CN" sz="2000">
                <a:solidFill>
                  <a:srgbClr val="FF5050"/>
                </a:solidFill>
                <a:latin typeface="宋体" panose="02010600030101010101" pitchFamily="2" charset="-122"/>
                <a:ea typeface="宋体" panose="02010600030101010101" pitchFamily="2" charset="-122"/>
              </a:rPr>
              <a:t> </a:t>
            </a:r>
            <a:r>
              <a:rPr kumimoji="1" lang="zh-CN" altLang="en-US" sz="2000">
                <a:solidFill>
                  <a:srgbClr val="FF5050"/>
                </a:solidFill>
                <a:latin typeface="宋体" panose="02010600030101010101" pitchFamily="2" charset="-122"/>
                <a:ea typeface="宋体" panose="02010600030101010101" pitchFamily="2" charset="-122"/>
              </a:rPr>
              <a:t>加成为主</a:t>
            </a:r>
            <a:r>
              <a:rPr kumimoji="1" lang="zh-CN" altLang="en-US" sz="2000">
                <a:solidFill>
                  <a:srgbClr val="3399FF"/>
                </a:solidFill>
                <a:latin typeface="宋体" panose="02010600030101010101" pitchFamily="2" charset="-122"/>
                <a:ea typeface="宋体" panose="02010600030101010101" pitchFamily="2" charset="-122"/>
              </a:rPr>
              <a:t>。</a:t>
            </a:r>
          </a:p>
        </p:txBody>
      </p:sp>
      <p:graphicFrame>
        <p:nvGraphicFramePr>
          <p:cNvPr id="268309" name="Object 21">
            <a:extLst>
              <a:ext uri="{FF2B5EF4-FFF2-40B4-BE49-F238E27FC236}">
                <a16:creationId xmlns:a16="http://schemas.microsoft.com/office/drawing/2014/main" id="{010A1B15-20AE-48B0-852B-859BA3073294}"/>
              </a:ext>
            </a:extLst>
          </p:cNvPr>
          <p:cNvGraphicFramePr>
            <a:graphicFrameLocks noChangeAspect="1"/>
          </p:cNvGraphicFramePr>
          <p:nvPr/>
        </p:nvGraphicFramePr>
        <p:xfrm>
          <a:off x="0" y="2708275"/>
          <a:ext cx="7086600" cy="3733800"/>
        </p:xfrm>
        <a:graphic>
          <a:graphicData uri="http://schemas.openxmlformats.org/presentationml/2006/ole">
            <mc:AlternateContent xmlns:mc="http://schemas.openxmlformats.org/markup-compatibility/2006">
              <mc:Choice xmlns:v="urn:schemas-microsoft-com:vml" Requires="v">
                <p:oleObj spid="_x0000_s167952" r:id="rId3" imgW="4145280" imgH="2313940" progId="">
                  <p:embed/>
                </p:oleObj>
              </mc:Choice>
              <mc:Fallback>
                <p:oleObj r:id="rId3" imgW="4145280" imgH="2313940" progId="">
                  <p:embed/>
                  <p:pic>
                    <p:nvPicPr>
                      <p:cNvPr id="268309" name="Object 21">
                        <a:extLst>
                          <a:ext uri="{FF2B5EF4-FFF2-40B4-BE49-F238E27FC236}">
                            <a16:creationId xmlns:a16="http://schemas.microsoft.com/office/drawing/2014/main" id="{010A1B15-20AE-48B0-852B-859BA3073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8275"/>
                        <a:ext cx="7086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11" name="Text Box 23">
            <a:extLst>
              <a:ext uri="{FF2B5EF4-FFF2-40B4-BE49-F238E27FC236}">
                <a16:creationId xmlns:a16="http://schemas.microsoft.com/office/drawing/2014/main" id="{04D38E01-ABC9-419F-951E-A34BC76AFC3B}"/>
              </a:ext>
            </a:extLst>
          </p:cNvPr>
          <p:cNvSpPr txBox="1">
            <a:spLocks noChangeArrowheads="1"/>
          </p:cNvSpPr>
          <p:nvPr/>
        </p:nvSpPr>
        <p:spPr bwMode="auto">
          <a:xfrm>
            <a:off x="6934200" y="2861727"/>
            <a:ext cx="213348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加成反应的</a:t>
            </a:r>
            <a:r>
              <a:rPr lang="zh-CN" altLang="en-US" sz="2000">
                <a:solidFill>
                  <a:srgbClr val="FF5050"/>
                </a:solidFill>
                <a:latin typeface="宋体" panose="02010600030101010101" pitchFamily="2" charset="-122"/>
                <a:ea typeface="宋体" panose="02010600030101010101" pitchFamily="2" charset="-122"/>
              </a:rPr>
              <a:t>活化能较高</a:t>
            </a:r>
            <a:r>
              <a:rPr lang="zh-CN" altLang="en-US" sz="2000">
                <a:latin typeface="宋体" panose="02010600030101010101" pitchFamily="2" charset="-122"/>
                <a:ea typeface="宋体" panose="02010600030101010101" pitchFamily="2" charset="-122"/>
              </a:rPr>
              <a:t>，但逆反应的活化能更高，一旦生成，不易逆转，故在</a:t>
            </a:r>
            <a:r>
              <a:rPr lang="zh-CN" altLang="en-US" sz="2000">
                <a:solidFill>
                  <a:srgbClr val="FF5050"/>
                </a:solidFill>
                <a:latin typeface="宋体" panose="02010600030101010101" pitchFamily="2" charset="-122"/>
                <a:ea typeface="宋体" panose="02010600030101010101" pitchFamily="2" charset="-122"/>
              </a:rPr>
              <a:t>高温时为平衡控制（热力学控制）的产物</a:t>
            </a:r>
            <a:r>
              <a:rPr lang="zh-CN" altLang="en-US" sz="2000">
                <a:latin typeface="宋体" panose="02010600030101010101" pitchFamily="2" charset="-122"/>
                <a:ea typeface="宋体" panose="02010600030101010101" pitchFamily="2" charset="-122"/>
              </a:rPr>
              <a:t>，主要生成</a:t>
            </a:r>
            <a:r>
              <a:rPr lang="en-US" altLang="zh-CN" sz="2000">
                <a:solidFill>
                  <a:srgbClr val="FF5050"/>
                </a:solidFill>
                <a:latin typeface="宋体" panose="02010600030101010101" pitchFamily="2" charset="-122"/>
                <a:ea typeface="宋体" panose="02010600030101010101" pitchFamily="2" charset="-122"/>
              </a:rPr>
              <a:t>1</a:t>
            </a:r>
            <a:r>
              <a:rPr lang="zh-CN" altLang="en-US" sz="2000">
                <a:solidFill>
                  <a:srgbClr val="FF5050"/>
                </a:solidFill>
                <a:latin typeface="宋体" panose="02010600030101010101" pitchFamily="2" charset="-122"/>
                <a:ea typeface="宋体" panose="02010600030101010101" pitchFamily="2" charset="-122"/>
              </a:rPr>
              <a:t>，</a:t>
            </a:r>
            <a:r>
              <a:rPr lang="en-US" altLang="zh-CN" sz="2000">
                <a:solidFill>
                  <a:srgbClr val="FF5050"/>
                </a:solidFill>
                <a:latin typeface="宋体" panose="02010600030101010101" pitchFamily="2" charset="-122"/>
                <a:ea typeface="宋体" panose="02010600030101010101" pitchFamily="2" charset="-122"/>
              </a:rPr>
              <a:t>4-</a:t>
            </a:r>
            <a:r>
              <a:rPr lang="zh-CN" altLang="en-US" sz="2000">
                <a:solidFill>
                  <a:srgbClr val="FF5050"/>
                </a:solidFill>
                <a:latin typeface="宋体" panose="02010600030101010101" pitchFamily="2" charset="-122"/>
                <a:ea typeface="宋体" panose="02010600030101010101" pitchFamily="2" charset="-122"/>
              </a:rPr>
              <a:t>加成产物</a:t>
            </a:r>
            <a:r>
              <a:rPr lang="zh-CN" altLang="en-US" sz="2000">
                <a:latin typeface="宋体" panose="02010600030101010101" pitchFamily="2" charset="-122"/>
                <a:ea typeface="宋体" panose="02010600030101010101" pitchFamily="2" charset="-122"/>
              </a:rPr>
              <a:t>。见位能曲线图。 </a:t>
            </a:r>
          </a:p>
          <a:p>
            <a:pPr eaLnBrk="1" hangingPunct="1">
              <a:spcBef>
                <a:spcPct val="50000"/>
              </a:spcBef>
              <a:buFontTx/>
              <a:buNone/>
            </a:pPr>
            <a:endParaRPr lang="en-US" altLang="zh-CN" sz="2000">
              <a:latin typeface="宋体" panose="02010600030101010101" pitchFamily="2" charset="-122"/>
              <a:ea typeface="宋体" panose="02010600030101010101" pitchFamily="2" charset="-122"/>
            </a:endParaRPr>
          </a:p>
        </p:txBody>
      </p:sp>
      <p:sp>
        <p:nvSpPr>
          <p:cNvPr id="2" name="日期占位符 1">
            <a:extLst>
              <a:ext uri="{FF2B5EF4-FFF2-40B4-BE49-F238E27FC236}">
                <a16:creationId xmlns:a16="http://schemas.microsoft.com/office/drawing/2014/main" id="{DF7DC9EC-51C5-4C79-A29E-C9F68B4761B6}"/>
              </a:ext>
            </a:extLst>
          </p:cNvPr>
          <p:cNvSpPr>
            <a:spLocks noGrp="1"/>
          </p:cNvSpPr>
          <p:nvPr>
            <p:ph type="dt" sz="half" idx="10"/>
          </p:nvPr>
        </p:nvSpPr>
        <p:spPr/>
        <p:txBody>
          <a:bodyPr/>
          <a:lstStyle/>
          <a:p>
            <a:pPr>
              <a:defRPr/>
            </a:pPr>
            <a:fld id="{D448B9AB-D19F-4DE0-973B-D6907413F909}" type="datetime11">
              <a:rPr lang="zh-CN" altLang="en-US" smtClean="0"/>
              <a:t>11:48:10</a:t>
            </a:fld>
            <a:endParaRPr lang="en-US"/>
          </a:p>
        </p:txBody>
      </p:sp>
      <p:sp>
        <p:nvSpPr>
          <p:cNvPr id="3" name="灯片编号占位符 2">
            <a:extLst>
              <a:ext uri="{FF2B5EF4-FFF2-40B4-BE49-F238E27FC236}">
                <a16:creationId xmlns:a16="http://schemas.microsoft.com/office/drawing/2014/main" id="{9581B34A-7B55-41BC-9DED-666D5CE96CE9}"/>
              </a:ext>
            </a:extLst>
          </p:cNvPr>
          <p:cNvSpPr>
            <a:spLocks noGrp="1"/>
          </p:cNvSpPr>
          <p:nvPr>
            <p:ph type="sldNum" sz="quarter" idx="12"/>
          </p:nvPr>
        </p:nvSpPr>
        <p:spPr/>
        <p:txBody>
          <a:bodyPr/>
          <a:lstStyle/>
          <a:p>
            <a:pPr>
              <a:defRPr/>
            </a:pPr>
            <a:fld id="{BCBA9E55-2E73-4C0B-B437-F8F2E8CAFCEF}" type="slidenum">
              <a:rPr lang="en-US" altLang="zh-CN" smtClean="0"/>
              <a:pPr>
                <a:defRPr/>
              </a:pPr>
              <a:t>131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8304">
                                            <p:txEl>
                                              <p:pRg st="0" end="0"/>
                                            </p:txEl>
                                          </p:spTgt>
                                        </p:tgtEl>
                                        <p:attrNameLst>
                                          <p:attrName>style.visibility</p:attrName>
                                        </p:attrNameLst>
                                      </p:cBhvr>
                                      <p:to>
                                        <p:strVal val="visible"/>
                                      </p:to>
                                    </p:set>
                                    <p:animEffect transition="in" filter="wipe(left)">
                                      <p:cBhvr>
                                        <p:cTn id="7" dur="500"/>
                                        <p:tgtEl>
                                          <p:spTgt spid="2683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8305"/>
                                        </p:tgtEl>
                                        <p:attrNameLst>
                                          <p:attrName>style.visibility</p:attrName>
                                        </p:attrNameLst>
                                      </p:cBhvr>
                                      <p:to>
                                        <p:strVal val="visible"/>
                                      </p:to>
                                    </p:set>
                                    <p:animEffect transition="in" filter="dissolve">
                                      <p:cBhvr>
                                        <p:cTn id="12" dur="500"/>
                                        <p:tgtEl>
                                          <p:spTgt spid="2683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6830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8311"/>
                                        </p:tgtEl>
                                        <p:attrNameLst>
                                          <p:attrName>style.visibility</p:attrName>
                                        </p:attrNameLst>
                                      </p:cBhvr>
                                      <p:to>
                                        <p:strVal val="visible"/>
                                      </p:to>
                                    </p:set>
                                    <p:anim calcmode="lin" valueType="num">
                                      <p:cBhvr additive="base">
                                        <p:cTn id="21" dur="500" fill="hold"/>
                                        <p:tgtEl>
                                          <p:spTgt spid="268311"/>
                                        </p:tgtEl>
                                        <p:attrNameLst>
                                          <p:attrName>ppt_x</p:attrName>
                                        </p:attrNameLst>
                                      </p:cBhvr>
                                      <p:tavLst>
                                        <p:tav tm="0">
                                          <p:val>
                                            <p:strVal val="0-#ppt_w/2"/>
                                          </p:val>
                                        </p:tav>
                                        <p:tav tm="100000">
                                          <p:val>
                                            <p:strVal val="#ppt_x"/>
                                          </p:val>
                                        </p:tav>
                                      </p:tavLst>
                                    </p:anim>
                                    <p:anim calcmode="lin" valueType="num">
                                      <p:cBhvr additive="base">
                                        <p:cTn id="22" dur="500" fill="hold"/>
                                        <p:tgtEl>
                                          <p:spTgt spid="268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4" grpId="0" build="p" autoUpdateAnimBg="0"/>
      <p:bldP spid="268305" grpId="0" autoUpdateAnimBg="0"/>
      <p:bldP spid="268311"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8" name="Text Box 14">
            <a:extLst>
              <a:ext uri="{FF2B5EF4-FFF2-40B4-BE49-F238E27FC236}">
                <a16:creationId xmlns:a16="http://schemas.microsoft.com/office/drawing/2014/main" id="{31482DD5-E152-4CE4-8F56-DDE22D4F382A}"/>
              </a:ext>
            </a:extLst>
          </p:cNvPr>
          <p:cNvSpPr txBox="1">
            <a:spLocks noChangeArrowheads="1"/>
          </p:cNvSpPr>
          <p:nvPr/>
        </p:nvSpPr>
        <p:spPr bwMode="auto">
          <a:xfrm>
            <a:off x="284163" y="1066862"/>
            <a:ext cx="85359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solidFill>
                  <a:schemeClr val="tx2"/>
                </a:solidFill>
                <a:latin typeface="Times New Roman" panose="02020603050405020304" pitchFamily="18" charset="0"/>
                <a:ea typeface="宋体" panose="02010600030101010101" pitchFamily="2" charset="-122"/>
              </a:rPr>
              <a:t>共轭二烯及其衍生物与含碳碳双键、三键的化合物进行</a:t>
            </a:r>
            <a:r>
              <a:rPr kumimoji="1" lang="en-US" altLang="zh-CN" sz="2400" dirty="0">
                <a:solidFill>
                  <a:schemeClr val="tx2"/>
                </a:solidFill>
                <a:latin typeface="Times New Roman" panose="02020603050405020304" pitchFamily="18" charset="0"/>
                <a:ea typeface="宋体" panose="02010600030101010101" pitchFamily="2" charset="-122"/>
              </a:rPr>
              <a:t>1,4 -</a:t>
            </a:r>
            <a:r>
              <a:rPr kumimoji="1" lang="zh-CN" altLang="en-US" sz="2400" dirty="0">
                <a:solidFill>
                  <a:schemeClr val="tx2"/>
                </a:solidFill>
                <a:latin typeface="Times New Roman" panose="02020603050405020304" pitchFamily="18" charset="0"/>
                <a:ea typeface="宋体" panose="02010600030101010101" pitchFamily="2" charset="-122"/>
              </a:rPr>
              <a:t>环加成生成环状化合物的反应，称为双烯合成反应，亦称 </a:t>
            </a:r>
            <a:r>
              <a:rPr kumimoji="1" lang="en-US" altLang="zh-CN" sz="2400" dirty="0">
                <a:solidFill>
                  <a:srgbClr val="FF0000"/>
                </a:solidFill>
                <a:latin typeface="Times New Roman" panose="02020603050405020304" pitchFamily="18" charset="0"/>
                <a:ea typeface="宋体" panose="02010600030101010101" pitchFamily="2" charset="-122"/>
              </a:rPr>
              <a:t>Diels – Alder</a:t>
            </a:r>
            <a:r>
              <a:rPr kumimoji="1" lang="zh-CN" altLang="en-US" sz="2400" dirty="0">
                <a:solidFill>
                  <a:srgbClr val="FF0000"/>
                </a:solidFill>
                <a:latin typeface="Times New Roman" panose="02020603050405020304" pitchFamily="18" charset="0"/>
                <a:ea typeface="宋体" panose="02010600030101010101" pitchFamily="2" charset="-122"/>
              </a:rPr>
              <a:t>反应</a:t>
            </a:r>
            <a:r>
              <a:rPr kumimoji="1" lang="zh-CN" altLang="en-US" sz="2400" dirty="0">
                <a:solidFill>
                  <a:schemeClr val="tx2"/>
                </a:solidFill>
                <a:latin typeface="Times New Roman" panose="02020603050405020304" pitchFamily="18" charset="0"/>
                <a:ea typeface="宋体" panose="02010600030101010101" pitchFamily="2" charset="-122"/>
              </a:rPr>
              <a:t>。 </a:t>
            </a:r>
          </a:p>
        </p:txBody>
      </p:sp>
      <p:sp>
        <p:nvSpPr>
          <p:cNvPr id="277523" name="Text Box 19">
            <a:extLst>
              <a:ext uri="{FF2B5EF4-FFF2-40B4-BE49-F238E27FC236}">
                <a16:creationId xmlns:a16="http://schemas.microsoft.com/office/drawing/2014/main" id="{E0EAB3AF-9EF8-424C-87C2-5E2936A360E9}"/>
              </a:ext>
            </a:extLst>
          </p:cNvPr>
          <p:cNvSpPr txBox="1">
            <a:spLocks noChangeArrowheads="1"/>
          </p:cNvSpPr>
          <p:nvPr/>
        </p:nvSpPr>
        <p:spPr bwMode="auto">
          <a:xfrm>
            <a:off x="539750" y="3384470"/>
            <a:ext cx="792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Times New Roman" panose="02020603050405020304" pitchFamily="18" charset="0"/>
                <a:ea typeface="宋体" panose="02010600030101010101" pitchFamily="2" charset="-122"/>
              </a:rPr>
              <a:t>                 </a:t>
            </a:r>
            <a:r>
              <a:rPr kumimoji="1" lang="zh-CN" altLang="en-US" sz="2000">
                <a:solidFill>
                  <a:srgbClr val="FF0066"/>
                </a:solidFill>
                <a:latin typeface="Times New Roman" panose="02020603050405020304" pitchFamily="18" charset="0"/>
                <a:ea typeface="宋体" panose="02010600030101010101" pitchFamily="2" charset="-122"/>
              </a:rPr>
              <a:t>双烯体</a:t>
            </a:r>
            <a:r>
              <a:rPr kumimoji="1" lang="zh-CN" altLang="en-US" sz="2000">
                <a:latin typeface="Times New Roman" panose="02020603050405020304" pitchFamily="18" charset="0"/>
                <a:ea typeface="宋体" panose="02010600030101010101" pitchFamily="2" charset="-122"/>
              </a:rPr>
              <a:t>        </a:t>
            </a:r>
            <a:r>
              <a:rPr kumimoji="1" lang="zh-CN" altLang="en-US" sz="2000">
                <a:solidFill>
                  <a:srgbClr val="3366FF"/>
                </a:solidFill>
                <a:latin typeface="Times New Roman" panose="02020603050405020304" pitchFamily="18" charset="0"/>
                <a:ea typeface="宋体" panose="02010600030101010101" pitchFamily="2" charset="-122"/>
              </a:rPr>
              <a:t>亲双烯体</a:t>
            </a:r>
          </a:p>
        </p:txBody>
      </p:sp>
      <p:sp>
        <p:nvSpPr>
          <p:cNvPr id="277524" name="Text Box 20">
            <a:extLst>
              <a:ext uri="{FF2B5EF4-FFF2-40B4-BE49-F238E27FC236}">
                <a16:creationId xmlns:a16="http://schemas.microsoft.com/office/drawing/2014/main" id="{C38633AD-5140-4B0B-BB1F-D60263FC1626}"/>
              </a:ext>
            </a:extLst>
          </p:cNvPr>
          <p:cNvSpPr txBox="1">
            <a:spLocks noChangeArrowheads="1"/>
          </p:cNvSpPr>
          <p:nvPr/>
        </p:nvSpPr>
        <p:spPr bwMode="auto">
          <a:xfrm>
            <a:off x="6248400" y="3287632"/>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78%</a:t>
            </a:r>
          </a:p>
        </p:txBody>
      </p:sp>
      <p:graphicFrame>
        <p:nvGraphicFramePr>
          <p:cNvPr id="277526" name="Object 22">
            <a:extLst>
              <a:ext uri="{FF2B5EF4-FFF2-40B4-BE49-F238E27FC236}">
                <a16:creationId xmlns:a16="http://schemas.microsoft.com/office/drawing/2014/main" id="{5BA8BCBA-27B9-4026-AF0D-0D87B3C5ECCB}"/>
              </a:ext>
            </a:extLst>
          </p:cNvPr>
          <p:cNvGraphicFramePr>
            <a:graphicFrameLocks noChangeAspect="1"/>
          </p:cNvGraphicFramePr>
          <p:nvPr>
            <p:extLst>
              <p:ext uri="{D42A27DB-BD31-4B8C-83A1-F6EECF244321}">
                <p14:modId xmlns:p14="http://schemas.microsoft.com/office/powerpoint/2010/main" val="2265329149"/>
              </p:ext>
            </p:extLst>
          </p:nvPr>
        </p:nvGraphicFramePr>
        <p:xfrm>
          <a:off x="1763713" y="2376407"/>
          <a:ext cx="5334000" cy="855663"/>
        </p:xfrm>
        <a:graphic>
          <a:graphicData uri="http://schemas.openxmlformats.org/presentationml/2006/ole">
            <mc:AlternateContent xmlns:mc="http://schemas.openxmlformats.org/markup-compatibility/2006">
              <mc:Choice xmlns:v="urn:schemas-microsoft-com:vml" Requires="v">
                <p:oleObj spid="_x0000_s168992" name="CS ChemDraw Drawing" r:id="rId4" imgW="2783840" imgH="447040" progId="ChemDraw.Document.5.0">
                  <p:embed/>
                </p:oleObj>
              </mc:Choice>
              <mc:Fallback>
                <p:oleObj name="CS ChemDraw Drawing" r:id="rId4" imgW="2783840" imgH="447040" progId="ChemDraw.Document.5.0">
                  <p:embed/>
                  <p:pic>
                    <p:nvPicPr>
                      <p:cNvPr id="277526" name="Object 22">
                        <a:extLst>
                          <a:ext uri="{FF2B5EF4-FFF2-40B4-BE49-F238E27FC236}">
                            <a16:creationId xmlns:a16="http://schemas.microsoft.com/office/drawing/2014/main" id="{5BA8BCBA-27B9-4026-AF0D-0D87B3C5E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376407"/>
                        <a:ext cx="53340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1" name="Rectangle 5">
            <a:extLst>
              <a:ext uri="{FF2B5EF4-FFF2-40B4-BE49-F238E27FC236}">
                <a16:creationId xmlns:a16="http://schemas.microsoft.com/office/drawing/2014/main" id="{7EF8E68B-F7A0-4948-8F48-951323E3C448}"/>
              </a:ext>
            </a:extLst>
          </p:cNvPr>
          <p:cNvSpPr>
            <a:spLocks noChangeArrowheads="1"/>
          </p:cNvSpPr>
          <p:nvPr/>
        </p:nvSpPr>
        <p:spPr bwMode="auto">
          <a:xfrm>
            <a:off x="684213" y="3816270"/>
            <a:ext cx="202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FF00FF"/>
                </a:solidFill>
                <a:latin typeface="宋体" panose="02010600030101010101" pitchFamily="2" charset="-122"/>
                <a:ea typeface="宋体" panose="02010600030101010101" pitchFamily="2" charset="-122"/>
              </a:rPr>
              <a:t>要明确几点</a:t>
            </a:r>
            <a:r>
              <a:rPr lang="en-US" altLang="zh-CN" sz="2400">
                <a:solidFill>
                  <a:srgbClr val="FF00FF"/>
                </a:solidFill>
                <a:latin typeface="宋体" panose="02010600030101010101" pitchFamily="2" charset="-122"/>
                <a:ea typeface="宋体" panose="02010600030101010101" pitchFamily="2" charset="-122"/>
              </a:rPr>
              <a:t>: </a:t>
            </a:r>
          </a:p>
        </p:txBody>
      </p:sp>
      <p:sp>
        <p:nvSpPr>
          <p:cNvPr id="485382" name="Rectangle 6">
            <a:extLst>
              <a:ext uri="{FF2B5EF4-FFF2-40B4-BE49-F238E27FC236}">
                <a16:creationId xmlns:a16="http://schemas.microsoft.com/office/drawing/2014/main" id="{C88B2DC9-0A57-4DC8-A361-EAD1ECF01883}"/>
              </a:ext>
            </a:extLst>
          </p:cNvPr>
          <p:cNvSpPr>
            <a:spLocks noChangeArrowheads="1"/>
          </p:cNvSpPr>
          <p:nvPr/>
        </p:nvSpPr>
        <p:spPr bwMode="auto">
          <a:xfrm>
            <a:off x="539750" y="4645887"/>
            <a:ext cx="819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2573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2573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2573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双烯体是以顺式构象进行反应的，反应条件为加热。</a:t>
            </a:r>
          </a:p>
        </p:txBody>
      </p:sp>
      <p:graphicFrame>
        <p:nvGraphicFramePr>
          <p:cNvPr id="10" name="Object 7">
            <a:extLst>
              <a:ext uri="{FF2B5EF4-FFF2-40B4-BE49-F238E27FC236}">
                <a16:creationId xmlns:a16="http://schemas.microsoft.com/office/drawing/2014/main" id="{850DDCEB-B103-46A6-B6F9-7544742429FB}"/>
              </a:ext>
            </a:extLst>
          </p:cNvPr>
          <p:cNvGraphicFramePr>
            <a:graphicFrameLocks noChangeAspect="1"/>
          </p:cNvGraphicFramePr>
          <p:nvPr>
            <p:extLst>
              <p:ext uri="{D42A27DB-BD31-4B8C-83A1-F6EECF244321}">
                <p14:modId xmlns:p14="http://schemas.microsoft.com/office/powerpoint/2010/main" val="2944610079"/>
              </p:ext>
            </p:extLst>
          </p:nvPr>
        </p:nvGraphicFramePr>
        <p:xfrm>
          <a:off x="1331913" y="5400595"/>
          <a:ext cx="6769100" cy="1076325"/>
        </p:xfrm>
        <a:graphic>
          <a:graphicData uri="http://schemas.openxmlformats.org/presentationml/2006/ole">
            <mc:AlternateContent xmlns:mc="http://schemas.openxmlformats.org/markup-compatibility/2006">
              <mc:Choice xmlns:v="urn:schemas-microsoft-com:vml" Requires="v">
                <p:oleObj spid="_x0000_s168993" name="CS ChemDraw Drawing" r:id="rId6" imgW="3900916" imgH="621387" progId="ChemDraw.Document.6.0">
                  <p:embed/>
                </p:oleObj>
              </mc:Choice>
              <mc:Fallback>
                <p:oleObj name="CS ChemDraw Drawing" r:id="rId6" imgW="3900916" imgH="621387" progId="ChemDraw.Document.6.0">
                  <p:embed/>
                  <p:pic>
                    <p:nvPicPr>
                      <p:cNvPr id="10" name="Object 7">
                        <a:extLst>
                          <a:ext uri="{FF2B5EF4-FFF2-40B4-BE49-F238E27FC236}">
                            <a16:creationId xmlns:a16="http://schemas.microsoft.com/office/drawing/2014/main" id="{850DDCEB-B103-46A6-B6F9-754474242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5400595"/>
                        <a:ext cx="67691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矩形 10">
            <a:extLst>
              <a:ext uri="{FF2B5EF4-FFF2-40B4-BE49-F238E27FC236}">
                <a16:creationId xmlns:a16="http://schemas.microsoft.com/office/drawing/2014/main" id="{1F38BE84-FAE1-4E00-8AB8-A4C7C06FCFAA}"/>
              </a:ext>
            </a:extLst>
          </p:cNvPr>
          <p:cNvSpPr/>
          <p:nvPr/>
        </p:nvSpPr>
        <p:spPr>
          <a:xfrm>
            <a:off x="3175" y="339725"/>
            <a:ext cx="8836073" cy="480131"/>
          </a:xfrm>
          <a:prstGeom prst="rect">
            <a:avLst/>
          </a:prstGeom>
        </p:spPr>
        <p:txBody>
          <a:bodyPr wrap="none">
            <a:spAutoFit/>
          </a:bodyPr>
          <a:lstStyle/>
          <a:p>
            <a:pPr marL="457200" indent="-457200" eaLnBrk="1" hangingPunct="1">
              <a:lnSpc>
                <a:spcPct val="90000"/>
              </a:lnSpc>
              <a:spcBef>
                <a:spcPct val="25000"/>
              </a:spcBef>
              <a:buFont typeface="Wingdings" panose="05000000000000000000" pitchFamily="2" charset="2"/>
              <a:buChar char="l"/>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Diels(</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狄尔斯</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)-Alder(</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阿尔德</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 </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反应</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双烯合成反应 </a:t>
            </a:r>
            <a:endParaRPr lang="en-US" altLang="zh-CN" sz="28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12" name="Picture 14">
            <a:extLst>
              <a:ext uri="{FF2B5EF4-FFF2-40B4-BE49-F238E27FC236}">
                <a16:creationId xmlns:a16="http://schemas.microsoft.com/office/drawing/2014/main" id="{4B6FF8A0-1FEA-4231-BB19-B0D77431A54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475" y="3581396"/>
            <a:ext cx="46053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70DC83EF-629F-4434-A6D6-3EA5BCBBE4D0}"/>
              </a:ext>
            </a:extLst>
          </p:cNvPr>
          <p:cNvSpPr>
            <a:spLocks noGrp="1"/>
          </p:cNvSpPr>
          <p:nvPr>
            <p:ph type="dt" sz="half" idx="10"/>
          </p:nvPr>
        </p:nvSpPr>
        <p:spPr/>
        <p:txBody>
          <a:bodyPr/>
          <a:lstStyle/>
          <a:p>
            <a:pPr>
              <a:defRPr/>
            </a:pPr>
            <a:fld id="{DC5239D4-3807-4D25-A7B9-D33E8777AEEB}" type="datetime11">
              <a:rPr lang="zh-CN" altLang="en-US" smtClean="0"/>
              <a:t>11:48:10</a:t>
            </a:fld>
            <a:endParaRPr lang="en-US"/>
          </a:p>
        </p:txBody>
      </p:sp>
      <p:sp>
        <p:nvSpPr>
          <p:cNvPr id="3" name="灯片编号占位符 2">
            <a:extLst>
              <a:ext uri="{FF2B5EF4-FFF2-40B4-BE49-F238E27FC236}">
                <a16:creationId xmlns:a16="http://schemas.microsoft.com/office/drawing/2014/main" id="{A6BB0FAE-C6F3-4745-B916-D33F4BA04426}"/>
              </a:ext>
            </a:extLst>
          </p:cNvPr>
          <p:cNvSpPr>
            <a:spLocks noGrp="1"/>
          </p:cNvSpPr>
          <p:nvPr>
            <p:ph type="sldNum" sz="quarter" idx="12"/>
          </p:nvPr>
        </p:nvSpPr>
        <p:spPr/>
        <p:txBody>
          <a:bodyPr/>
          <a:lstStyle/>
          <a:p>
            <a:pPr>
              <a:defRPr/>
            </a:pPr>
            <a:fld id="{41CA9A8D-12B4-4D76-995B-D47171C6A689}" type="slidenum">
              <a:rPr lang="en-US" altLang="zh-CN" smtClean="0"/>
              <a:pPr>
                <a:defRPr/>
              </a:pPr>
              <a:t>132</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7518"/>
                                        </p:tgtEl>
                                        <p:attrNameLst>
                                          <p:attrName>style.visibility</p:attrName>
                                        </p:attrNameLst>
                                      </p:cBhvr>
                                      <p:to>
                                        <p:strVal val="visible"/>
                                      </p:to>
                                    </p:set>
                                    <p:animEffect transition="in" filter="dissolve">
                                      <p:cBhvr>
                                        <p:cTn id="7" dur="500"/>
                                        <p:tgtEl>
                                          <p:spTgt spid="2775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277526"/>
                                        </p:tgtEl>
                                        <p:attrNameLst>
                                          <p:attrName>style.visibility</p:attrName>
                                        </p:attrNameLst>
                                      </p:cBhvr>
                                      <p:to>
                                        <p:strVal val="visible"/>
                                      </p:to>
                                    </p:set>
                                    <p:anim calcmode="lin" valueType="num">
                                      <p:cBhvr additive="base">
                                        <p:cTn id="12" dur="500" fill="hold"/>
                                        <p:tgtEl>
                                          <p:spTgt spid="277526"/>
                                        </p:tgtEl>
                                        <p:attrNameLst>
                                          <p:attrName>ppt_x</p:attrName>
                                        </p:attrNameLst>
                                      </p:cBhvr>
                                      <p:tavLst>
                                        <p:tav tm="0">
                                          <p:val>
                                            <p:strVal val="#ppt_x"/>
                                          </p:val>
                                        </p:tav>
                                        <p:tav tm="100000">
                                          <p:val>
                                            <p:strVal val="#ppt_x"/>
                                          </p:val>
                                        </p:tav>
                                      </p:tavLst>
                                    </p:anim>
                                    <p:anim calcmode="lin" valueType="num">
                                      <p:cBhvr additive="base">
                                        <p:cTn id="13" dur="500" fill="hold"/>
                                        <p:tgtEl>
                                          <p:spTgt spid="277526"/>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277524">
                                            <p:txEl>
                                              <p:pRg st="0" end="0"/>
                                            </p:txEl>
                                          </p:spTgt>
                                        </p:tgtEl>
                                        <p:attrNameLst>
                                          <p:attrName>style.visibility</p:attrName>
                                        </p:attrNameLst>
                                      </p:cBhvr>
                                      <p:to>
                                        <p:strVal val="visible"/>
                                      </p:to>
                                    </p:set>
                                    <p:anim calcmode="lin" valueType="num">
                                      <p:cBhvr additive="base">
                                        <p:cTn id="16" dur="500" fill="hold"/>
                                        <p:tgtEl>
                                          <p:spTgt spid="27752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77524">
                                            <p:txEl>
                                              <p:pRg st="0" end="0"/>
                                            </p:txEl>
                                          </p:spTgt>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277523">
                                            <p:txEl>
                                              <p:pRg st="0" end="0"/>
                                            </p:txEl>
                                          </p:spTgt>
                                        </p:tgtEl>
                                        <p:attrNameLst>
                                          <p:attrName>style.visibility</p:attrName>
                                        </p:attrNameLst>
                                      </p:cBhvr>
                                      <p:to>
                                        <p:strVal val="visible"/>
                                      </p:to>
                                    </p:set>
                                    <p:animEffect transition="in" filter="wipe(left)">
                                      <p:cBhvr>
                                        <p:cTn id="20" dur="500"/>
                                        <p:tgtEl>
                                          <p:spTgt spid="27752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485381"/>
                                        </p:tgtEl>
                                        <p:attrNameLst>
                                          <p:attrName>style.visibility</p:attrName>
                                        </p:attrNameLst>
                                      </p:cBhvr>
                                      <p:to>
                                        <p:strVal val="visible"/>
                                      </p:to>
                                    </p:set>
                                  </p:childTnLst>
                                </p:cTn>
                              </p:par>
                              <p:par>
                                <p:cTn id="25" presetID="2" presetClass="entr" presetSubtype="4" fill="hold" grpId="0" nodeType="withEffect">
                                  <p:stCondLst>
                                    <p:cond delay="0"/>
                                  </p:stCondLst>
                                  <p:childTnLst>
                                    <p:set>
                                      <p:cBhvr>
                                        <p:cTn id="26" dur="1" fill="hold">
                                          <p:stCondLst>
                                            <p:cond delay="0"/>
                                          </p:stCondLst>
                                        </p:cTn>
                                        <p:tgtEl>
                                          <p:spTgt spid="485382"/>
                                        </p:tgtEl>
                                        <p:attrNameLst>
                                          <p:attrName>style.visibility</p:attrName>
                                        </p:attrNameLst>
                                      </p:cBhvr>
                                      <p:to>
                                        <p:strVal val="visible"/>
                                      </p:to>
                                    </p:set>
                                    <p:anim calcmode="lin" valueType="num">
                                      <p:cBhvr additive="base">
                                        <p:cTn id="27" dur="500" fill="hold"/>
                                        <p:tgtEl>
                                          <p:spTgt spid="485382"/>
                                        </p:tgtEl>
                                        <p:attrNameLst>
                                          <p:attrName>ppt_x</p:attrName>
                                        </p:attrNameLst>
                                      </p:cBhvr>
                                      <p:tavLst>
                                        <p:tav tm="0">
                                          <p:val>
                                            <p:strVal val="#ppt_x"/>
                                          </p:val>
                                        </p:tav>
                                        <p:tav tm="100000">
                                          <p:val>
                                            <p:strVal val="#ppt_x"/>
                                          </p:val>
                                        </p:tav>
                                      </p:tavLst>
                                    </p:anim>
                                    <p:anim calcmode="lin" valueType="num">
                                      <p:cBhvr additive="base">
                                        <p:cTn id="28" dur="500" fill="hold"/>
                                        <p:tgtEl>
                                          <p:spTgt spid="48538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8" grpId="0" autoUpdateAnimBg="0"/>
      <p:bldP spid="277523" grpId="0" build="p" autoUpdateAnimBg="0"/>
      <p:bldP spid="277524" grpId="0" build="p" autoUpdateAnimBg="0"/>
      <p:bldP spid="485381" grpId="0" autoUpdateAnimBg="0"/>
      <p:bldP spid="485382"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7" name="Rectangle 11">
            <a:extLst>
              <a:ext uri="{FF2B5EF4-FFF2-40B4-BE49-F238E27FC236}">
                <a16:creationId xmlns:a16="http://schemas.microsoft.com/office/drawing/2014/main" id="{67FD8848-A5D7-4B78-865E-BD7223A4A038}"/>
              </a:ext>
            </a:extLst>
          </p:cNvPr>
          <p:cNvSpPr>
            <a:spLocks noChangeArrowheads="1"/>
          </p:cNvSpPr>
          <p:nvPr/>
        </p:nvSpPr>
        <p:spPr bwMode="auto">
          <a:xfrm>
            <a:off x="533400" y="620713"/>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宋体" panose="02010600030101010101" pitchFamily="2" charset="-122"/>
                <a:ea typeface="宋体" panose="02010600030101010101" pitchFamily="2" charset="-122"/>
              </a:rPr>
              <a:t>  (2) </a:t>
            </a:r>
            <a:r>
              <a:rPr lang="zh-CN" altLang="en-US" sz="2400">
                <a:latin typeface="宋体" panose="02010600030101010101" pitchFamily="2" charset="-122"/>
                <a:ea typeface="宋体" panose="02010600030101010101" pitchFamily="2" charset="-122"/>
              </a:rPr>
              <a:t>双烯体（共轭二烯）可是连状，也可是环状。如环戊二烯，环己二烯等 </a:t>
            </a:r>
          </a:p>
        </p:txBody>
      </p:sp>
      <p:graphicFrame>
        <p:nvGraphicFramePr>
          <p:cNvPr id="413712" name="Object 16">
            <a:extLst>
              <a:ext uri="{FF2B5EF4-FFF2-40B4-BE49-F238E27FC236}">
                <a16:creationId xmlns:a16="http://schemas.microsoft.com/office/drawing/2014/main" id="{452C1FF5-3AD9-47B8-9ACC-49D04BF61CE8}"/>
              </a:ext>
            </a:extLst>
          </p:cNvPr>
          <p:cNvGraphicFramePr>
            <a:graphicFrameLocks noChangeAspect="1"/>
          </p:cNvGraphicFramePr>
          <p:nvPr/>
        </p:nvGraphicFramePr>
        <p:xfrm>
          <a:off x="1692275" y="1628775"/>
          <a:ext cx="5832475" cy="779463"/>
        </p:xfrm>
        <a:graphic>
          <a:graphicData uri="http://schemas.openxmlformats.org/presentationml/2006/ole">
            <mc:AlternateContent xmlns:mc="http://schemas.openxmlformats.org/markup-compatibility/2006">
              <mc:Choice xmlns:v="urn:schemas-microsoft-com:vml" Requires="v">
                <p:oleObj spid="_x0000_s176169" name="CS ChemDraw Drawing" r:id="rId3" imgW="3596152" imgH="481022" progId="ChemDraw.Document.6.0">
                  <p:embed/>
                </p:oleObj>
              </mc:Choice>
              <mc:Fallback>
                <p:oleObj name="CS ChemDraw Drawing" r:id="rId3" imgW="3596152" imgH="481022" progId="ChemDraw.Document.6.0">
                  <p:embed/>
                  <p:pic>
                    <p:nvPicPr>
                      <p:cNvPr id="413712" name="Object 16">
                        <a:extLst>
                          <a:ext uri="{FF2B5EF4-FFF2-40B4-BE49-F238E27FC236}">
                            <a16:creationId xmlns:a16="http://schemas.microsoft.com/office/drawing/2014/main" id="{452C1FF5-3AD9-47B8-9ACC-49D04BF61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628775"/>
                        <a:ext cx="583247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3713" name="Text Box 17">
            <a:extLst>
              <a:ext uri="{FF2B5EF4-FFF2-40B4-BE49-F238E27FC236}">
                <a16:creationId xmlns:a16="http://schemas.microsoft.com/office/drawing/2014/main" id="{FC958492-46F9-440D-8130-78D040AEAD15}"/>
              </a:ext>
            </a:extLst>
          </p:cNvPr>
          <p:cNvSpPr txBox="1">
            <a:spLocks noChangeArrowheads="1"/>
          </p:cNvSpPr>
          <p:nvPr/>
        </p:nvSpPr>
        <p:spPr bwMode="auto">
          <a:xfrm>
            <a:off x="250825" y="2711450"/>
            <a:ext cx="8351838" cy="107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华文中宋" panose="02010600040101010101" pitchFamily="2" charset="-122"/>
                <a:ea typeface="华文中宋" panose="02010600040101010101" pitchFamily="2" charset="-122"/>
              </a:rPr>
              <a:t>    (3)</a:t>
            </a:r>
            <a:r>
              <a:rPr lang="zh-CN" altLang="en-US" sz="2400">
                <a:latin typeface="华文中宋" panose="02010600040101010101" pitchFamily="2" charset="-122"/>
                <a:ea typeface="华文中宋" panose="02010600040101010101" pitchFamily="2" charset="-122"/>
              </a:rPr>
              <a:t>当双烯体连有供电子基团，而亲双烯体连有吸电子基团</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如：</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-CHO</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-COR</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-CN</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-NO</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华文中宋" panose="02010600040101010101" pitchFamily="2" charset="-122"/>
                <a:ea typeface="华文中宋" panose="02010600040101010101" pitchFamily="2" charset="-122"/>
              </a:rPr>
              <a:t>等</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时，将有利于反应的进行。</a:t>
            </a:r>
          </a:p>
        </p:txBody>
      </p:sp>
      <p:sp>
        <p:nvSpPr>
          <p:cNvPr id="413714" name="Text Box 18">
            <a:extLst>
              <a:ext uri="{FF2B5EF4-FFF2-40B4-BE49-F238E27FC236}">
                <a16:creationId xmlns:a16="http://schemas.microsoft.com/office/drawing/2014/main" id="{948BEF1A-6719-465E-A7F3-A2685799CC5B}"/>
              </a:ext>
            </a:extLst>
          </p:cNvPr>
          <p:cNvSpPr txBox="1">
            <a:spLocks noChangeArrowheads="1"/>
          </p:cNvSpPr>
          <p:nvPr/>
        </p:nvSpPr>
        <p:spPr bwMode="auto">
          <a:xfrm>
            <a:off x="323850" y="4005263"/>
            <a:ext cx="8569325" cy="107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常见的亲双烯体有：</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=CH-CHO,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=CH-COOH,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3</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=CH-CN,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=CH-COOCH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3</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Cl,</a:t>
            </a:r>
          </a:p>
        </p:txBody>
      </p:sp>
      <p:graphicFrame>
        <p:nvGraphicFramePr>
          <p:cNvPr id="413715" name="Object 19">
            <a:extLst>
              <a:ext uri="{FF2B5EF4-FFF2-40B4-BE49-F238E27FC236}">
                <a16:creationId xmlns:a16="http://schemas.microsoft.com/office/drawing/2014/main" id="{ED42DD45-3F0B-4755-B2ED-061F1B1861D0}"/>
              </a:ext>
            </a:extLst>
          </p:cNvPr>
          <p:cNvGraphicFramePr>
            <a:graphicFrameLocks noChangeAspect="1"/>
          </p:cNvGraphicFramePr>
          <p:nvPr/>
        </p:nvGraphicFramePr>
        <p:xfrm>
          <a:off x="2771775" y="5013325"/>
          <a:ext cx="523875" cy="1079500"/>
        </p:xfrm>
        <a:graphic>
          <a:graphicData uri="http://schemas.openxmlformats.org/presentationml/2006/ole">
            <mc:AlternateContent xmlns:mc="http://schemas.openxmlformats.org/markup-compatibility/2006">
              <mc:Choice xmlns:v="urn:schemas-microsoft-com:vml" Requires="v">
                <p:oleObj spid="_x0000_s176170" name="CS ChemDraw Drawing" r:id="rId5" imgW="471638" imgH="972152" progId="ChemDraw.Document.6.0">
                  <p:embed/>
                </p:oleObj>
              </mc:Choice>
              <mc:Fallback>
                <p:oleObj name="CS ChemDraw Drawing" r:id="rId5" imgW="471638" imgH="972152" progId="ChemDraw.Document.6.0">
                  <p:embed/>
                  <p:pic>
                    <p:nvPicPr>
                      <p:cNvPr id="413715" name="Object 19">
                        <a:extLst>
                          <a:ext uri="{FF2B5EF4-FFF2-40B4-BE49-F238E27FC236}">
                            <a16:creationId xmlns:a16="http://schemas.microsoft.com/office/drawing/2014/main" id="{ED42DD45-3F0B-4755-B2ED-061F1B18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5013325"/>
                        <a:ext cx="523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3716" name="Object 20">
            <a:extLst>
              <a:ext uri="{FF2B5EF4-FFF2-40B4-BE49-F238E27FC236}">
                <a16:creationId xmlns:a16="http://schemas.microsoft.com/office/drawing/2014/main" id="{17B7A443-6DF6-4D83-9322-8ACFC91DD8AB}"/>
              </a:ext>
            </a:extLst>
          </p:cNvPr>
          <p:cNvGraphicFramePr>
            <a:graphicFrameLocks noChangeAspect="1"/>
          </p:cNvGraphicFramePr>
          <p:nvPr/>
        </p:nvGraphicFramePr>
        <p:xfrm>
          <a:off x="3779838" y="5300663"/>
          <a:ext cx="1295400" cy="552450"/>
        </p:xfrm>
        <a:graphic>
          <a:graphicData uri="http://schemas.openxmlformats.org/presentationml/2006/ole">
            <mc:AlternateContent xmlns:mc="http://schemas.openxmlformats.org/markup-compatibility/2006">
              <mc:Choice xmlns:v="urn:schemas-microsoft-com:vml" Requires="v">
                <p:oleObj spid="_x0000_s176171" name="CS ChemDraw Drawing" r:id="rId7" imgW="1087655" imgH="462013" progId="ChemDraw.Document.6.0">
                  <p:embed/>
                </p:oleObj>
              </mc:Choice>
              <mc:Fallback>
                <p:oleObj name="CS ChemDraw Drawing" r:id="rId7" imgW="1087655" imgH="462013" progId="ChemDraw.Document.6.0">
                  <p:embed/>
                  <p:pic>
                    <p:nvPicPr>
                      <p:cNvPr id="413716" name="Object 20">
                        <a:extLst>
                          <a:ext uri="{FF2B5EF4-FFF2-40B4-BE49-F238E27FC236}">
                            <a16:creationId xmlns:a16="http://schemas.microsoft.com/office/drawing/2014/main" id="{17B7A443-6DF6-4D83-9322-8ACFC91DD8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5300663"/>
                        <a:ext cx="1295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80E7DEB-5CC9-411A-925C-5194AF5988FA}"/>
              </a:ext>
            </a:extLst>
          </p:cNvPr>
          <p:cNvSpPr>
            <a:spLocks noGrp="1"/>
          </p:cNvSpPr>
          <p:nvPr>
            <p:ph type="dt" sz="quarter" idx="10"/>
          </p:nvPr>
        </p:nvSpPr>
        <p:spPr/>
        <p:txBody>
          <a:bodyPr/>
          <a:lstStyle/>
          <a:p>
            <a:pPr>
              <a:defRPr/>
            </a:pPr>
            <a:fld id="{FD9B0295-7E63-4069-9940-EB2F763261C8}"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60FF381B-0E51-4B48-99A5-29B28B9DDBA5}"/>
              </a:ext>
            </a:extLst>
          </p:cNvPr>
          <p:cNvSpPr>
            <a:spLocks noGrp="1"/>
          </p:cNvSpPr>
          <p:nvPr>
            <p:ph type="sldNum" sz="quarter" idx="12"/>
          </p:nvPr>
        </p:nvSpPr>
        <p:spPr/>
        <p:txBody>
          <a:bodyPr/>
          <a:lstStyle/>
          <a:p>
            <a:pPr>
              <a:defRPr/>
            </a:pPr>
            <a:fld id="{68DF8CEA-6BCB-4F31-8964-0EA2DDCBAE05}" type="slidenum">
              <a:rPr lang="en-US" altLang="zh-CN" smtClean="0"/>
              <a:pPr>
                <a:defRPr/>
              </a:pPr>
              <a:t>133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3707"/>
                                        </p:tgtEl>
                                        <p:attrNameLst>
                                          <p:attrName>style.visibility</p:attrName>
                                        </p:attrNameLst>
                                      </p:cBhvr>
                                      <p:to>
                                        <p:strVal val="visible"/>
                                      </p:to>
                                    </p:set>
                                    <p:animEffect transition="in" filter="randombar(horizontal)">
                                      <p:cBhvr>
                                        <p:cTn id="7" dur="500"/>
                                        <p:tgtEl>
                                          <p:spTgt spid="413707"/>
                                        </p:tgtEl>
                                      </p:cBhvr>
                                    </p:animEffect>
                                  </p:childTnLst>
                                </p:cTn>
                              </p:par>
                              <p:par>
                                <p:cTn id="8" presetID="18" presetClass="entr" presetSubtype="12" fill="hold" nodeType="withEffect">
                                  <p:stCondLst>
                                    <p:cond delay="0"/>
                                  </p:stCondLst>
                                  <p:childTnLst>
                                    <p:set>
                                      <p:cBhvr>
                                        <p:cTn id="9" dur="1" fill="hold">
                                          <p:stCondLst>
                                            <p:cond delay="0"/>
                                          </p:stCondLst>
                                        </p:cTn>
                                        <p:tgtEl>
                                          <p:spTgt spid="413712"/>
                                        </p:tgtEl>
                                        <p:attrNameLst>
                                          <p:attrName>style.visibility</p:attrName>
                                        </p:attrNameLst>
                                      </p:cBhvr>
                                      <p:to>
                                        <p:strVal val="visible"/>
                                      </p:to>
                                    </p:set>
                                    <p:animEffect transition="in" filter="strips(downLeft)">
                                      <p:cBhvr>
                                        <p:cTn id="10" dur="500"/>
                                        <p:tgtEl>
                                          <p:spTgt spid="4137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13713"/>
                                        </p:tgtEl>
                                        <p:attrNameLst>
                                          <p:attrName>style.visibility</p:attrName>
                                        </p:attrNameLst>
                                      </p:cBhvr>
                                      <p:to>
                                        <p:strVal val="visible"/>
                                      </p:to>
                                    </p:set>
                                    <p:animEffect transition="in" filter="slide(fromBottom)">
                                      <p:cBhvr>
                                        <p:cTn id="15" dur="500"/>
                                        <p:tgtEl>
                                          <p:spTgt spid="4137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13714"/>
                                        </p:tgtEl>
                                        <p:attrNameLst>
                                          <p:attrName>style.visibility</p:attrName>
                                        </p:attrNameLst>
                                      </p:cBhvr>
                                      <p:to>
                                        <p:strVal val="visible"/>
                                      </p:to>
                                    </p:set>
                                    <p:animEffect transition="in" filter="slide(fromBottom)">
                                      <p:cBhvr>
                                        <p:cTn id="20" dur="500"/>
                                        <p:tgtEl>
                                          <p:spTgt spid="413714"/>
                                        </p:tgtEl>
                                      </p:cBhvr>
                                    </p:animEffect>
                                  </p:childTnLst>
                                </p:cTn>
                              </p:par>
                              <p:par>
                                <p:cTn id="21" presetID="12" presetClass="entr" presetSubtype="4" fill="hold" nodeType="withEffect">
                                  <p:stCondLst>
                                    <p:cond delay="0"/>
                                  </p:stCondLst>
                                  <p:childTnLst>
                                    <p:set>
                                      <p:cBhvr>
                                        <p:cTn id="22" dur="1" fill="hold">
                                          <p:stCondLst>
                                            <p:cond delay="0"/>
                                          </p:stCondLst>
                                        </p:cTn>
                                        <p:tgtEl>
                                          <p:spTgt spid="413715"/>
                                        </p:tgtEl>
                                        <p:attrNameLst>
                                          <p:attrName>style.visibility</p:attrName>
                                        </p:attrNameLst>
                                      </p:cBhvr>
                                      <p:to>
                                        <p:strVal val="visible"/>
                                      </p:to>
                                    </p:set>
                                    <p:animEffect transition="in" filter="slide(fromBottom)">
                                      <p:cBhvr>
                                        <p:cTn id="23" dur="500"/>
                                        <p:tgtEl>
                                          <p:spTgt spid="413715"/>
                                        </p:tgtEl>
                                      </p:cBhvr>
                                    </p:animEffect>
                                  </p:childTnLst>
                                </p:cTn>
                              </p:par>
                              <p:par>
                                <p:cTn id="24" presetID="12" presetClass="entr" presetSubtype="4" fill="hold" nodeType="withEffect">
                                  <p:stCondLst>
                                    <p:cond delay="0"/>
                                  </p:stCondLst>
                                  <p:childTnLst>
                                    <p:set>
                                      <p:cBhvr>
                                        <p:cTn id="25" dur="1" fill="hold">
                                          <p:stCondLst>
                                            <p:cond delay="0"/>
                                          </p:stCondLst>
                                        </p:cTn>
                                        <p:tgtEl>
                                          <p:spTgt spid="413716"/>
                                        </p:tgtEl>
                                        <p:attrNameLst>
                                          <p:attrName>style.visibility</p:attrName>
                                        </p:attrNameLst>
                                      </p:cBhvr>
                                      <p:to>
                                        <p:strVal val="visible"/>
                                      </p:to>
                                    </p:set>
                                    <p:animEffect transition="in" filter="slide(fromBottom)">
                                      <p:cBhvr>
                                        <p:cTn id="26" dur="500"/>
                                        <p:tgtEl>
                                          <p:spTgt spid="413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7" grpId="0" autoUpdateAnimBg="0"/>
      <p:bldP spid="413713" grpId="0"/>
      <p:bldP spid="41371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4">
            <a:extLst>
              <a:ext uri="{FF2B5EF4-FFF2-40B4-BE49-F238E27FC236}">
                <a16:creationId xmlns:a16="http://schemas.microsoft.com/office/drawing/2014/main" id="{0E981A34-1014-4FD5-9FC0-D4CAC71C69BD}"/>
              </a:ext>
            </a:extLst>
          </p:cNvPr>
          <p:cNvSpPr txBox="1">
            <a:spLocks noChangeArrowheads="1"/>
          </p:cNvSpPr>
          <p:nvPr/>
        </p:nvSpPr>
        <p:spPr bwMode="auto">
          <a:xfrm>
            <a:off x="611188" y="1052513"/>
            <a:ext cx="7273925" cy="757237"/>
          </a:xfrm>
          <a:prstGeom prst="rect">
            <a:avLst/>
          </a:prstGeom>
          <a:noFill/>
          <a:ln w="9525">
            <a:noFill/>
            <a:miter lim="800000"/>
            <a:headEnd/>
            <a:tailEnd/>
          </a:ln>
        </p:spPr>
        <p:txBody>
          <a:bodyPr>
            <a:spAutoFit/>
          </a:bodyPr>
          <a:lstStyle/>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双烯体上带有给电子取代基</a:t>
            </a:r>
          </a:p>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亲双烯体上带有吸电子取代基</a:t>
            </a:r>
          </a:p>
        </p:txBody>
      </p:sp>
      <p:sp>
        <p:nvSpPr>
          <p:cNvPr id="29699" name="AutoShape 5">
            <a:extLst>
              <a:ext uri="{FF2B5EF4-FFF2-40B4-BE49-F238E27FC236}">
                <a16:creationId xmlns:a16="http://schemas.microsoft.com/office/drawing/2014/main" id="{6B5B55AC-B428-438B-8C2E-42ED7634E971}"/>
              </a:ext>
            </a:extLst>
          </p:cNvPr>
          <p:cNvSpPr>
            <a:spLocks noChangeArrowheads="1"/>
          </p:cNvSpPr>
          <p:nvPr/>
        </p:nvSpPr>
        <p:spPr bwMode="auto">
          <a:xfrm>
            <a:off x="5638800" y="1143000"/>
            <a:ext cx="533400" cy="669925"/>
          </a:xfrm>
          <a:prstGeom prst="rightArrow">
            <a:avLst>
              <a:gd name="adj1" fmla="val 50000"/>
              <a:gd name="adj2" fmla="val 25000"/>
            </a:avLst>
          </a:prstGeom>
          <a:noFill/>
          <a:ln w="28575">
            <a:solidFill>
              <a:srgbClr val="66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800">
              <a:latin typeface="Arial" panose="020B0604020202020204" pitchFamily="34" charset="0"/>
              <a:ea typeface="黑体" panose="02010609060101010101" pitchFamily="49" charset="-122"/>
            </a:endParaRPr>
          </a:p>
        </p:txBody>
      </p:sp>
      <p:sp>
        <p:nvSpPr>
          <p:cNvPr id="173060" name="Text Box 6">
            <a:extLst>
              <a:ext uri="{FF2B5EF4-FFF2-40B4-BE49-F238E27FC236}">
                <a16:creationId xmlns:a16="http://schemas.microsoft.com/office/drawing/2014/main" id="{452CB663-A256-4149-B517-0B71260A261A}"/>
              </a:ext>
            </a:extLst>
          </p:cNvPr>
          <p:cNvSpPr txBox="1">
            <a:spLocks noChangeArrowheads="1"/>
          </p:cNvSpPr>
          <p:nvPr/>
        </p:nvSpPr>
        <p:spPr bwMode="auto">
          <a:xfrm>
            <a:off x="6516688" y="1295400"/>
            <a:ext cx="1871662" cy="424732"/>
          </a:xfrm>
          <a:prstGeom prst="rect">
            <a:avLst/>
          </a:prstGeom>
          <a:noFill/>
          <a:ln w="9525">
            <a:noFill/>
            <a:miter lim="800000"/>
            <a:headEnd/>
            <a:tailEnd/>
          </a:ln>
        </p:spPr>
        <p:txBody>
          <a:bodyPr>
            <a:spAutoFit/>
          </a:bodyPr>
          <a:lstStyle/>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有利于反应</a:t>
            </a:r>
          </a:p>
        </p:txBody>
      </p:sp>
      <p:sp>
        <p:nvSpPr>
          <p:cNvPr id="29701" name="Text Box 7">
            <a:extLst>
              <a:ext uri="{FF2B5EF4-FFF2-40B4-BE49-F238E27FC236}">
                <a16:creationId xmlns:a16="http://schemas.microsoft.com/office/drawing/2014/main" id="{107A4E0A-B9E9-4F74-AD74-44EC79144B13}"/>
              </a:ext>
            </a:extLst>
          </p:cNvPr>
          <p:cNvSpPr txBox="1">
            <a:spLocks noChangeArrowheads="1"/>
          </p:cNvSpPr>
          <p:nvPr/>
        </p:nvSpPr>
        <p:spPr bwMode="auto">
          <a:xfrm>
            <a:off x="1692275" y="2119313"/>
            <a:ext cx="230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a:latin typeface="Arial" panose="020B0604020202020204" pitchFamily="34" charset="0"/>
                <a:ea typeface="黑体" panose="02010609060101010101" pitchFamily="49" charset="-122"/>
              </a:rPr>
              <a:t>常见双烯体：</a:t>
            </a:r>
          </a:p>
        </p:txBody>
      </p:sp>
      <p:sp>
        <p:nvSpPr>
          <p:cNvPr id="29702" name="Text Box 8">
            <a:extLst>
              <a:ext uri="{FF2B5EF4-FFF2-40B4-BE49-F238E27FC236}">
                <a16:creationId xmlns:a16="http://schemas.microsoft.com/office/drawing/2014/main" id="{1CA0A257-714A-4921-8EB8-A7C41326C8D5}"/>
              </a:ext>
            </a:extLst>
          </p:cNvPr>
          <p:cNvSpPr txBox="1">
            <a:spLocks noChangeArrowheads="1"/>
          </p:cNvSpPr>
          <p:nvPr/>
        </p:nvSpPr>
        <p:spPr bwMode="auto">
          <a:xfrm>
            <a:off x="1763713" y="40386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a:latin typeface="Arial" panose="020B0604020202020204" pitchFamily="34" charset="0"/>
                <a:ea typeface="黑体" panose="02010609060101010101" pitchFamily="49" charset="-122"/>
              </a:rPr>
              <a:t>常见亲双烯体：</a:t>
            </a:r>
          </a:p>
        </p:txBody>
      </p:sp>
      <p:pic>
        <p:nvPicPr>
          <p:cNvPr id="29703" name="Picture 9">
            <a:extLst>
              <a:ext uri="{FF2B5EF4-FFF2-40B4-BE49-F238E27FC236}">
                <a16:creationId xmlns:a16="http://schemas.microsoft.com/office/drawing/2014/main" id="{8D14E9F1-00FA-4F7B-ABB5-C525CFD3701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2286000"/>
            <a:ext cx="39528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10">
            <a:extLst>
              <a:ext uri="{FF2B5EF4-FFF2-40B4-BE49-F238E27FC236}">
                <a16:creationId xmlns:a16="http://schemas.microsoft.com/office/drawing/2014/main" id="{F8C44BD5-ADAB-4176-9196-12C77EA8CD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4724400"/>
            <a:ext cx="59531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835B4DC-EBD3-4E39-9DEB-A212946AA450}"/>
              </a:ext>
            </a:extLst>
          </p:cNvPr>
          <p:cNvSpPr>
            <a:spLocks noGrp="1"/>
          </p:cNvSpPr>
          <p:nvPr>
            <p:ph type="dt" sz="quarter" idx="10"/>
          </p:nvPr>
        </p:nvSpPr>
        <p:spPr/>
        <p:txBody>
          <a:bodyPr/>
          <a:lstStyle/>
          <a:p>
            <a:pPr>
              <a:defRPr/>
            </a:pPr>
            <a:fld id="{8685E474-6152-42D7-9383-6C68218F4459}"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C1C28C25-5747-43CF-B25F-755494E49936}"/>
              </a:ext>
            </a:extLst>
          </p:cNvPr>
          <p:cNvSpPr>
            <a:spLocks noGrp="1"/>
          </p:cNvSpPr>
          <p:nvPr>
            <p:ph type="sldNum" sz="quarter" idx="12"/>
          </p:nvPr>
        </p:nvSpPr>
        <p:spPr/>
        <p:txBody>
          <a:bodyPr/>
          <a:lstStyle/>
          <a:p>
            <a:pPr>
              <a:defRPr/>
            </a:pPr>
            <a:fld id="{580CF340-3FC3-4029-8E31-F6E280B7BC7E}" type="slidenum">
              <a:rPr lang="en-US" altLang="zh-CN" smtClean="0"/>
              <a:pPr>
                <a:defRPr/>
              </a:pPr>
              <a:t>134</a:t>
            </a:fld>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a:extLst>
              <a:ext uri="{FF2B5EF4-FFF2-40B4-BE49-F238E27FC236}">
                <a16:creationId xmlns:a16="http://schemas.microsoft.com/office/drawing/2014/main" id="{910CA400-1C1D-495B-BFC0-73E917ABB29C}"/>
              </a:ext>
            </a:extLst>
          </p:cNvPr>
          <p:cNvSpPr>
            <a:spLocks noChangeArrowheads="1"/>
          </p:cNvSpPr>
          <p:nvPr/>
        </p:nvSpPr>
        <p:spPr bwMode="auto">
          <a:xfrm>
            <a:off x="323850" y="4797425"/>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D-A</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反应</a:t>
            </a:r>
            <a:r>
              <a:rPr lang="zh-CN" altLang="en-US" sz="2400">
                <a:latin typeface="宋体" panose="02010600030101010101" pitchFamily="2" charset="-122"/>
                <a:ea typeface="宋体" panose="02010600030101010101" pitchFamily="2" charset="-122"/>
              </a:rPr>
              <a:t>的产量高，是有机合成的重要方法之一，在理论上和生都占有重要的地位。可作为</a:t>
            </a:r>
            <a:r>
              <a:rPr lang="zh-CN" altLang="en-US" sz="2400">
                <a:solidFill>
                  <a:srgbClr val="FF5050"/>
                </a:solidFill>
                <a:latin typeface="宋体" panose="02010600030101010101" pitchFamily="2" charset="-122"/>
                <a:ea typeface="宋体" panose="02010600030101010101" pitchFamily="2" charset="-122"/>
              </a:rPr>
              <a:t>共轭二烯的鉴别反应</a:t>
            </a:r>
            <a:r>
              <a:rPr lang="zh-CN" altLang="en-US" sz="2400">
                <a:latin typeface="宋体" panose="02010600030101010101" pitchFamily="2" charset="-122"/>
                <a:ea typeface="宋体" panose="02010600030101010101" pitchFamily="2" charset="-122"/>
              </a:rPr>
              <a:t>。 </a:t>
            </a:r>
          </a:p>
        </p:txBody>
      </p:sp>
      <p:graphicFrame>
        <p:nvGraphicFramePr>
          <p:cNvPr id="487437" name="Object 13">
            <a:extLst>
              <a:ext uri="{FF2B5EF4-FFF2-40B4-BE49-F238E27FC236}">
                <a16:creationId xmlns:a16="http://schemas.microsoft.com/office/drawing/2014/main" id="{1FD588FE-B8D6-46D5-9D19-479E3F6E3DD8}"/>
              </a:ext>
            </a:extLst>
          </p:cNvPr>
          <p:cNvGraphicFramePr>
            <a:graphicFrameLocks noGrp="1" noChangeAspect="1"/>
          </p:cNvGraphicFramePr>
          <p:nvPr>
            <p:ph sz="half" idx="1"/>
          </p:nvPr>
        </p:nvGraphicFramePr>
        <p:xfrm>
          <a:off x="1403350" y="1268413"/>
          <a:ext cx="5761038" cy="2706687"/>
        </p:xfrm>
        <a:graphic>
          <a:graphicData uri="http://schemas.openxmlformats.org/presentationml/2006/ole">
            <mc:AlternateContent xmlns:mc="http://schemas.openxmlformats.org/markup-compatibility/2006">
              <mc:Choice xmlns:v="urn:schemas-microsoft-com:vml" Requires="v">
                <p:oleObj spid="_x0000_s171023" name="CS ChemDraw Drawing" r:id="rId3" imgW="3038475" imgH="1419225" progId="ChemDraw.Document.6.0">
                  <p:embed/>
                </p:oleObj>
              </mc:Choice>
              <mc:Fallback>
                <p:oleObj name="CS ChemDraw Drawing" r:id="rId3" imgW="3038475" imgH="1419225" progId="ChemDraw.Document.6.0">
                  <p:embed/>
                  <p:pic>
                    <p:nvPicPr>
                      <p:cNvPr id="487437" name="Object 13">
                        <a:extLst>
                          <a:ext uri="{FF2B5EF4-FFF2-40B4-BE49-F238E27FC236}">
                            <a16:creationId xmlns:a16="http://schemas.microsoft.com/office/drawing/2014/main" id="{1FD588FE-B8D6-46D5-9D19-479E3F6E3DD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268413"/>
                        <a:ext cx="5761038" cy="2706687"/>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EDD5640-275C-45DF-92D0-4E22A5845057}"/>
              </a:ext>
            </a:extLst>
          </p:cNvPr>
          <p:cNvSpPr>
            <a:spLocks noGrp="1"/>
          </p:cNvSpPr>
          <p:nvPr>
            <p:ph type="dt" sz="half" idx="10"/>
          </p:nvPr>
        </p:nvSpPr>
        <p:spPr/>
        <p:txBody>
          <a:bodyPr/>
          <a:lstStyle/>
          <a:p>
            <a:pPr>
              <a:defRPr/>
            </a:pPr>
            <a:fld id="{1C034346-7EEA-42C3-A8FE-B9AB5DA3F6EF}"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DBA3D046-50BE-4938-A05F-D74123B064F2}"/>
              </a:ext>
            </a:extLst>
          </p:cNvPr>
          <p:cNvSpPr>
            <a:spLocks noGrp="1"/>
          </p:cNvSpPr>
          <p:nvPr>
            <p:ph type="sldNum" sz="quarter" idx="12"/>
          </p:nvPr>
        </p:nvSpPr>
        <p:spPr/>
        <p:txBody>
          <a:bodyPr/>
          <a:lstStyle/>
          <a:p>
            <a:pPr>
              <a:defRPr/>
            </a:pPr>
            <a:fld id="{E0888302-4ED3-4C82-B03F-1F6A6C1A141D}" type="slidenum">
              <a:rPr lang="en-US" altLang="zh-CN" smtClean="0"/>
              <a:pPr>
                <a:defRPr/>
              </a:pPr>
              <a:t>135</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87437"/>
                                        </p:tgtEl>
                                        <p:attrNameLst>
                                          <p:attrName>style.visibility</p:attrName>
                                        </p:attrNameLst>
                                      </p:cBhvr>
                                      <p:to>
                                        <p:strVal val="visible"/>
                                      </p:to>
                                    </p:set>
                                    <p:animEffect transition="in" filter="slide(fromBottom)">
                                      <p:cBhvr>
                                        <p:cTn id="7" dur="500"/>
                                        <p:tgtEl>
                                          <p:spTgt spid="487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87428"/>
                                        </p:tgtEl>
                                        <p:attrNameLst>
                                          <p:attrName>style.visibility</p:attrName>
                                        </p:attrNameLst>
                                      </p:cBhvr>
                                      <p:to>
                                        <p:strVal val="visible"/>
                                      </p:to>
                                    </p:set>
                                    <p:animEffect transition="in" filter="strips(downLeft)">
                                      <p:cBhvr>
                                        <p:cTn id="12" dur="500"/>
                                        <p:tgtEl>
                                          <p:spTgt spid="48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Text Box 2">
            <a:extLst>
              <a:ext uri="{FF2B5EF4-FFF2-40B4-BE49-F238E27FC236}">
                <a16:creationId xmlns:a16="http://schemas.microsoft.com/office/drawing/2014/main" id="{ED5091F3-8EA1-4E3F-99E2-61FD47C52040}"/>
              </a:ext>
            </a:extLst>
          </p:cNvPr>
          <p:cNvSpPr txBox="1">
            <a:spLocks noChangeArrowheads="1"/>
          </p:cNvSpPr>
          <p:nvPr/>
        </p:nvSpPr>
        <p:spPr bwMode="auto">
          <a:xfrm>
            <a:off x="0" y="304800"/>
            <a:ext cx="4114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反应机制</a:t>
            </a:r>
          </a:p>
        </p:txBody>
      </p:sp>
      <p:sp>
        <p:nvSpPr>
          <p:cNvPr id="414724" name="Text Box 4">
            <a:extLst>
              <a:ext uri="{FF2B5EF4-FFF2-40B4-BE49-F238E27FC236}">
                <a16:creationId xmlns:a16="http://schemas.microsoft.com/office/drawing/2014/main" id="{2D9306B8-4C1C-41A9-A54C-798E27A2985E}"/>
              </a:ext>
            </a:extLst>
          </p:cNvPr>
          <p:cNvSpPr txBox="1">
            <a:spLocks noChangeArrowheads="1"/>
          </p:cNvSpPr>
          <p:nvPr/>
        </p:nvSpPr>
        <p:spPr bwMode="auto">
          <a:xfrm>
            <a:off x="685800" y="838200"/>
            <a:ext cx="82296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经环状过渡态，一步完成，即旧键断裂与新键形成同步。</a:t>
            </a:r>
          </a:p>
        </p:txBody>
      </p:sp>
      <p:sp>
        <p:nvSpPr>
          <p:cNvPr id="414725" name="Text Box 5">
            <a:extLst>
              <a:ext uri="{FF2B5EF4-FFF2-40B4-BE49-F238E27FC236}">
                <a16:creationId xmlns:a16="http://schemas.microsoft.com/office/drawing/2014/main" id="{F40AD314-3C7B-4641-915A-D39299C4A40D}"/>
              </a:ext>
            </a:extLst>
          </p:cNvPr>
          <p:cNvSpPr txBox="1">
            <a:spLocks noChangeArrowheads="1"/>
          </p:cNvSpPr>
          <p:nvPr/>
        </p:nvSpPr>
        <p:spPr bwMode="auto">
          <a:xfrm>
            <a:off x="839679" y="3809990"/>
            <a:ext cx="7772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latin typeface="Times New Roman" panose="02020603050405020304" pitchFamily="18" charset="0"/>
                <a:ea typeface="宋体" panose="02010600030101010101" pitchFamily="2" charset="-122"/>
              </a:rPr>
              <a:t>反应条件：加热。无催化剂。反应定量完成。</a:t>
            </a:r>
          </a:p>
        </p:txBody>
      </p:sp>
      <p:sp>
        <p:nvSpPr>
          <p:cNvPr id="414726" name="Text Box 6">
            <a:extLst>
              <a:ext uri="{FF2B5EF4-FFF2-40B4-BE49-F238E27FC236}">
                <a16:creationId xmlns:a16="http://schemas.microsoft.com/office/drawing/2014/main" id="{BE01A57C-FD90-431C-8183-9886F39C68B1}"/>
              </a:ext>
            </a:extLst>
          </p:cNvPr>
          <p:cNvSpPr txBox="1">
            <a:spLocks noChangeArrowheads="1"/>
          </p:cNvSpPr>
          <p:nvPr/>
        </p:nvSpPr>
        <p:spPr bwMode="auto">
          <a:xfrm>
            <a:off x="153879" y="4352847"/>
            <a:ext cx="5410200" cy="639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284163"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284163"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1</a:t>
            </a:r>
            <a:r>
              <a:rPr kumimoji="1" lang="zh-CN" altLang="en-US" sz="2400">
                <a:latin typeface="Times New Roman" panose="02020603050405020304" pitchFamily="18" charset="0"/>
                <a:ea typeface="宋体" panose="02010600030101010101" pitchFamily="2" charset="-122"/>
              </a:rPr>
              <a:t>）反应立体专一、顺式加成</a:t>
            </a:r>
            <a:endParaRPr kumimoji="1" lang="zh-CN" altLang="en-US" sz="2000">
              <a:latin typeface="Times New Roman" panose="02020603050405020304" pitchFamily="18" charset="0"/>
              <a:ea typeface="宋体" panose="02010600030101010101" pitchFamily="2" charset="-122"/>
            </a:endParaRPr>
          </a:p>
        </p:txBody>
      </p:sp>
      <p:graphicFrame>
        <p:nvGraphicFramePr>
          <p:cNvPr id="417806" name="Object 1038">
            <a:extLst>
              <a:ext uri="{FF2B5EF4-FFF2-40B4-BE49-F238E27FC236}">
                <a16:creationId xmlns:a16="http://schemas.microsoft.com/office/drawing/2014/main" id="{24FAACCC-FECA-4097-A06F-0EC231DD0EE6}"/>
              </a:ext>
            </a:extLst>
          </p:cNvPr>
          <p:cNvGraphicFramePr>
            <a:graphicFrameLocks noChangeAspect="1"/>
          </p:cNvGraphicFramePr>
          <p:nvPr>
            <p:extLst>
              <p:ext uri="{D42A27DB-BD31-4B8C-83A1-F6EECF244321}">
                <p14:modId xmlns:p14="http://schemas.microsoft.com/office/powerpoint/2010/main" val="3917458405"/>
              </p:ext>
            </p:extLst>
          </p:nvPr>
        </p:nvGraphicFramePr>
        <p:xfrm>
          <a:off x="693629" y="5351384"/>
          <a:ext cx="7993063" cy="1049338"/>
        </p:xfrm>
        <a:graphic>
          <a:graphicData uri="http://schemas.openxmlformats.org/presentationml/2006/ole">
            <mc:AlternateContent xmlns:mc="http://schemas.openxmlformats.org/markup-compatibility/2006">
              <mc:Choice xmlns:v="urn:schemas-microsoft-com:vml" Requires="v">
                <p:oleObj spid="_x0000_s172049" name="CS ChemDraw Drawing" r:id="rId3" imgW="5635556" imgH="740158" progId="ChemDraw.Document.6.0">
                  <p:embed/>
                </p:oleObj>
              </mc:Choice>
              <mc:Fallback>
                <p:oleObj name="CS ChemDraw Drawing" r:id="rId3" imgW="5635556" imgH="740158" progId="ChemDraw.Document.6.0">
                  <p:embed/>
                  <p:pic>
                    <p:nvPicPr>
                      <p:cNvPr id="417806" name="Object 1038">
                        <a:extLst>
                          <a:ext uri="{FF2B5EF4-FFF2-40B4-BE49-F238E27FC236}">
                            <a16:creationId xmlns:a16="http://schemas.microsoft.com/office/drawing/2014/main" id="{24FAACCC-FECA-4097-A06F-0EC231DD0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29" y="5351384"/>
                        <a:ext cx="7993063"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4">
            <a:extLst>
              <a:ext uri="{FF2B5EF4-FFF2-40B4-BE49-F238E27FC236}">
                <a16:creationId xmlns:a16="http://schemas.microsoft.com/office/drawing/2014/main" id="{FA8B427A-D3A1-4B73-AF83-BD7FB23C8A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2825" y="1371584"/>
            <a:ext cx="50863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a:extLst>
              <a:ext uri="{FF2B5EF4-FFF2-40B4-BE49-F238E27FC236}">
                <a16:creationId xmlns:a16="http://schemas.microsoft.com/office/drawing/2014/main" id="{5F68C56B-6757-4192-934A-8C67702A0242}"/>
              </a:ext>
            </a:extLst>
          </p:cNvPr>
          <p:cNvSpPr txBox="1">
            <a:spLocks noChangeArrowheads="1"/>
          </p:cNvSpPr>
          <p:nvPr/>
        </p:nvSpPr>
        <p:spPr bwMode="auto">
          <a:xfrm>
            <a:off x="835025" y="1828784"/>
            <a:ext cx="1439863" cy="457200"/>
          </a:xfrm>
          <a:prstGeom prst="rect">
            <a:avLst/>
          </a:prstGeom>
          <a:noFill/>
          <a:ln w="9525">
            <a:noFill/>
            <a:miter lim="800000"/>
            <a:headEnd/>
            <a:tailEnd/>
          </a:ln>
        </p:spPr>
        <p:txBody>
          <a:bodyPr>
            <a:spAutoFit/>
          </a:bodyPr>
          <a:lstStyle/>
          <a:p>
            <a:pPr algn="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双烯体</a:t>
            </a:r>
          </a:p>
        </p:txBody>
      </p:sp>
      <p:sp>
        <p:nvSpPr>
          <p:cNvPr id="10" name="Text Box 11">
            <a:extLst>
              <a:ext uri="{FF2B5EF4-FFF2-40B4-BE49-F238E27FC236}">
                <a16:creationId xmlns:a16="http://schemas.microsoft.com/office/drawing/2014/main" id="{118D8DEE-1DB0-478B-BC78-EA8E0DD81BE9}"/>
              </a:ext>
            </a:extLst>
          </p:cNvPr>
          <p:cNvSpPr txBox="1">
            <a:spLocks noChangeArrowheads="1"/>
          </p:cNvSpPr>
          <p:nvPr/>
        </p:nvSpPr>
        <p:spPr bwMode="auto">
          <a:xfrm>
            <a:off x="2776538" y="2714609"/>
            <a:ext cx="1439862" cy="457200"/>
          </a:xfrm>
          <a:prstGeom prst="rect">
            <a:avLst/>
          </a:prstGeom>
          <a:noFill/>
          <a:ln w="9525">
            <a:noFill/>
            <a:miter lim="800000"/>
            <a:headEnd/>
            <a:tailEnd/>
          </a:ln>
        </p:spPr>
        <p:txBody>
          <a:bodyPr>
            <a:spAutoFit/>
          </a:bodyPr>
          <a:lstStyle/>
          <a:p>
            <a:pP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亲双烯体</a:t>
            </a:r>
          </a:p>
        </p:txBody>
      </p:sp>
      <p:sp>
        <p:nvSpPr>
          <p:cNvPr id="11" name="Text Box 12">
            <a:extLst>
              <a:ext uri="{FF2B5EF4-FFF2-40B4-BE49-F238E27FC236}">
                <a16:creationId xmlns:a16="http://schemas.microsoft.com/office/drawing/2014/main" id="{65E32F8C-99D0-45B5-A938-956813E59051}"/>
              </a:ext>
            </a:extLst>
          </p:cNvPr>
          <p:cNvSpPr txBox="1">
            <a:spLocks noChangeArrowheads="1"/>
          </p:cNvSpPr>
          <p:nvPr/>
        </p:nvSpPr>
        <p:spPr bwMode="auto">
          <a:xfrm>
            <a:off x="4187825" y="2714609"/>
            <a:ext cx="1944688" cy="457200"/>
          </a:xfrm>
          <a:prstGeom prst="rect">
            <a:avLst/>
          </a:prstGeom>
          <a:noFill/>
          <a:ln w="9525">
            <a:noFill/>
            <a:miter lim="800000"/>
            <a:headEnd/>
            <a:tailEnd/>
          </a:ln>
        </p:spPr>
        <p:txBody>
          <a:bodyPr>
            <a:spAutoFit/>
          </a:bodyPr>
          <a:lstStyle/>
          <a:p>
            <a:pP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环状过渡态</a:t>
            </a:r>
          </a:p>
        </p:txBody>
      </p:sp>
      <p:sp>
        <p:nvSpPr>
          <p:cNvPr id="12" name="Text Box 13">
            <a:extLst>
              <a:ext uri="{FF2B5EF4-FFF2-40B4-BE49-F238E27FC236}">
                <a16:creationId xmlns:a16="http://schemas.microsoft.com/office/drawing/2014/main" id="{69AC466D-CF2D-41EE-9E92-4F7894F3A713}"/>
              </a:ext>
            </a:extLst>
          </p:cNvPr>
          <p:cNvSpPr txBox="1">
            <a:spLocks noChangeArrowheads="1"/>
          </p:cNvSpPr>
          <p:nvPr/>
        </p:nvSpPr>
        <p:spPr bwMode="auto">
          <a:xfrm>
            <a:off x="6056313" y="2971812"/>
            <a:ext cx="2232025" cy="877887"/>
          </a:xfrm>
          <a:prstGeom prst="rect">
            <a:avLst/>
          </a:prstGeom>
          <a:noFill/>
          <a:ln w="9525">
            <a:noFill/>
            <a:miter lim="800000"/>
            <a:headEnd/>
            <a:tailEnd/>
          </a:ln>
        </p:spPr>
        <p:txBody>
          <a:bodyPr>
            <a:spAutoFit/>
          </a:bodyPr>
          <a:lstStyle/>
          <a:p>
            <a:pPr eaLnBrk="1" hangingPunct="1">
              <a:lnSpc>
                <a:spcPct val="90000"/>
              </a:lnSpc>
              <a:defRPr/>
            </a:pPr>
            <a:r>
              <a:rPr lang="zh-CN" altLang="en-US" dirty="0">
                <a:solidFill>
                  <a:srgbClr val="006600"/>
                </a:solidFill>
                <a:effectLst>
                  <a:outerShdw blurRad="38100" dist="38100" dir="2700000" algn="tl">
                    <a:srgbClr val="C0C0C0"/>
                  </a:outerShdw>
                </a:effectLst>
                <a:ea typeface="黑体" pitchFamily="2" charset="-122"/>
              </a:rPr>
              <a:t>无反应中间体</a:t>
            </a:r>
          </a:p>
          <a:p>
            <a:pPr algn="ctr" eaLnBrk="1" hangingPunct="1">
              <a:lnSpc>
                <a:spcPct val="90000"/>
              </a:lnSpc>
              <a:spcBef>
                <a:spcPct val="15000"/>
              </a:spcBef>
              <a:defRPr/>
            </a:pPr>
            <a:r>
              <a:rPr lang="zh-CN" altLang="en-US" dirty="0">
                <a:solidFill>
                  <a:srgbClr val="006600"/>
                </a:solidFill>
                <a:effectLst>
                  <a:outerShdw blurRad="38100" dist="38100" dir="2700000" algn="tl">
                    <a:srgbClr val="C0C0C0"/>
                  </a:outerShdw>
                </a:effectLst>
                <a:ea typeface="黑体" pitchFamily="2" charset="-122"/>
              </a:rPr>
              <a:t>协同反应</a:t>
            </a:r>
          </a:p>
        </p:txBody>
      </p:sp>
      <p:sp>
        <p:nvSpPr>
          <p:cNvPr id="2" name="日期占位符 1">
            <a:extLst>
              <a:ext uri="{FF2B5EF4-FFF2-40B4-BE49-F238E27FC236}">
                <a16:creationId xmlns:a16="http://schemas.microsoft.com/office/drawing/2014/main" id="{5C07F5BF-A057-4F5D-B9FA-8C23CF1FCF66}"/>
              </a:ext>
            </a:extLst>
          </p:cNvPr>
          <p:cNvSpPr>
            <a:spLocks noGrp="1"/>
          </p:cNvSpPr>
          <p:nvPr>
            <p:ph type="dt" sz="half" idx="10"/>
          </p:nvPr>
        </p:nvSpPr>
        <p:spPr/>
        <p:txBody>
          <a:bodyPr/>
          <a:lstStyle/>
          <a:p>
            <a:pPr>
              <a:defRPr/>
            </a:pPr>
            <a:fld id="{D578C3D3-77AA-4B6D-817C-90D7FBE7A9DB}" type="datetime11">
              <a:rPr lang="zh-CN" altLang="en-US" smtClean="0"/>
              <a:t>11:48:10</a:t>
            </a:fld>
            <a:endParaRPr lang="en-US"/>
          </a:p>
        </p:txBody>
      </p:sp>
      <p:sp>
        <p:nvSpPr>
          <p:cNvPr id="3" name="灯片编号占位符 2">
            <a:extLst>
              <a:ext uri="{FF2B5EF4-FFF2-40B4-BE49-F238E27FC236}">
                <a16:creationId xmlns:a16="http://schemas.microsoft.com/office/drawing/2014/main" id="{2FBA7CC1-EC95-4290-902F-235A5F737670}"/>
              </a:ext>
            </a:extLst>
          </p:cNvPr>
          <p:cNvSpPr>
            <a:spLocks noGrp="1"/>
          </p:cNvSpPr>
          <p:nvPr>
            <p:ph type="sldNum" sz="quarter" idx="12"/>
          </p:nvPr>
        </p:nvSpPr>
        <p:spPr/>
        <p:txBody>
          <a:bodyPr/>
          <a:lstStyle/>
          <a:p>
            <a:pPr>
              <a:defRPr/>
            </a:pPr>
            <a:fld id="{D9255669-4D76-4035-84D2-5F59D5D8FE20}" type="slidenum">
              <a:rPr lang="en-US" altLang="zh-CN" smtClean="0"/>
              <a:pPr>
                <a:defRPr/>
              </a:pPr>
              <a:t>136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4722"/>
                                        </p:tgtEl>
                                        <p:attrNameLst>
                                          <p:attrName>style.visibility</p:attrName>
                                        </p:attrNameLst>
                                      </p:cBhvr>
                                      <p:to>
                                        <p:strVal val="visible"/>
                                      </p:to>
                                    </p:set>
                                    <p:animEffect transition="in" filter="wipe(left)">
                                      <p:cBhvr>
                                        <p:cTn id="7" dur="500"/>
                                        <p:tgtEl>
                                          <p:spTgt spid="414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14724"/>
                                        </p:tgtEl>
                                        <p:attrNameLst>
                                          <p:attrName>style.visibility</p:attrName>
                                        </p:attrNameLst>
                                      </p:cBhvr>
                                      <p:to>
                                        <p:strVal val="visible"/>
                                      </p:to>
                                    </p:set>
                                    <p:animEffect transition="in" filter="wipe(right)">
                                      <p:cBhvr>
                                        <p:cTn id="12" dur="500"/>
                                        <p:tgtEl>
                                          <p:spTgt spid="414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4725"/>
                                        </p:tgtEl>
                                        <p:attrNameLst>
                                          <p:attrName>style.visibility</p:attrName>
                                        </p:attrNameLst>
                                      </p:cBhvr>
                                      <p:to>
                                        <p:strVal val="visible"/>
                                      </p:to>
                                    </p:set>
                                    <p:animEffect transition="in" filter="wipe(left)">
                                      <p:cBhvr>
                                        <p:cTn id="17" dur="500"/>
                                        <p:tgtEl>
                                          <p:spTgt spid="414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14726"/>
                                        </p:tgtEl>
                                        <p:attrNameLst>
                                          <p:attrName>style.visibility</p:attrName>
                                        </p:attrNameLst>
                                      </p:cBhvr>
                                      <p:to>
                                        <p:strVal val="visible"/>
                                      </p:to>
                                    </p:set>
                                    <p:animEffect transition="in" filter="wipe(right)">
                                      <p:cBhvr>
                                        <p:cTn id="22" dur="500"/>
                                        <p:tgtEl>
                                          <p:spTgt spid="414726"/>
                                        </p:tgtEl>
                                      </p:cBhvr>
                                    </p:animEffect>
                                  </p:childTnLst>
                                </p:cTn>
                              </p:par>
                              <p:par>
                                <p:cTn id="23" presetID="18" presetClass="entr" presetSubtype="12" fill="hold" nodeType="withEffect">
                                  <p:stCondLst>
                                    <p:cond delay="0"/>
                                  </p:stCondLst>
                                  <p:childTnLst>
                                    <p:set>
                                      <p:cBhvr>
                                        <p:cTn id="24" dur="1" fill="hold">
                                          <p:stCondLst>
                                            <p:cond delay="0"/>
                                          </p:stCondLst>
                                        </p:cTn>
                                        <p:tgtEl>
                                          <p:spTgt spid="417806"/>
                                        </p:tgtEl>
                                        <p:attrNameLst>
                                          <p:attrName>style.visibility</p:attrName>
                                        </p:attrNameLst>
                                      </p:cBhvr>
                                      <p:to>
                                        <p:strVal val="visible"/>
                                      </p:to>
                                    </p:set>
                                    <p:animEffect transition="in" filter="strips(downLeft)">
                                      <p:cBhvr>
                                        <p:cTn id="25" dur="500"/>
                                        <p:tgtEl>
                                          <p:spTgt spid="417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animBg="1" autoUpdateAnimBg="0"/>
      <p:bldP spid="414724" grpId="0" animBg="1" autoUpdateAnimBg="0"/>
      <p:bldP spid="414725" grpId="0" animBg="1" autoUpdateAnimBg="0"/>
      <p:bldP spid="414726" grpId="0" animBg="1"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50" name="Picture 6">
            <a:extLst>
              <a:ext uri="{FF2B5EF4-FFF2-40B4-BE49-F238E27FC236}">
                <a16:creationId xmlns:a16="http://schemas.microsoft.com/office/drawing/2014/main" id="{0E348EBF-EA93-44B0-B90D-A72326AF8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089775"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Text Box 7">
            <a:extLst>
              <a:ext uri="{FF2B5EF4-FFF2-40B4-BE49-F238E27FC236}">
                <a16:creationId xmlns:a16="http://schemas.microsoft.com/office/drawing/2014/main" id="{D38AC1A5-1F07-4DB8-8BAE-A1082E9B89CC}"/>
              </a:ext>
            </a:extLst>
          </p:cNvPr>
          <p:cNvSpPr txBox="1">
            <a:spLocks noChangeArrowheads="1"/>
          </p:cNvSpPr>
          <p:nvPr/>
        </p:nvSpPr>
        <p:spPr bwMode="auto">
          <a:xfrm>
            <a:off x="3851275" y="3463925"/>
            <a:ext cx="285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2000">
                <a:solidFill>
                  <a:srgbClr val="663300"/>
                </a:solidFill>
                <a:latin typeface="Times New Roman" panose="02020603050405020304" pitchFamily="18" charset="0"/>
                <a:ea typeface="楷体_GB2312" pitchFamily="49" charset="-122"/>
              </a:rPr>
              <a:t>61</a:t>
            </a:r>
            <a:r>
              <a:rPr kumimoji="1" lang="zh-CN" altLang="en-US" sz="2000">
                <a:solidFill>
                  <a:srgbClr val="663300"/>
                </a:solidFill>
                <a:latin typeface="Times New Roman" panose="02020603050405020304" pitchFamily="18" charset="0"/>
                <a:ea typeface="楷体_GB2312" pitchFamily="49" charset="-122"/>
              </a:rPr>
              <a:t>％                       </a:t>
            </a:r>
            <a:r>
              <a:rPr kumimoji="1" lang="en-US" altLang="zh-CN" sz="2000">
                <a:solidFill>
                  <a:srgbClr val="663300"/>
                </a:solidFill>
                <a:latin typeface="Times New Roman" panose="02020603050405020304" pitchFamily="18" charset="0"/>
                <a:ea typeface="楷体_GB2312" pitchFamily="49" charset="-122"/>
              </a:rPr>
              <a:t>39</a:t>
            </a:r>
            <a:r>
              <a:rPr kumimoji="1" lang="zh-CN" altLang="en-US" sz="2000">
                <a:solidFill>
                  <a:srgbClr val="663300"/>
                </a:solidFill>
                <a:latin typeface="Times New Roman" panose="02020603050405020304" pitchFamily="18" charset="0"/>
                <a:ea typeface="楷体_GB2312" pitchFamily="49" charset="-122"/>
              </a:rPr>
              <a:t>％   </a:t>
            </a:r>
          </a:p>
        </p:txBody>
      </p:sp>
      <p:pic>
        <p:nvPicPr>
          <p:cNvPr id="415752" name="Picture 8">
            <a:extLst>
              <a:ext uri="{FF2B5EF4-FFF2-40B4-BE49-F238E27FC236}">
                <a16:creationId xmlns:a16="http://schemas.microsoft.com/office/drawing/2014/main" id="{FC39AA49-056A-4BF0-9127-0D10DF849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370388"/>
            <a:ext cx="7273925"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Rectangle 9">
            <a:extLst>
              <a:ext uri="{FF2B5EF4-FFF2-40B4-BE49-F238E27FC236}">
                <a16:creationId xmlns:a16="http://schemas.microsoft.com/office/drawing/2014/main" id="{5C8C7937-8BF8-471E-9266-1D80B3C9C475}"/>
              </a:ext>
            </a:extLst>
          </p:cNvPr>
          <p:cNvSpPr>
            <a:spLocks noChangeArrowheads="1"/>
          </p:cNvSpPr>
          <p:nvPr/>
        </p:nvSpPr>
        <p:spPr bwMode="auto">
          <a:xfrm>
            <a:off x="4410075" y="5695950"/>
            <a:ext cx="3041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2000">
                <a:latin typeface="Times New Roman" panose="02020603050405020304" pitchFamily="18" charset="0"/>
                <a:ea typeface="楷体_GB2312" pitchFamily="49" charset="-122"/>
              </a:rPr>
              <a:t>70</a:t>
            </a:r>
            <a:r>
              <a:rPr kumimoji="1" lang="zh-CN" altLang="en-US" sz="2000">
                <a:latin typeface="Times New Roman" panose="02020603050405020304" pitchFamily="18" charset="0"/>
                <a:ea typeface="楷体_GB2312" pitchFamily="49" charset="-122"/>
              </a:rPr>
              <a:t>％                             </a:t>
            </a:r>
            <a:r>
              <a:rPr kumimoji="1" lang="en-US" altLang="zh-CN" sz="2000">
                <a:latin typeface="Times New Roman" panose="02020603050405020304" pitchFamily="18" charset="0"/>
                <a:ea typeface="楷体_GB2312" pitchFamily="49" charset="-122"/>
              </a:rPr>
              <a:t>30%</a:t>
            </a:r>
          </a:p>
        </p:txBody>
      </p:sp>
      <p:sp>
        <p:nvSpPr>
          <p:cNvPr id="415754" name="Text Box 10">
            <a:extLst>
              <a:ext uri="{FF2B5EF4-FFF2-40B4-BE49-F238E27FC236}">
                <a16:creationId xmlns:a16="http://schemas.microsoft.com/office/drawing/2014/main" id="{F2728450-40CC-4F38-9FB7-65275869FFBE}"/>
              </a:ext>
            </a:extLst>
          </p:cNvPr>
          <p:cNvSpPr txBox="1">
            <a:spLocks noChangeArrowheads="1"/>
          </p:cNvSpPr>
          <p:nvPr/>
        </p:nvSpPr>
        <p:spPr bwMode="auto">
          <a:xfrm>
            <a:off x="354013" y="620713"/>
            <a:ext cx="8610600" cy="576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284163"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284163"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2</a:t>
            </a:r>
            <a:r>
              <a:rPr kumimoji="1" lang="zh-CN" altLang="en-US" sz="2400" dirty="0">
                <a:latin typeface="Times New Roman" panose="02020603050405020304" pitchFamily="18" charset="0"/>
                <a:ea typeface="宋体" panose="02010600030101010101" pitchFamily="2" charset="-122"/>
              </a:rPr>
              <a:t>）反应具有很强的区域选择性（产物以邻、对位占优势）</a:t>
            </a:r>
          </a:p>
        </p:txBody>
      </p:sp>
      <p:sp>
        <p:nvSpPr>
          <p:cNvPr id="2" name="日期占位符 1">
            <a:extLst>
              <a:ext uri="{FF2B5EF4-FFF2-40B4-BE49-F238E27FC236}">
                <a16:creationId xmlns:a16="http://schemas.microsoft.com/office/drawing/2014/main" id="{77D4A092-3B59-4196-9ED6-780D8B819DA0}"/>
              </a:ext>
            </a:extLst>
          </p:cNvPr>
          <p:cNvSpPr>
            <a:spLocks noGrp="1"/>
          </p:cNvSpPr>
          <p:nvPr>
            <p:ph type="dt" sz="half" idx="10"/>
          </p:nvPr>
        </p:nvSpPr>
        <p:spPr/>
        <p:txBody>
          <a:bodyPr/>
          <a:lstStyle/>
          <a:p>
            <a:pPr>
              <a:defRPr/>
            </a:pPr>
            <a:fld id="{5861723D-1015-4552-B12F-1036A5B11A38}" type="datetime11">
              <a:rPr lang="zh-CN" altLang="en-US" smtClean="0"/>
              <a:t>11:48:10</a:t>
            </a:fld>
            <a:endParaRPr lang="en-US"/>
          </a:p>
        </p:txBody>
      </p:sp>
      <p:sp>
        <p:nvSpPr>
          <p:cNvPr id="3" name="灯片编号占位符 2">
            <a:extLst>
              <a:ext uri="{FF2B5EF4-FFF2-40B4-BE49-F238E27FC236}">
                <a16:creationId xmlns:a16="http://schemas.microsoft.com/office/drawing/2014/main" id="{940B6190-9810-498F-9F71-EDF53CD97D92}"/>
              </a:ext>
            </a:extLst>
          </p:cNvPr>
          <p:cNvSpPr>
            <a:spLocks noGrp="1"/>
          </p:cNvSpPr>
          <p:nvPr>
            <p:ph type="sldNum" sz="quarter" idx="12"/>
          </p:nvPr>
        </p:nvSpPr>
        <p:spPr/>
        <p:txBody>
          <a:bodyPr/>
          <a:lstStyle/>
          <a:p>
            <a:pPr>
              <a:defRPr/>
            </a:pPr>
            <a:fld id="{D9255669-4D76-4035-84D2-5F59D5D8FE20}" type="slidenum">
              <a:rPr lang="en-US" altLang="zh-CN" smtClean="0"/>
              <a:pPr>
                <a:defRPr/>
              </a:pPr>
              <a:t>137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5754"/>
                                        </p:tgtEl>
                                        <p:attrNameLst>
                                          <p:attrName>style.visibility</p:attrName>
                                        </p:attrNameLst>
                                      </p:cBhvr>
                                      <p:to>
                                        <p:strVal val="visible"/>
                                      </p:to>
                                    </p:set>
                                    <p:animEffect transition="in" filter="wipe(left)">
                                      <p:cBhvr>
                                        <p:cTn id="7" dur="500"/>
                                        <p:tgtEl>
                                          <p:spTgt spid="415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415750"/>
                                        </p:tgtEl>
                                        <p:attrNameLst>
                                          <p:attrName>style.visibility</p:attrName>
                                        </p:attrNameLst>
                                      </p:cBhvr>
                                      <p:to>
                                        <p:strVal val="visible"/>
                                      </p:to>
                                    </p:set>
                                    <p:animEffect transition="in" filter="strips(downLeft)">
                                      <p:cBhvr>
                                        <p:cTn id="12" dur="500"/>
                                        <p:tgtEl>
                                          <p:spTgt spid="415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15752"/>
                                        </p:tgtEl>
                                        <p:attrNameLst>
                                          <p:attrName>style.visibility</p:attrName>
                                        </p:attrNameLst>
                                      </p:cBhvr>
                                      <p:to>
                                        <p:strVal val="visible"/>
                                      </p:to>
                                    </p:set>
                                    <p:animEffect transition="in" filter="strips(downLeft)">
                                      <p:cBhvr>
                                        <p:cTn id="17" dur="500"/>
                                        <p:tgtEl>
                                          <p:spTgt spid="415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4" grpId="0" animBg="1"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a:extLst>
              <a:ext uri="{FF2B5EF4-FFF2-40B4-BE49-F238E27FC236}">
                <a16:creationId xmlns:a16="http://schemas.microsoft.com/office/drawing/2014/main" id="{5ED77E03-5E3F-4997-96B2-85AED374DBC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088" y="1203325"/>
            <a:ext cx="7453312"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a:extLst>
              <a:ext uri="{FF2B5EF4-FFF2-40B4-BE49-F238E27FC236}">
                <a16:creationId xmlns:a16="http://schemas.microsoft.com/office/drawing/2014/main" id="{1DBEABA2-D110-4185-A5F8-938DD8C0DA60}"/>
              </a:ext>
            </a:extLst>
          </p:cNvPr>
          <p:cNvGrpSpPr>
            <a:grpSpLocks/>
          </p:cNvGrpSpPr>
          <p:nvPr/>
        </p:nvGrpSpPr>
        <p:grpSpPr bwMode="auto">
          <a:xfrm>
            <a:off x="117475" y="4227513"/>
            <a:ext cx="4186238" cy="1346200"/>
            <a:chOff x="470" y="1281"/>
            <a:chExt cx="2637" cy="848"/>
          </a:xfrm>
        </p:grpSpPr>
        <p:grpSp>
          <p:nvGrpSpPr>
            <p:cNvPr id="33822" name="Group 7">
              <a:extLst>
                <a:ext uri="{FF2B5EF4-FFF2-40B4-BE49-F238E27FC236}">
                  <a16:creationId xmlns:a16="http://schemas.microsoft.com/office/drawing/2014/main" id="{6CB7FF45-5DF3-45A9-9422-3F2E8508DE13}"/>
                </a:ext>
              </a:extLst>
            </p:cNvPr>
            <p:cNvGrpSpPr>
              <a:grpSpLocks/>
            </p:cNvGrpSpPr>
            <p:nvPr/>
          </p:nvGrpSpPr>
          <p:grpSpPr bwMode="auto">
            <a:xfrm>
              <a:off x="470" y="1366"/>
              <a:ext cx="143" cy="425"/>
              <a:chOff x="470" y="1366"/>
              <a:chExt cx="143" cy="425"/>
            </a:xfrm>
          </p:grpSpPr>
          <p:sp>
            <p:nvSpPr>
              <p:cNvPr id="33840" name="Line 8">
                <a:extLst>
                  <a:ext uri="{FF2B5EF4-FFF2-40B4-BE49-F238E27FC236}">
                    <a16:creationId xmlns:a16="http://schemas.microsoft.com/office/drawing/2014/main" id="{548D08B4-01B9-49E5-BEC0-CC54813B36E4}"/>
                  </a:ext>
                </a:extLst>
              </p:cNvPr>
              <p:cNvSpPr>
                <a:spLocks noChangeShapeType="1"/>
              </p:cNvSpPr>
              <p:nvPr/>
            </p:nvSpPr>
            <p:spPr bwMode="auto">
              <a:xfrm>
                <a:off x="470" y="1480"/>
                <a:ext cx="0" cy="198"/>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1" name="Line 9">
                <a:extLst>
                  <a:ext uri="{FF2B5EF4-FFF2-40B4-BE49-F238E27FC236}">
                    <a16:creationId xmlns:a16="http://schemas.microsoft.com/office/drawing/2014/main" id="{CF1C862E-CDFB-415C-B294-2AA43B8B54C9}"/>
                  </a:ext>
                </a:extLst>
              </p:cNvPr>
              <p:cNvSpPr>
                <a:spLocks noChangeShapeType="1"/>
              </p:cNvSpPr>
              <p:nvPr/>
            </p:nvSpPr>
            <p:spPr bwMode="auto">
              <a:xfrm flipV="1">
                <a:off x="470" y="1366"/>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2" name="Line 10">
                <a:extLst>
                  <a:ext uri="{FF2B5EF4-FFF2-40B4-BE49-F238E27FC236}">
                    <a16:creationId xmlns:a16="http://schemas.microsoft.com/office/drawing/2014/main" id="{33F740F2-CE35-4E7C-AEB9-CEE3BD5721AF}"/>
                  </a:ext>
                </a:extLst>
              </p:cNvPr>
              <p:cNvSpPr>
                <a:spLocks noChangeShapeType="1"/>
              </p:cNvSpPr>
              <p:nvPr/>
            </p:nvSpPr>
            <p:spPr bwMode="auto">
              <a:xfrm flipV="1">
                <a:off x="499" y="1395"/>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3" name="Line 11">
                <a:extLst>
                  <a:ext uri="{FF2B5EF4-FFF2-40B4-BE49-F238E27FC236}">
                    <a16:creationId xmlns:a16="http://schemas.microsoft.com/office/drawing/2014/main" id="{21AA0899-E6E4-4113-A171-51A1B495364A}"/>
                  </a:ext>
                </a:extLst>
              </p:cNvPr>
              <p:cNvSpPr>
                <a:spLocks noChangeShapeType="1"/>
              </p:cNvSpPr>
              <p:nvPr/>
            </p:nvSpPr>
            <p:spPr bwMode="auto">
              <a:xfrm>
                <a:off x="470" y="1678"/>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4" name="Line 12">
                <a:extLst>
                  <a:ext uri="{FF2B5EF4-FFF2-40B4-BE49-F238E27FC236}">
                    <a16:creationId xmlns:a16="http://schemas.microsoft.com/office/drawing/2014/main" id="{579D6989-427C-45B5-B2F5-1CB748E1244C}"/>
                  </a:ext>
                </a:extLst>
              </p:cNvPr>
              <p:cNvSpPr>
                <a:spLocks noChangeShapeType="1"/>
              </p:cNvSpPr>
              <p:nvPr/>
            </p:nvSpPr>
            <p:spPr bwMode="auto">
              <a:xfrm>
                <a:off x="499" y="1650"/>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823" name="Text Box 13">
              <a:extLst>
                <a:ext uri="{FF2B5EF4-FFF2-40B4-BE49-F238E27FC236}">
                  <a16:creationId xmlns:a16="http://schemas.microsoft.com/office/drawing/2014/main" id="{00677BE9-69CE-4801-8060-845EE86773F2}"/>
                </a:ext>
              </a:extLst>
            </p:cNvPr>
            <p:cNvSpPr txBox="1">
              <a:spLocks noChangeArrowheads="1"/>
            </p:cNvSpPr>
            <p:nvPr/>
          </p:nvSpPr>
          <p:spPr bwMode="auto">
            <a:xfrm>
              <a:off x="640" y="1338"/>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800">
                  <a:latin typeface="Arial" panose="020B0604020202020204" pitchFamily="34" charset="0"/>
                  <a:ea typeface="宋体" panose="02010600030101010101" pitchFamily="2" charset="-122"/>
                </a:rPr>
                <a:t>+</a:t>
              </a:r>
            </a:p>
          </p:txBody>
        </p:sp>
        <p:grpSp>
          <p:nvGrpSpPr>
            <p:cNvPr id="33824" name="Group 14">
              <a:extLst>
                <a:ext uri="{FF2B5EF4-FFF2-40B4-BE49-F238E27FC236}">
                  <a16:creationId xmlns:a16="http://schemas.microsoft.com/office/drawing/2014/main" id="{1674981D-EB74-4FF3-97FF-1EDB0A3BABA6}"/>
                </a:ext>
              </a:extLst>
            </p:cNvPr>
            <p:cNvGrpSpPr>
              <a:grpSpLocks/>
            </p:cNvGrpSpPr>
            <p:nvPr/>
          </p:nvGrpSpPr>
          <p:grpSpPr bwMode="auto">
            <a:xfrm>
              <a:off x="1377" y="1281"/>
              <a:ext cx="680" cy="284"/>
              <a:chOff x="1377" y="1281"/>
              <a:chExt cx="680" cy="284"/>
            </a:xfrm>
          </p:grpSpPr>
          <p:sp>
            <p:nvSpPr>
              <p:cNvPr id="33838" name="Line 15">
                <a:extLst>
                  <a:ext uri="{FF2B5EF4-FFF2-40B4-BE49-F238E27FC236}">
                    <a16:creationId xmlns:a16="http://schemas.microsoft.com/office/drawing/2014/main" id="{03A7DF40-C66D-4E21-AA10-597C4F850F5C}"/>
                  </a:ext>
                </a:extLst>
              </p:cNvPr>
              <p:cNvSpPr>
                <a:spLocks noChangeShapeType="1"/>
              </p:cNvSpPr>
              <p:nvPr/>
            </p:nvSpPr>
            <p:spPr bwMode="auto">
              <a:xfrm>
                <a:off x="1463" y="1565"/>
                <a:ext cx="539" cy="0"/>
              </a:xfrm>
              <a:prstGeom prst="line">
                <a:avLst/>
              </a:prstGeom>
              <a:noFill/>
              <a:ln w="38100">
                <a:solidFill>
                  <a:schemeClr val="folHlink"/>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9" name="Text Box 16">
                <a:extLst>
                  <a:ext uri="{FF2B5EF4-FFF2-40B4-BE49-F238E27FC236}">
                    <a16:creationId xmlns:a16="http://schemas.microsoft.com/office/drawing/2014/main" id="{6EE08009-98BE-4BE3-B9FB-F8EB703E63C3}"/>
                  </a:ext>
                </a:extLst>
              </p:cNvPr>
              <p:cNvSpPr txBox="1">
                <a:spLocks noChangeArrowheads="1"/>
              </p:cNvSpPr>
              <p:nvPr/>
            </p:nvSpPr>
            <p:spPr bwMode="auto">
              <a:xfrm>
                <a:off x="1377" y="1281"/>
                <a:ext cx="6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150℃</a:t>
                </a:r>
              </a:p>
            </p:txBody>
          </p:sp>
        </p:grpSp>
        <p:grpSp>
          <p:nvGrpSpPr>
            <p:cNvPr id="33825" name="Group 17">
              <a:extLst>
                <a:ext uri="{FF2B5EF4-FFF2-40B4-BE49-F238E27FC236}">
                  <a16:creationId xmlns:a16="http://schemas.microsoft.com/office/drawing/2014/main" id="{E463165B-9640-4099-B69F-9DAE1BE0EE37}"/>
                </a:ext>
              </a:extLst>
            </p:cNvPr>
            <p:cNvGrpSpPr>
              <a:grpSpLocks/>
            </p:cNvGrpSpPr>
            <p:nvPr/>
          </p:nvGrpSpPr>
          <p:grpSpPr bwMode="auto">
            <a:xfrm>
              <a:off x="2086" y="1310"/>
              <a:ext cx="794" cy="510"/>
              <a:chOff x="2256" y="1338"/>
              <a:chExt cx="794" cy="510"/>
            </a:xfrm>
          </p:grpSpPr>
          <p:sp>
            <p:nvSpPr>
              <p:cNvPr id="33833" name="AutoShape 18">
                <a:extLst>
                  <a:ext uri="{FF2B5EF4-FFF2-40B4-BE49-F238E27FC236}">
                    <a16:creationId xmlns:a16="http://schemas.microsoft.com/office/drawing/2014/main" id="{0801803C-6C3E-423A-B2B0-84368BA80EA6}"/>
                  </a:ext>
                </a:extLst>
              </p:cNvPr>
              <p:cNvSpPr>
                <a:spLocks noChangeArrowheads="1"/>
              </p:cNvSpPr>
              <p:nvPr/>
            </p:nvSpPr>
            <p:spPr bwMode="auto">
              <a:xfrm rot="5400000">
                <a:off x="2228" y="1394"/>
                <a:ext cx="482" cy="425"/>
              </a:xfrm>
              <a:prstGeom prst="hexagon">
                <a:avLst>
                  <a:gd name="adj" fmla="val 28353"/>
                  <a:gd name="vf" fmla="val 115470"/>
                </a:avLst>
              </a:prstGeom>
              <a:noFill/>
              <a:ln w="38100">
                <a:solidFill>
                  <a:schemeClr val="fo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600">
                  <a:latin typeface="Arial" panose="020B0604020202020204" pitchFamily="34" charset="0"/>
                  <a:ea typeface="宋体" panose="02010600030101010101" pitchFamily="2" charset="-122"/>
                </a:endParaRPr>
              </a:p>
            </p:txBody>
          </p:sp>
          <p:sp>
            <p:nvSpPr>
              <p:cNvPr id="33834" name="Line 19">
                <a:extLst>
                  <a:ext uri="{FF2B5EF4-FFF2-40B4-BE49-F238E27FC236}">
                    <a16:creationId xmlns:a16="http://schemas.microsoft.com/office/drawing/2014/main" id="{837BECCB-6346-4C44-AC31-928D63882663}"/>
                  </a:ext>
                </a:extLst>
              </p:cNvPr>
              <p:cNvSpPr>
                <a:spLocks noChangeShapeType="1"/>
              </p:cNvSpPr>
              <p:nvPr/>
            </p:nvSpPr>
            <p:spPr bwMode="auto">
              <a:xfrm flipV="1">
                <a:off x="2682" y="1338"/>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5" name="Line 20">
                <a:extLst>
                  <a:ext uri="{FF2B5EF4-FFF2-40B4-BE49-F238E27FC236}">
                    <a16:creationId xmlns:a16="http://schemas.microsoft.com/office/drawing/2014/main" id="{E04BF5D3-63AD-4FAB-A676-6F5D36AF6457}"/>
                  </a:ext>
                </a:extLst>
              </p:cNvPr>
              <p:cNvSpPr>
                <a:spLocks noChangeShapeType="1"/>
              </p:cNvSpPr>
              <p:nvPr/>
            </p:nvSpPr>
            <p:spPr bwMode="auto">
              <a:xfrm>
                <a:off x="2823" y="1338"/>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6" name="Line 21">
                <a:extLst>
                  <a:ext uri="{FF2B5EF4-FFF2-40B4-BE49-F238E27FC236}">
                    <a16:creationId xmlns:a16="http://schemas.microsoft.com/office/drawing/2014/main" id="{DA4D38A5-C729-4442-90E7-5CB6DD747B13}"/>
                  </a:ext>
                </a:extLst>
              </p:cNvPr>
              <p:cNvSpPr>
                <a:spLocks noChangeShapeType="1"/>
              </p:cNvSpPr>
              <p:nvPr/>
            </p:nvSpPr>
            <p:spPr bwMode="auto">
              <a:xfrm>
                <a:off x="2823" y="1395"/>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7" name="Line 22">
                <a:extLst>
                  <a:ext uri="{FF2B5EF4-FFF2-40B4-BE49-F238E27FC236}">
                    <a16:creationId xmlns:a16="http://schemas.microsoft.com/office/drawing/2014/main" id="{1F20CE2B-F4A8-4CA8-8BF4-9836B02F165E}"/>
                  </a:ext>
                </a:extLst>
              </p:cNvPr>
              <p:cNvSpPr>
                <a:spLocks noChangeShapeType="1"/>
              </p:cNvSpPr>
              <p:nvPr/>
            </p:nvSpPr>
            <p:spPr bwMode="auto">
              <a:xfrm>
                <a:off x="2313"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26" name="Group 23">
              <a:extLst>
                <a:ext uri="{FF2B5EF4-FFF2-40B4-BE49-F238E27FC236}">
                  <a16:creationId xmlns:a16="http://schemas.microsoft.com/office/drawing/2014/main" id="{427721B5-59D9-4659-8600-EB8BFE48F5C1}"/>
                </a:ext>
              </a:extLst>
            </p:cNvPr>
            <p:cNvGrpSpPr>
              <a:grpSpLocks/>
            </p:cNvGrpSpPr>
            <p:nvPr/>
          </p:nvGrpSpPr>
          <p:grpSpPr bwMode="auto">
            <a:xfrm>
              <a:off x="952" y="1366"/>
              <a:ext cx="368" cy="368"/>
              <a:chOff x="1236" y="1338"/>
              <a:chExt cx="368" cy="368"/>
            </a:xfrm>
          </p:grpSpPr>
          <p:sp>
            <p:nvSpPr>
              <p:cNvPr id="33828" name="Line 24">
                <a:extLst>
                  <a:ext uri="{FF2B5EF4-FFF2-40B4-BE49-F238E27FC236}">
                    <a16:creationId xmlns:a16="http://schemas.microsoft.com/office/drawing/2014/main" id="{A6690F02-740C-40CF-8C53-056B5B358D24}"/>
                  </a:ext>
                </a:extLst>
              </p:cNvPr>
              <p:cNvSpPr>
                <a:spLocks noChangeShapeType="1"/>
              </p:cNvSpPr>
              <p:nvPr/>
            </p:nvSpPr>
            <p:spPr bwMode="auto">
              <a:xfrm>
                <a:off x="1236" y="1480"/>
                <a:ext cx="0" cy="226"/>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Line 25">
                <a:extLst>
                  <a:ext uri="{FF2B5EF4-FFF2-40B4-BE49-F238E27FC236}">
                    <a16:creationId xmlns:a16="http://schemas.microsoft.com/office/drawing/2014/main" id="{8B66DBAC-86E9-4EC0-AF77-ECCC081C805F}"/>
                  </a:ext>
                </a:extLst>
              </p:cNvPr>
              <p:cNvSpPr>
                <a:spLocks noChangeShapeType="1"/>
              </p:cNvSpPr>
              <p:nvPr/>
            </p:nvSpPr>
            <p:spPr bwMode="auto">
              <a:xfrm>
                <a:off x="1292" y="1480"/>
                <a:ext cx="0" cy="226"/>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Line 26">
                <a:extLst>
                  <a:ext uri="{FF2B5EF4-FFF2-40B4-BE49-F238E27FC236}">
                    <a16:creationId xmlns:a16="http://schemas.microsoft.com/office/drawing/2014/main" id="{EB7FDA33-3015-4BEC-8A06-62105F01B887}"/>
                  </a:ext>
                </a:extLst>
              </p:cNvPr>
              <p:cNvSpPr>
                <a:spLocks noChangeShapeType="1"/>
              </p:cNvSpPr>
              <p:nvPr/>
            </p:nvSpPr>
            <p:spPr bwMode="auto">
              <a:xfrm flipV="1">
                <a:off x="1236" y="1338"/>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Line 27">
                <a:extLst>
                  <a:ext uri="{FF2B5EF4-FFF2-40B4-BE49-F238E27FC236}">
                    <a16:creationId xmlns:a16="http://schemas.microsoft.com/office/drawing/2014/main" id="{0B26BF2A-7ECF-48E0-86B9-006974A8CD06}"/>
                  </a:ext>
                </a:extLst>
              </p:cNvPr>
              <p:cNvSpPr>
                <a:spLocks noChangeShapeType="1"/>
              </p:cNvSpPr>
              <p:nvPr/>
            </p:nvSpPr>
            <p:spPr bwMode="auto">
              <a:xfrm>
                <a:off x="1377" y="1338"/>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2" name="Line 28">
                <a:extLst>
                  <a:ext uri="{FF2B5EF4-FFF2-40B4-BE49-F238E27FC236}">
                    <a16:creationId xmlns:a16="http://schemas.microsoft.com/office/drawing/2014/main" id="{0ECD4ED2-9B25-4ABD-A702-610E4029871E}"/>
                  </a:ext>
                </a:extLst>
              </p:cNvPr>
              <p:cNvSpPr>
                <a:spLocks noChangeShapeType="1"/>
              </p:cNvSpPr>
              <p:nvPr/>
            </p:nvSpPr>
            <p:spPr bwMode="auto">
              <a:xfrm>
                <a:off x="1377" y="1395"/>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Text Box 29">
              <a:extLst>
                <a:ext uri="{FF2B5EF4-FFF2-40B4-BE49-F238E27FC236}">
                  <a16:creationId xmlns:a16="http://schemas.microsoft.com/office/drawing/2014/main" id="{7939CC88-D772-4BF3-B80F-DCA5A812F238}"/>
                </a:ext>
              </a:extLst>
            </p:cNvPr>
            <p:cNvSpPr txBox="1">
              <a:spLocks noChangeArrowheads="1"/>
            </p:cNvSpPr>
            <p:nvPr/>
          </p:nvSpPr>
          <p:spPr bwMode="auto">
            <a:xfrm>
              <a:off x="1661" y="1877"/>
              <a:ext cx="1446" cy="252"/>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50000"/>
                </a:spcBef>
                <a:defRPr/>
              </a:pPr>
              <a:r>
                <a:rPr kumimoji="1" lang="en-US" altLang="zh-CN" sz="2000" dirty="0">
                  <a:solidFill>
                    <a:schemeClr val="accent6">
                      <a:lumMod val="50000"/>
                    </a:schemeClr>
                  </a:solidFill>
                  <a:latin typeface="Times New Roman" pitchFamily="18" charset="0"/>
                </a:rPr>
                <a:t>4-</a:t>
              </a:r>
              <a:r>
                <a:rPr kumimoji="1" lang="zh-CN" altLang="en-US" sz="2000" dirty="0">
                  <a:solidFill>
                    <a:schemeClr val="accent6">
                      <a:lumMod val="50000"/>
                    </a:schemeClr>
                  </a:solidFill>
                  <a:latin typeface="Times New Roman" pitchFamily="18" charset="0"/>
                </a:rPr>
                <a:t>乙烯基环己烯</a:t>
              </a:r>
            </a:p>
          </p:txBody>
        </p:sp>
      </p:grpSp>
      <p:grpSp>
        <p:nvGrpSpPr>
          <p:cNvPr id="30" name="Group 30">
            <a:extLst>
              <a:ext uri="{FF2B5EF4-FFF2-40B4-BE49-F238E27FC236}">
                <a16:creationId xmlns:a16="http://schemas.microsoft.com/office/drawing/2014/main" id="{43A5E556-517E-493C-8539-AF37C4FE3DDB}"/>
              </a:ext>
            </a:extLst>
          </p:cNvPr>
          <p:cNvGrpSpPr>
            <a:grpSpLocks/>
          </p:cNvGrpSpPr>
          <p:nvPr/>
        </p:nvGrpSpPr>
        <p:grpSpPr bwMode="auto">
          <a:xfrm>
            <a:off x="4689475" y="3975100"/>
            <a:ext cx="4665663" cy="1614488"/>
            <a:chOff x="2880" y="1168"/>
            <a:chExt cx="2939" cy="1017"/>
          </a:xfrm>
        </p:grpSpPr>
        <p:grpSp>
          <p:nvGrpSpPr>
            <p:cNvPr id="33799" name="Group 31">
              <a:extLst>
                <a:ext uri="{FF2B5EF4-FFF2-40B4-BE49-F238E27FC236}">
                  <a16:creationId xmlns:a16="http://schemas.microsoft.com/office/drawing/2014/main" id="{EFF5C0FD-97BE-4CC1-A217-F9682757ED7A}"/>
                </a:ext>
              </a:extLst>
            </p:cNvPr>
            <p:cNvGrpSpPr>
              <a:grpSpLocks/>
            </p:cNvGrpSpPr>
            <p:nvPr/>
          </p:nvGrpSpPr>
          <p:grpSpPr bwMode="auto">
            <a:xfrm>
              <a:off x="2880" y="1168"/>
              <a:ext cx="2880" cy="737"/>
              <a:chOff x="2880" y="1168"/>
              <a:chExt cx="2880" cy="737"/>
            </a:xfrm>
          </p:grpSpPr>
          <p:grpSp>
            <p:nvGrpSpPr>
              <p:cNvPr id="33802" name="Group 32">
                <a:extLst>
                  <a:ext uri="{FF2B5EF4-FFF2-40B4-BE49-F238E27FC236}">
                    <a16:creationId xmlns:a16="http://schemas.microsoft.com/office/drawing/2014/main" id="{75CB7285-4BFE-4BCB-90D8-9E239CB1DF61}"/>
                  </a:ext>
                </a:extLst>
              </p:cNvPr>
              <p:cNvGrpSpPr>
                <a:grpSpLocks/>
              </p:cNvGrpSpPr>
              <p:nvPr/>
            </p:nvGrpSpPr>
            <p:grpSpPr bwMode="auto">
              <a:xfrm>
                <a:off x="3730" y="1453"/>
                <a:ext cx="680" cy="273"/>
                <a:chOff x="1377" y="1281"/>
                <a:chExt cx="680" cy="284"/>
              </a:xfrm>
            </p:grpSpPr>
            <p:sp>
              <p:nvSpPr>
                <p:cNvPr id="33820" name="Line 33">
                  <a:extLst>
                    <a:ext uri="{FF2B5EF4-FFF2-40B4-BE49-F238E27FC236}">
                      <a16:creationId xmlns:a16="http://schemas.microsoft.com/office/drawing/2014/main" id="{295A9A4C-1F91-4747-A739-B6F52B5A6ADC}"/>
                    </a:ext>
                  </a:extLst>
                </p:cNvPr>
                <p:cNvSpPr>
                  <a:spLocks noChangeShapeType="1"/>
                </p:cNvSpPr>
                <p:nvPr/>
              </p:nvSpPr>
              <p:spPr bwMode="auto">
                <a:xfrm>
                  <a:off x="1463" y="1565"/>
                  <a:ext cx="539" cy="0"/>
                </a:xfrm>
                <a:prstGeom prst="line">
                  <a:avLst/>
                </a:prstGeom>
                <a:noFill/>
                <a:ln w="38100">
                  <a:solidFill>
                    <a:schemeClr val="folHlink"/>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1" name="Text Box 34">
                  <a:extLst>
                    <a:ext uri="{FF2B5EF4-FFF2-40B4-BE49-F238E27FC236}">
                      <a16:creationId xmlns:a16="http://schemas.microsoft.com/office/drawing/2014/main" id="{919453E7-1A54-406E-89E9-9DE640A2261B}"/>
                    </a:ext>
                  </a:extLst>
                </p:cNvPr>
                <p:cNvSpPr txBox="1">
                  <a:spLocks noChangeArrowheads="1"/>
                </p:cNvSpPr>
                <p:nvPr/>
              </p:nvSpPr>
              <p:spPr bwMode="auto">
                <a:xfrm>
                  <a:off x="1377" y="1281"/>
                  <a:ext cx="680"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150℃</a:t>
                  </a:r>
                </a:p>
              </p:txBody>
            </p:sp>
          </p:grpSp>
          <p:grpSp>
            <p:nvGrpSpPr>
              <p:cNvPr id="33803" name="Group 35">
                <a:extLst>
                  <a:ext uri="{FF2B5EF4-FFF2-40B4-BE49-F238E27FC236}">
                    <a16:creationId xmlns:a16="http://schemas.microsoft.com/office/drawing/2014/main" id="{5ADBF5F8-2280-4500-8FFE-525E3B1C8C61}"/>
                  </a:ext>
                </a:extLst>
              </p:cNvPr>
              <p:cNvGrpSpPr>
                <a:grpSpLocks/>
              </p:cNvGrpSpPr>
              <p:nvPr/>
            </p:nvGrpSpPr>
            <p:grpSpPr bwMode="auto">
              <a:xfrm>
                <a:off x="4428" y="1168"/>
                <a:ext cx="1332" cy="737"/>
                <a:chOff x="4468" y="1196"/>
                <a:chExt cx="1332" cy="737"/>
              </a:xfrm>
            </p:grpSpPr>
            <p:sp>
              <p:nvSpPr>
                <p:cNvPr id="33816" name="AutoShape 36">
                  <a:extLst>
                    <a:ext uri="{FF2B5EF4-FFF2-40B4-BE49-F238E27FC236}">
                      <a16:creationId xmlns:a16="http://schemas.microsoft.com/office/drawing/2014/main" id="{552F8E0D-F1DE-415C-A5C6-63D236226ECD}"/>
                    </a:ext>
                  </a:extLst>
                </p:cNvPr>
                <p:cNvSpPr>
                  <a:spLocks noChangeArrowheads="1"/>
                </p:cNvSpPr>
                <p:nvPr/>
              </p:nvSpPr>
              <p:spPr bwMode="auto">
                <a:xfrm rot="5400000">
                  <a:off x="4440" y="1479"/>
                  <a:ext cx="482" cy="425"/>
                </a:xfrm>
                <a:prstGeom prst="hexagon">
                  <a:avLst>
                    <a:gd name="adj" fmla="val 28353"/>
                    <a:gd name="vf" fmla="val 115470"/>
                  </a:avLst>
                </a:prstGeom>
                <a:noFill/>
                <a:ln w="38100">
                  <a:solidFill>
                    <a:schemeClr val="fo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600">
                    <a:latin typeface="Arial" panose="020B0604020202020204" pitchFamily="34" charset="0"/>
                    <a:ea typeface="宋体" panose="02010600030101010101" pitchFamily="2" charset="-122"/>
                  </a:endParaRPr>
                </a:p>
              </p:txBody>
            </p:sp>
            <p:sp>
              <p:nvSpPr>
                <p:cNvPr id="33817" name="Text Box 37">
                  <a:extLst>
                    <a:ext uri="{FF2B5EF4-FFF2-40B4-BE49-F238E27FC236}">
                      <a16:creationId xmlns:a16="http://schemas.microsoft.com/office/drawing/2014/main" id="{C24F976C-8982-41B8-B2B9-4731C9DA87BC}"/>
                    </a:ext>
                  </a:extLst>
                </p:cNvPr>
                <p:cNvSpPr txBox="1">
                  <a:spLocks noChangeArrowheads="1"/>
                </p:cNvSpPr>
                <p:nvPr/>
              </p:nvSpPr>
              <p:spPr bwMode="auto">
                <a:xfrm>
                  <a:off x="4921" y="1196"/>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COOCH</a:t>
                  </a:r>
                  <a:r>
                    <a:rPr kumimoji="1" lang="en-US" altLang="zh-CN" sz="2000" baseline="-25000">
                      <a:latin typeface="Times New Roman" panose="02020603050405020304" pitchFamily="18" charset="0"/>
                      <a:ea typeface="宋体" panose="02010600030101010101" pitchFamily="2" charset="-122"/>
                    </a:rPr>
                    <a:t>3</a:t>
                  </a:r>
                  <a:endParaRPr kumimoji="1" lang="en-US" altLang="zh-CN" sz="2000">
                    <a:latin typeface="Times New Roman" panose="02020603050405020304" pitchFamily="18" charset="0"/>
                    <a:ea typeface="宋体" panose="02010600030101010101" pitchFamily="2" charset="-122"/>
                  </a:endParaRPr>
                </a:p>
              </p:txBody>
            </p:sp>
            <p:sp>
              <p:nvSpPr>
                <p:cNvPr id="33818" name="Line 38">
                  <a:extLst>
                    <a:ext uri="{FF2B5EF4-FFF2-40B4-BE49-F238E27FC236}">
                      <a16:creationId xmlns:a16="http://schemas.microsoft.com/office/drawing/2014/main" id="{458C19E5-040A-4299-85CC-9C127CC756BC}"/>
                    </a:ext>
                  </a:extLst>
                </p:cNvPr>
                <p:cNvSpPr>
                  <a:spLocks noChangeShapeType="1"/>
                </p:cNvSpPr>
                <p:nvPr/>
              </p:nvSpPr>
              <p:spPr bwMode="auto">
                <a:xfrm flipV="1">
                  <a:off x="4894" y="1423"/>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9">
                  <a:extLst>
                    <a:ext uri="{FF2B5EF4-FFF2-40B4-BE49-F238E27FC236}">
                      <a16:creationId xmlns:a16="http://schemas.microsoft.com/office/drawing/2014/main" id="{FC3F4D3C-BBA3-4979-8376-FF2A9A9CD13C}"/>
                    </a:ext>
                  </a:extLst>
                </p:cNvPr>
                <p:cNvSpPr>
                  <a:spLocks noChangeShapeType="1"/>
                </p:cNvSpPr>
                <p:nvPr/>
              </p:nvSpPr>
              <p:spPr bwMode="auto">
                <a:xfrm>
                  <a:off x="4525" y="1565"/>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04" name="Group 40">
                <a:extLst>
                  <a:ext uri="{FF2B5EF4-FFF2-40B4-BE49-F238E27FC236}">
                    <a16:creationId xmlns:a16="http://schemas.microsoft.com/office/drawing/2014/main" id="{33D157D9-5967-4C01-99F8-1671B12714B8}"/>
                  </a:ext>
                </a:extLst>
              </p:cNvPr>
              <p:cNvGrpSpPr>
                <a:grpSpLocks/>
              </p:cNvGrpSpPr>
              <p:nvPr/>
            </p:nvGrpSpPr>
            <p:grpSpPr bwMode="auto">
              <a:xfrm>
                <a:off x="2880" y="1196"/>
                <a:ext cx="1361" cy="652"/>
                <a:chOff x="3334" y="1168"/>
                <a:chExt cx="1361" cy="652"/>
              </a:xfrm>
            </p:grpSpPr>
            <p:sp>
              <p:nvSpPr>
                <p:cNvPr id="33805" name="Text Box 41">
                  <a:extLst>
                    <a:ext uri="{FF2B5EF4-FFF2-40B4-BE49-F238E27FC236}">
                      <a16:creationId xmlns:a16="http://schemas.microsoft.com/office/drawing/2014/main" id="{86F3947C-CDC1-4B59-BE65-6AEC6BF6DF93}"/>
                    </a:ext>
                  </a:extLst>
                </p:cNvPr>
                <p:cNvSpPr txBox="1">
                  <a:spLocks noChangeArrowheads="1"/>
                </p:cNvSpPr>
                <p:nvPr/>
              </p:nvSpPr>
              <p:spPr bwMode="auto">
                <a:xfrm>
                  <a:off x="3362" y="1451"/>
                  <a:ext cx="4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400">
                      <a:latin typeface="Arial" panose="020B0604020202020204" pitchFamily="34" charset="0"/>
                      <a:ea typeface="宋体" panose="02010600030101010101" pitchFamily="2" charset="-122"/>
                    </a:rPr>
                    <a:t>+</a:t>
                  </a:r>
                </a:p>
              </p:txBody>
            </p:sp>
            <p:sp>
              <p:nvSpPr>
                <p:cNvPr id="33806" name="Text Box 42">
                  <a:extLst>
                    <a:ext uri="{FF2B5EF4-FFF2-40B4-BE49-F238E27FC236}">
                      <a16:creationId xmlns:a16="http://schemas.microsoft.com/office/drawing/2014/main" id="{B0EA4DE6-7B88-4E1E-B83D-8A45038684A4}"/>
                    </a:ext>
                  </a:extLst>
                </p:cNvPr>
                <p:cNvSpPr txBox="1">
                  <a:spLocks noChangeArrowheads="1"/>
                </p:cNvSpPr>
                <p:nvPr/>
              </p:nvSpPr>
              <p:spPr bwMode="auto">
                <a:xfrm>
                  <a:off x="3816" y="1168"/>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COOCH</a:t>
                  </a:r>
                  <a:r>
                    <a:rPr kumimoji="1" lang="en-US" altLang="zh-CN" sz="2000" baseline="-25000">
                      <a:latin typeface="Times New Roman" panose="02020603050405020304" pitchFamily="18" charset="0"/>
                      <a:ea typeface="宋体" panose="02010600030101010101" pitchFamily="2" charset="-122"/>
                    </a:rPr>
                    <a:t>3</a:t>
                  </a:r>
                  <a:endParaRPr kumimoji="1" lang="en-US" altLang="zh-CN" sz="2000">
                    <a:latin typeface="Times New Roman" panose="02020603050405020304" pitchFamily="18" charset="0"/>
                    <a:ea typeface="宋体" panose="02010600030101010101" pitchFamily="2" charset="-122"/>
                  </a:endParaRPr>
                </a:p>
              </p:txBody>
            </p:sp>
            <p:grpSp>
              <p:nvGrpSpPr>
                <p:cNvPr id="33807" name="Group 43">
                  <a:extLst>
                    <a:ext uri="{FF2B5EF4-FFF2-40B4-BE49-F238E27FC236}">
                      <a16:creationId xmlns:a16="http://schemas.microsoft.com/office/drawing/2014/main" id="{09936D5A-87CE-4570-93AD-7536DA3F6C42}"/>
                    </a:ext>
                  </a:extLst>
                </p:cNvPr>
                <p:cNvGrpSpPr>
                  <a:grpSpLocks/>
                </p:cNvGrpSpPr>
                <p:nvPr/>
              </p:nvGrpSpPr>
              <p:grpSpPr bwMode="auto">
                <a:xfrm>
                  <a:off x="3334" y="1395"/>
                  <a:ext cx="143" cy="425"/>
                  <a:chOff x="470" y="1366"/>
                  <a:chExt cx="143" cy="425"/>
                </a:xfrm>
              </p:grpSpPr>
              <p:sp>
                <p:nvSpPr>
                  <p:cNvPr id="33811" name="Line 44">
                    <a:extLst>
                      <a:ext uri="{FF2B5EF4-FFF2-40B4-BE49-F238E27FC236}">
                        <a16:creationId xmlns:a16="http://schemas.microsoft.com/office/drawing/2014/main" id="{578750E9-1E49-49F3-9A60-C97B9E92173B}"/>
                      </a:ext>
                    </a:extLst>
                  </p:cNvPr>
                  <p:cNvSpPr>
                    <a:spLocks noChangeShapeType="1"/>
                  </p:cNvSpPr>
                  <p:nvPr/>
                </p:nvSpPr>
                <p:spPr bwMode="auto">
                  <a:xfrm>
                    <a:off x="470" y="1480"/>
                    <a:ext cx="0" cy="198"/>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2" name="Line 45">
                    <a:extLst>
                      <a:ext uri="{FF2B5EF4-FFF2-40B4-BE49-F238E27FC236}">
                        <a16:creationId xmlns:a16="http://schemas.microsoft.com/office/drawing/2014/main" id="{F64B6A88-B0D7-4922-B8DC-4F5D7DCF8D51}"/>
                      </a:ext>
                    </a:extLst>
                  </p:cNvPr>
                  <p:cNvSpPr>
                    <a:spLocks noChangeShapeType="1"/>
                  </p:cNvSpPr>
                  <p:nvPr/>
                </p:nvSpPr>
                <p:spPr bwMode="auto">
                  <a:xfrm flipV="1">
                    <a:off x="470" y="1366"/>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3" name="Line 46">
                    <a:extLst>
                      <a:ext uri="{FF2B5EF4-FFF2-40B4-BE49-F238E27FC236}">
                        <a16:creationId xmlns:a16="http://schemas.microsoft.com/office/drawing/2014/main" id="{4DEF5B8E-546C-415F-84F0-2252F741FEB3}"/>
                      </a:ext>
                    </a:extLst>
                  </p:cNvPr>
                  <p:cNvSpPr>
                    <a:spLocks noChangeShapeType="1"/>
                  </p:cNvSpPr>
                  <p:nvPr/>
                </p:nvSpPr>
                <p:spPr bwMode="auto">
                  <a:xfrm flipV="1">
                    <a:off x="499" y="1395"/>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4" name="Line 47">
                    <a:extLst>
                      <a:ext uri="{FF2B5EF4-FFF2-40B4-BE49-F238E27FC236}">
                        <a16:creationId xmlns:a16="http://schemas.microsoft.com/office/drawing/2014/main" id="{4D15D584-058E-4A18-9B42-0A708FE624F5}"/>
                      </a:ext>
                    </a:extLst>
                  </p:cNvPr>
                  <p:cNvSpPr>
                    <a:spLocks noChangeShapeType="1"/>
                  </p:cNvSpPr>
                  <p:nvPr/>
                </p:nvSpPr>
                <p:spPr bwMode="auto">
                  <a:xfrm>
                    <a:off x="470" y="1678"/>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Line 48">
                    <a:extLst>
                      <a:ext uri="{FF2B5EF4-FFF2-40B4-BE49-F238E27FC236}">
                        <a16:creationId xmlns:a16="http://schemas.microsoft.com/office/drawing/2014/main" id="{6C94F932-5403-4C94-8416-75C96C1B466C}"/>
                      </a:ext>
                    </a:extLst>
                  </p:cNvPr>
                  <p:cNvSpPr>
                    <a:spLocks noChangeShapeType="1"/>
                  </p:cNvSpPr>
                  <p:nvPr/>
                </p:nvSpPr>
                <p:spPr bwMode="auto">
                  <a:xfrm>
                    <a:off x="499" y="1650"/>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808" name="Line 49">
                  <a:extLst>
                    <a:ext uri="{FF2B5EF4-FFF2-40B4-BE49-F238E27FC236}">
                      <a16:creationId xmlns:a16="http://schemas.microsoft.com/office/drawing/2014/main" id="{74B1E52E-1C50-4D40-A127-93F98F12B61A}"/>
                    </a:ext>
                  </a:extLst>
                </p:cNvPr>
                <p:cNvSpPr>
                  <a:spLocks noChangeShapeType="1"/>
                </p:cNvSpPr>
                <p:nvPr/>
              </p:nvSpPr>
              <p:spPr bwMode="auto">
                <a:xfrm>
                  <a:off x="3759"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9" name="Line 50">
                  <a:extLst>
                    <a:ext uri="{FF2B5EF4-FFF2-40B4-BE49-F238E27FC236}">
                      <a16:creationId xmlns:a16="http://schemas.microsoft.com/office/drawing/2014/main" id="{089CBB85-ED1F-4E24-97EC-D5F50B92496D}"/>
                    </a:ext>
                  </a:extLst>
                </p:cNvPr>
                <p:cNvSpPr>
                  <a:spLocks noChangeShapeType="1"/>
                </p:cNvSpPr>
                <p:nvPr/>
              </p:nvSpPr>
              <p:spPr bwMode="auto">
                <a:xfrm>
                  <a:off x="3816"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0" name="Line 51">
                  <a:extLst>
                    <a:ext uri="{FF2B5EF4-FFF2-40B4-BE49-F238E27FC236}">
                      <a16:creationId xmlns:a16="http://schemas.microsoft.com/office/drawing/2014/main" id="{BBD3187E-676F-4A56-B3E0-97FF8201A6D9}"/>
                    </a:ext>
                  </a:extLst>
                </p:cNvPr>
                <p:cNvSpPr>
                  <a:spLocks noChangeShapeType="1"/>
                </p:cNvSpPr>
                <p:nvPr/>
              </p:nvSpPr>
              <p:spPr bwMode="auto">
                <a:xfrm flipV="1">
                  <a:off x="3759" y="1366"/>
                  <a:ext cx="142"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2" name="Text Box 52">
              <a:extLst>
                <a:ext uri="{FF2B5EF4-FFF2-40B4-BE49-F238E27FC236}">
                  <a16:creationId xmlns:a16="http://schemas.microsoft.com/office/drawing/2014/main" id="{03C2DC88-D0E3-4037-8DBD-CF3F8AB4DF02}"/>
                </a:ext>
              </a:extLst>
            </p:cNvPr>
            <p:cNvSpPr txBox="1">
              <a:spLocks noChangeArrowheads="1"/>
            </p:cNvSpPr>
            <p:nvPr/>
          </p:nvSpPr>
          <p:spPr bwMode="auto">
            <a:xfrm>
              <a:off x="2965" y="1933"/>
              <a:ext cx="964" cy="252"/>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50000"/>
                </a:spcBef>
                <a:defRPr/>
              </a:pPr>
              <a:r>
                <a:rPr kumimoji="1" lang="zh-CN" altLang="en-US" sz="2000" dirty="0">
                  <a:solidFill>
                    <a:schemeClr val="accent6">
                      <a:lumMod val="50000"/>
                    </a:schemeClr>
                  </a:solidFill>
                  <a:latin typeface="Times New Roman" pitchFamily="18" charset="0"/>
                </a:rPr>
                <a:t>丙烯酸甲酯</a:t>
              </a:r>
            </a:p>
          </p:txBody>
        </p:sp>
        <p:sp>
          <p:nvSpPr>
            <p:cNvPr id="33801" name="Text Box 53">
              <a:extLst>
                <a:ext uri="{FF2B5EF4-FFF2-40B4-BE49-F238E27FC236}">
                  <a16:creationId xmlns:a16="http://schemas.microsoft.com/office/drawing/2014/main" id="{21058FE2-01E0-48D1-9CCB-7BD0F327B3F8}"/>
                </a:ext>
              </a:extLst>
            </p:cNvPr>
            <p:cNvSpPr txBox="1">
              <a:spLocks noChangeArrowheads="1"/>
            </p:cNvSpPr>
            <p:nvPr/>
          </p:nvSpPr>
          <p:spPr bwMode="auto">
            <a:xfrm>
              <a:off x="4158" y="1933"/>
              <a:ext cx="1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solidFill>
                    <a:srgbClr val="004762"/>
                  </a:solidFill>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000">
                  <a:solidFill>
                    <a:srgbClr val="004762"/>
                  </a:solidFill>
                  <a:latin typeface="Times New Roman" panose="02020603050405020304" pitchFamily="18" charset="0"/>
                  <a:ea typeface="宋体" panose="02010600030101010101" pitchFamily="2" charset="-122"/>
                  <a:cs typeface="Times New Roman" panose="02020603050405020304" pitchFamily="18" charset="0"/>
                </a:rPr>
                <a:t>环己烯甲酸甲酯</a:t>
              </a:r>
            </a:p>
          </p:txBody>
        </p:sp>
      </p:grpSp>
      <p:sp>
        <p:nvSpPr>
          <p:cNvPr id="2" name="日期占位符 1">
            <a:extLst>
              <a:ext uri="{FF2B5EF4-FFF2-40B4-BE49-F238E27FC236}">
                <a16:creationId xmlns:a16="http://schemas.microsoft.com/office/drawing/2014/main" id="{309B9F10-8E19-48A9-8866-165599E0211E}"/>
              </a:ext>
            </a:extLst>
          </p:cNvPr>
          <p:cNvSpPr>
            <a:spLocks noGrp="1"/>
          </p:cNvSpPr>
          <p:nvPr>
            <p:ph type="dt" sz="quarter" idx="10"/>
          </p:nvPr>
        </p:nvSpPr>
        <p:spPr/>
        <p:txBody>
          <a:bodyPr/>
          <a:lstStyle/>
          <a:p>
            <a:pPr>
              <a:defRPr/>
            </a:pPr>
            <a:fld id="{7CDD5619-66E4-4493-886C-7517DCA3918A}"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1C590C32-338A-4670-9082-75B73D8E4F47}"/>
              </a:ext>
            </a:extLst>
          </p:cNvPr>
          <p:cNvSpPr>
            <a:spLocks noGrp="1"/>
          </p:cNvSpPr>
          <p:nvPr>
            <p:ph type="sldNum" sz="quarter" idx="12"/>
          </p:nvPr>
        </p:nvSpPr>
        <p:spPr/>
        <p:txBody>
          <a:bodyPr/>
          <a:lstStyle/>
          <a:p>
            <a:pPr>
              <a:defRPr/>
            </a:pPr>
            <a:fld id="{D7B8E1D9-BC39-499C-99BE-8C53ADCBAF81}" type="slidenum">
              <a:rPr lang="en-US" altLang="zh-CN" smtClean="0"/>
              <a:pPr>
                <a:defRPr/>
              </a:pPr>
              <a:t>138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791" name="Rectangle 7">
            <a:extLst>
              <a:ext uri="{FF2B5EF4-FFF2-40B4-BE49-F238E27FC236}">
                <a16:creationId xmlns:a16="http://schemas.microsoft.com/office/drawing/2014/main" id="{DAD81370-4A22-484B-914C-62200D493DED}"/>
              </a:ext>
            </a:extLst>
          </p:cNvPr>
          <p:cNvSpPr>
            <a:spLocks noChangeArrowheads="1"/>
          </p:cNvSpPr>
          <p:nvPr/>
        </p:nvSpPr>
        <p:spPr bwMode="auto">
          <a:xfrm>
            <a:off x="395288" y="969610"/>
            <a:ext cx="2172390"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457200" indent="-457200" eaLnBrk="1" hangingPunct="1">
              <a:spcBef>
                <a:spcPct val="25000"/>
              </a:spcBef>
              <a:buFont typeface="Wingdings" panose="05000000000000000000" pitchFamily="2" charset="2"/>
              <a:buChar char="l"/>
              <a:defRPr/>
            </a:pPr>
            <a:r>
              <a:rPr lang="zh-CN" altLang="en-US" sz="2800" dirty="0">
                <a:solidFill>
                  <a:schemeClr val="tx2">
                    <a:lumMod val="75000"/>
                  </a:schemeClr>
                </a:solidFill>
                <a:latin typeface="Times New Roman" panose="02020603050405020304" pitchFamily="18" charset="0"/>
                <a:cs typeface="Times New Roman" panose="02020603050405020304" pitchFamily="18" charset="0"/>
              </a:rPr>
              <a:t>聚合反应 </a:t>
            </a:r>
          </a:p>
        </p:txBody>
      </p:sp>
      <p:graphicFrame>
        <p:nvGraphicFramePr>
          <p:cNvPr id="502794" name="Object 10">
            <a:extLst>
              <a:ext uri="{FF2B5EF4-FFF2-40B4-BE49-F238E27FC236}">
                <a16:creationId xmlns:a16="http://schemas.microsoft.com/office/drawing/2014/main" id="{10EF3340-96FA-466B-8A80-56868F1DD10C}"/>
              </a:ext>
            </a:extLst>
          </p:cNvPr>
          <p:cNvGraphicFramePr>
            <a:graphicFrameLocks noGrp="1" noChangeAspect="1"/>
          </p:cNvGraphicFramePr>
          <p:nvPr>
            <p:ph/>
          </p:nvPr>
        </p:nvGraphicFramePr>
        <p:xfrm>
          <a:off x="684213" y="1628775"/>
          <a:ext cx="7294562" cy="4384675"/>
        </p:xfrm>
        <a:graphic>
          <a:graphicData uri="http://schemas.openxmlformats.org/presentationml/2006/ole">
            <mc:AlternateContent xmlns:mc="http://schemas.openxmlformats.org/markup-compatibility/2006">
              <mc:Choice xmlns:v="urn:schemas-microsoft-com:vml" Requires="v">
                <p:oleObj spid="_x0000_s173071" name="CS ChemDraw Drawing" r:id="rId3" imgW="5777005" imgH="3471346" progId="ChemDraw.Document.6.0">
                  <p:embed/>
                </p:oleObj>
              </mc:Choice>
              <mc:Fallback>
                <p:oleObj name="CS ChemDraw Drawing" r:id="rId3" imgW="5777005" imgH="3471346" progId="ChemDraw.Document.6.0">
                  <p:embed/>
                  <p:pic>
                    <p:nvPicPr>
                      <p:cNvPr id="502794" name="Object 10">
                        <a:extLst>
                          <a:ext uri="{FF2B5EF4-FFF2-40B4-BE49-F238E27FC236}">
                            <a16:creationId xmlns:a16="http://schemas.microsoft.com/office/drawing/2014/main" id="{10EF3340-96FA-466B-8A80-56868F1DD10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628775"/>
                        <a:ext cx="7294562"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C2B0EBF-0EDD-486C-85B0-4B232FBDACCB}"/>
              </a:ext>
            </a:extLst>
          </p:cNvPr>
          <p:cNvSpPr>
            <a:spLocks noGrp="1"/>
          </p:cNvSpPr>
          <p:nvPr>
            <p:ph type="dt" sz="half" idx="10"/>
          </p:nvPr>
        </p:nvSpPr>
        <p:spPr/>
        <p:txBody>
          <a:bodyPr/>
          <a:lstStyle/>
          <a:p>
            <a:pPr>
              <a:defRPr/>
            </a:pPr>
            <a:fld id="{5CA1BCA1-B30A-456A-8E56-65ED75782015}" type="datetime11">
              <a:rPr lang="zh-CN" altLang="en-US" smtClean="0"/>
              <a:t>11:48:10</a:t>
            </a:fld>
            <a:endParaRPr lang="en-US"/>
          </a:p>
        </p:txBody>
      </p:sp>
      <p:sp>
        <p:nvSpPr>
          <p:cNvPr id="3" name="灯片编号占位符 2">
            <a:extLst>
              <a:ext uri="{FF2B5EF4-FFF2-40B4-BE49-F238E27FC236}">
                <a16:creationId xmlns:a16="http://schemas.microsoft.com/office/drawing/2014/main" id="{2E2E7B46-E7F9-4B6D-853A-7C3E6FE94979}"/>
              </a:ext>
            </a:extLst>
          </p:cNvPr>
          <p:cNvSpPr>
            <a:spLocks noGrp="1"/>
          </p:cNvSpPr>
          <p:nvPr>
            <p:ph type="sldNum" sz="quarter" idx="12"/>
          </p:nvPr>
        </p:nvSpPr>
        <p:spPr/>
        <p:txBody>
          <a:bodyPr/>
          <a:lstStyle/>
          <a:p>
            <a:pPr>
              <a:defRPr/>
            </a:pPr>
            <a:fld id="{41CA9A8D-12B4-4D76-995B-D47171C6A689}" type="slidenum">
              <a:rPr lang="en-US" altLang="zh-CN" smtClean="0"/>
              <a:pPr>
                <a:defRPr/>
              </a:pPr>
              <a:t>139</a:t>
            </a:fld>
            <a:endParaRPr lang="en-US" altLang="zh-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2791"/>
                                        </p:tgtEl>
                                        <p:attrNameLst>
                                          <p:attrName>style.visibility</p:attrName>
                                        </p:attrNameLst>
                                      </p:cBhvr>
                                      <p:to>
                                        <p:strVal val="visible"/>
                                      </p:to>
                                    </p:set>
                                    <p:anim calcmode="lin" valueType="num">
                                      <p:cBhvr additive="base">
                                        <p:cTn id="7" dur="500" fill="hold"/>
                                        <p:tgtEl>
                                          <p:spTgt spid="502791"/>
                                        </p:tgtEl>
                                        <p:attrNameLst>
                                          <p:attrName>ppt_x</p:attrName>
                                        </p:attrNameLst>
                                      </p:cBhvr>
                                      <p:tavLst>
                                        <p:tav tm="0">
                                          <p:val>
                                            <p:strVal val="1+#ppt_w/2"/>
                                          </p:val>
                                        </p:tav>
                                        <p:tav tm="100000">
                                          <p:val>
                                            <p:strVal val="#ppt_x"/>
                                          </p:val>
                                        </p:tav>
                                      </p:tavLst>
                                    </p:anim>
                                    <p:anim calcmode="lin" valueType="num">
                                      <p:cBhvr additive="base">
                                        <p:cTn id="8" dur="500" fill="hold"/>
                                        <p:tgtEl>
                                          <p:spTgt spid="5027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502794"/>
                                        </p:tgtEl>
                                        <p:attrNameLst>
                                          <p:attrName>style.visibility</p:attrName>
                                        </p:attrNameLst>
                                      </p:cBhvr>
                                      <p:to>
                                        <p:strVal val="visible"/>
                                      </p:to>
                                    </p:set>
                                    <p:animEffect transition="in" filter="slide(fromBottom)">
                                      <p:cBhvr>
                                        <p:cTn id="13" dur="500"/>
                                        <p:tgtEl>
                                          <p:spTgt spid="502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9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EB19B59-D2F4-4261-9573-3641A1DED5CA}"/>
              </a:ext>
            </a:extLst>
          </p:cNvPr>
          <p:cNvSpPr txBox="1">
            <a:spLocks noChangeArrowheads="1"/>
          </p:cNvSpPr>
          <p:nvPr/>
        </p:nvSpPr>
        <p:spPr>
          <a:xfrm>
            <a:off x="533400" y="533400"/>
            <a:ext cx="2819400" cy="649288"/>
          </a:xfrm>
          <a:prstGeom prst="rect">
            <a:avLst/>
          </a:prstGeom>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800" b="1" dirty="0">
                <a:latin typeface="宋体" panose="02010600030101010101" pitchFamily="2" charset="-122"/>
              </a:rPr>
              <a:t>几个重要的烯基</a:t>
            </a:r>
            <a:endParaRPr lang="zh-CN" altLang="en-US" sz="2800" b="1" dirty="0">
              <a:solidFill>
                <a:schemeClr val="tx2">
                  <a:lumMod val="75000"/>
                </a:schemeClr>
              </a:solidFill>
              <a:latin typeface="Arial" charset="0"/>
              <a:ea typeface="宋体" pitchFamily="2" charset="-122"/>
              <a:cs typeface="+mn-cs"/>
            </a:endParaRPr>
          </a:p>
        </p:txBody>
      </p:sp>
      <p:grpSp>
        <p:nvGrpSpPr>
          <p:cNvPr id="17411" name="组合 2">
            <a:extLst>
              <a:ext uri="{FF2B5EF4-FFF2-40B4-BE49-F238E27FC236}">
                <a16:creationId xmlns:a16="http://schemas.microsoft.com/office/drawing/2014/main" id="{C39E0081-B524-4F0C-B599-79F779AC0F4D}"/>
              </a:ext>
            </a:extLst>
          </p:cNvPr>
          <p:cNvGrpSpPr>
            <a:grpSpLocks/>
          </p:cNvGrpSpPr>
          <p:nvPr/>
        </p:nvGrpSpPr>
        <p:grpSpPr bwMode="auto">
          <a:xfrm>
            <a:off x="990600" y="1905000"/>
            <a:ext cx="6172200" cy="3635375"/>
            <a:chOff x="1054008" y="1609725"/>
            <a:chExt cx="7023100" cy="4333875"/>
          </a:xfrm>
        </p:grpSpPr>
        <p:sp>
          <p:nvSpPr>
            <p:cNvPr id="4" name="矩形 3">
              <a:extLst>
                <a:ext uri="{FF2B5EF4-FFF2-40B4-BE49-F238E27FC236}">
                  <a16:creationId xmlns:a16="http://schemas.microsoft.com/office/drawing/2014/main" id="{FC9A478A-AD7F-4680-BAF0-EAEE5CDE84AE}"/>
                </a:ext>
              </a:extLst>
            </p:cNvPr>
            <p:cNvSpPr/>
            <p:nvPr/>
          </p:nvSpPr>
          <p:spPr>
            <a:xfrm>
              <a:off x="4419244" y="2894748"/>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a:extLst>
                <a:ext uri="{FF2B5EF4-FFF2-40B4-BE49-F238E27FC236}">
                  <a16:creationId xmlns:a16="http://schemas.microsoft.com/office/drawing/2014/main" id="{7AB084C4-EEC9-4D90-8548-1053782A4C77}"/>
                </a:ext>
              </a:extLst>
            </p:cNvPr>
            <p:cNvSpPr/>
            <p:nvPr/>
          </p:nvSpPr>
          <p:spPr>
            <a:xfrm>
              <a:off x="4419244" y="1609725"/>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a:extLst>
                <a:ext uri="{FF2B5EF4-FFF2-40B4-BE49-F238E27FC236}">
                  <a16:creationId xmlns:a16="http://schemas.microsoft.com/office/drawing/2014/main" id="{32E17EE6-2368-4E6B-B220-B7D2852E93E6}"/>
                </a:ext>
              </a:extLst>
            </p:cNvPr>
            <p:cNvSpPr/>
            <p:nvPr/>
          </p:nvSpPr>
          <p:spPr>
            <a:xfrm>
              <a:off x="4419244" y="4115424"/>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7419" name="Picture 8" descr="E:\有机化学\有机课程\图片\图片43.tif">
              <a:extLst>
                <a:ext uri="{FF2B5EF4-FFF2-40B4-BE49-F238E27FC236}">
                  <a16:creationId xmlns:a16="http://schemas.microsoft.com/office/drawing/2014/main" id="{094D8E99-E0F9-43C4-87C5-7DAAE911A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008" y="1609725"/>
              <a:ext cx="70231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Box 7">
            <a:extLst>
              <a:ext uri="{FF2B5EF4-FFF2-40B4-BE49-F238E27FC236}">
                <a16:creationId xmlns:a16="http://schemas.microsoft.com/office/drawing/2014/main" id="{C505DFE7-55B4-448B-9A81-7E66BBC2BC51}"/>
              </a:ext>
            </a:extLst>
          </p:cNvPr>
          <p:cNvSpPr txBox="1">
            <a:spLocks noChangeArrowheads="1"/>
          </p:cNvSpPr>
          <p:nvPr/>
        </p:nvSpPr>
        <p:spPr bwMode="auto">
          <a:xfrm>
            <a:off x="533400" y="1219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烯基</a:t>
            </a:r>
            <a:r>
              <a:rPr lang="zh-CN" altLang="en-US" sz="2400" b="1">
                <a:latin typeface="Times New Roman" panose="02020603050405020304" pitchFamily="18" charset="0"/>
              </a:rPr>
              <a:t>：</a:t>
            </a:r>
            <a:r>
              <a:rPr lang="zh-CN" altLang="en-US" sz="2400" b="1">
                <a:solidFill>
                  <a:schemeClr val="tx2"/>
                </a:solidFill>
                <a:latin typeface="宋体" panose="02010600030101010101" pitchFamily="2" charset="-122"/>
              </a:rPr>
              <a:t>烯烃从形式上去掉一个氢原子后剩下的部分</a:t>
            </a:r>
            <a:r>
              <a:rPr lang="zh-CN" altLang="en-US" sz="2400">
                <a:solidFill>
                  <a:schemeClr val="tx2"/>
                </a:solidFill>
                <a:latin typeface="宋体" panose="02010600030101010101" pitchFamily="2" charset="-122"/>
              </a:rPr>
              <a:t>。</a:t>
            </a:r>
            <a:r>
              <a:rPr lang="zh-CN" altLang="en-US" sz="2400">
                <a:solidFill>
                  <a:schemeClr val="tx2"/>
                </a:solidFill>
              </a:rPr>
              <a:t> </a:t>
            </a:r>
          </a:p>
        </p:txBody>
      </p:sp>
      <p:pic>
        <p:nvPicPr>
          <p:cNvPr id="17413" name="图片 11">
            <a:extLst>
              <a:ext uri="{FF2B5EF4-FFF2-40B4-BE49-F238E27FC236}">
                <a16:creationId xmlns:a16="http://schemas.microsoft.com/office/drawing/2014/main" id="{786C2010-55A1-4866-8CB9-190F697E3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770563"/>
            <a:ext cx="152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0510A1F7-7469-45BA-87E0-9852A390A089}"/>
              </a:ext>
            </a:extLst>
          </p:cNvPr>
          <p:cNvSpPr/>
          <p:nvPr/>
        </p:nvSpPr>
        <p:spPr bwMode="auto">
          <a:xfrm>
            <a:off x="3948113" y="6015038"/>
            <a:ext cx="1447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5" name="文本框 12">
            <a:extLst>
              <a:ext uri="{FF2B5EF4-FFF2-40B4-BE49-F238E27FC236}">
                <a16:creationId xmlns:a16="http://schemas.microsoft.com/office/drawing/2014/main" id="{328E486F-A648-4DDD-877A-7726E55A991A}"/>
              </a:ext>
            </a:extLst>
          </p:cNvPr>
          <p:cNvSpPr txBox="1">
            <a:spLocks noChangeArrowheads="1"/>
          </p:cNvSpPr>
          <p:nvPr/>
        </p:nvSpPr>
        <p:spPr bwMode="auto">
          <a:xfrm>
            <a:off x="3948113" y="60150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Times New Roman" panose="02020603050405020304" pitchFamily="18" charset="0"/>
                <a:ea typeface="宋体" panose="02010600030101010101" pitchFamily="2" charset="-122"/>
              </a:rPr>
              <a:t>异丙烯基</a:t>
            </a:r>
          </a:p>
        </p:txBody>
      </p:sp>
      <p:sp>
        <p:nvSpPr>
          <p:cNvPr id="3" name="日期占位符 2">
            <a:extLst>
              <a:ext uri="{FF2B5EF4-FFF2-40B4-BE49-F238E27FC236}">
                <a16:creationId xmlns:a16="http://schemas.microsoft.com/office/drawing/2014/main" id="{D6DC515D-065C-41D5-9756-52C8F8031A5D}"/>
              </a:ext>
            </a:extLst>
          </p:cNvPr>
          <p:cNvSpPr>
            <a:spLocks noGrp="1"/>
          </p:cNvSpPr>
          <p:nvPr>
            <p:ph type="dt" sz="half" idx="10"/>
          </p:nvPr>
        </p:nvSpPr>
        <p:spPr/>
        <p:txBody>
          <a:bodyPr/>
          <a:lstStyle/>
          <a:p>
            <a:pPr>
              <a:defRPr/>
            </a:pPr>
            <a:fld id="{DCD2A39F-85FC-4D2C-98C9-640C18B52F39}" type="datetime11">
              <a:rPr lang="zh-CN" altLang="en-US" smtClean="0"/>
              <a:t>11:48:09</a:t>
            </a:fld>
            <a:endParaRPr lang="en-US"/>
          </a:p>
        </p:txBody>
      </p:sp>
      <p:sp>
        <p:nvSpPr>
          <p:cNvPr id="5" name="灯片编号占位符 4">
            <a:extLst>
              <a:ext uri="{FF2B5EF4-FFF2-40B4-BE49-F238E27FC236}">
                <a16:creationId xmlns:a16="http://schemas.microsoft.com/office/drawing/2014/main" id="{B7F7F77B-0CCA-4022-A3D3-62B1FE687B72}"/>
              </a:ext>
            </a:extLst>
          </p:cNvPr>
          <p:cNvSpPr>
            <a:spLocks noGrp="1"/>
          </p:cNvSpPr>
          <p:nvPr>
            <p:ph type="sldNum" sz="quarter" idx="12"/>
          </p:nvPr>
        </p:nvSpPr>
        <p:spPr/>
        <p:txBody>
          <a:bodyPr/>
          <a:lstStyle/>
          <a:p>
            <a:pPr>
              <a:defRPr/>
            </a:pPr>
            <a:fld id="{D9255669-4D76-4035-84D2-5F59D5D8FE20}" type="slidenum">
              <a:rPr lang="en-US" altLang="zh-CN" smtClean="0"/>
              <a:pPr>
                <a:defRPr/>
              </a:pPr>
              <a:t>14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TextBox 1">
            <a:extLst>
              <a:ext uri="{FF2B5EF4-FFF2-40B4-BE49-F238E27FC236}">
                <a16:creationId xmlns:a16="http://schemas.microsoft.com/office/drawing/2014/main" id="{07F6ACFF-B84A-410C-B88D-E149D0F4CE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81263"/>
            <a:ext cx="57499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5F2F59D-DC90-424E-B717-0B20BBCCBD35}"/>
              </a:ext>
            </a:extLst>
          </p:cNvPr>
          <p:cNvSpPr>
            <a:spLocks noGrp="1"/>
          </p:cNvSpPr>
          <p:nvPr>
            <p:ph type="dt" sz="half" idx="10"/>
          </p:nvPr>
        </p:nvSpPr>
        <p:spPr/>
        <p:txBody>
          <a:bodyPr/>
          <a:lstStyle/>
          <a:p>
            <a:pPr>
              <a:defRPr/>
            </a:pPr>
            <a:fld id="{8C7BA144-7C95-4199-887B-3CC31CF1EC75}" type="datetime11">
              <a:rPr lang="zh-CN" altLang="en-US" smtClean="0"/>
              <a:t>11:48:10</a:t>
            </a:fld>
            <a:endParaRPr lang="en-US"/>
          </a:p>
        </p:txBody>
      </p:sp>
      <p:sp>
        <p:nvSpPr>
          <p:cNvPr id="3" name="灯片编号占位符 2">
            <a:extLst>
              <a:ext uri="{FF2B5EF4-FFF2-40B4-BE49-F238E27FC236}">
                <a16:creationId xmlns:a16="http://schemas.microsoft.com/office/drawing/2014/main" id="{CEA5A437-9875-440B-A154-1E14B6010A73}"/>
              </a:ext>
            </a:extLst>
          </p:cNvPr>
          <p:cNvSpPr>
            <a:spLocks noGrp="1"/>
          </p:cNvSpPr>
          <p:nvPr>
            <p:ph type="sldNum" sz="quarter" idx="12"/>
          </p:nvPr>
        </p:nvSpPr>
        <p:spPr/>
        <p:txBody>
          <a:bodyPr/>
          <a:lstStyle/>
          <a:p>
            <a:pPr>
              <a:defRPr/>
            </a:pPr>
            <a:fld id="{D9255669-4D76-4035-84D2-5F59D5D8FE20}" type="slidenum">
              <a:rPr lang="en-US" altLang="zh-CN" smtClean="0"/>
              <a:pPr>
                <a:defRPr/>
              </a:pPr>
              <a:t>140</a:t>
            </a:fld>
            <a:endParaRPr lang="en-US" altLang="zh-CN"/>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a:extLst>
              <a:ext uri="{FF2B5EF4-FFF2-40B4-BE49-F238E27FC236}">
                <a16:creationId xmlns:a16="http://schemas.microsoft.com/office/drawing/2014/main" id="{F4376940-67E0-4E73-B79B-6DCBE71B4AAB}"/>
              </a:ext>
            </a:extLst>
          </p:cNvPr>
          <p:cNvSpPr txBox="1">
            <a:spLocks noChangeArrowheads="1"/>
          </p:cNvSpPr>
          <p:nvPr/>
        </p:nvSpPr>
        <p:spPr bwMode="auto">
          <a:xfrm>
            <a:off x="838200" y="6858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立体异构体的命名</a:t>
            </a:r>
            <a:r>
              <a:rPr lang="zh-CN" altLang="en-US" sz="2400" b="1"/>
              <a:t> </a:t>
            </a:r>
          </a:p>
        </p:txBody>
      </p:sp>
      <p:sp>
        <p:nvSpPr>
          <p:cNvPr id="137220" name="Rectangle 4">
            <a:extLst>
              <a:ext uri="{FF2B5EF4-FFF2-40B4-BE49-F238E27FC236}">
                <a16:creationId xmlns:a16="http://schemas.microsoft.com/office/drawing/2014/main" id="{78D2E9AA-8F41-41AB-8F56-CFDC3631E2F9}"/>
              </a:ext>
            </a:extLst>
          </p:cNvPr>
          <p:cNvSpPr>
            <a:spLocks noChangeArrowheads="1"/>
          </p:cNvSpPr>
          <p:nvPr/>
        </p:nvSpPr>
        <p:spPr bwMode="auto">
          <a:xfrm>
            <a:off x="533400" y="1752600"/>
            <a:ext cx="8001000" cy="858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顺式：双键碳原子上两个相同的原子或基团处于双键同侧。</a:t>
            </a:r>
          </a:p>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反式：双键碳原子上两个相同的原子或基团处于双键反侧。</a:t>
            </a:r>
          </a:p>
        </p:txBody>
      </p:sp>
      <p:sp>
        <p:nvSpPr>
          <p:cNvPr id="137221" name="Text Box 5">
            <a:extLst>
              <a:ext uri="{FF2B5EF4-FFF2-40B4-BE49-F238E27FC236}">
                <a16:creationId xmlns:a16="http://schemas.microsoft.com/office/drawing/2014/main" id="{0B0F6185-C60A-401F-B097-A81626F05C41}"/>
              </a:ext>
            </a:extLst>
          </p:cNvPr>
          <p:cNvSpPr txBox="1">
            <a:spLocks noChangeArrowheads="1"/>
          </p:cNvSpPr>
          <p:nvPr/>
        </p:nvSpPr>
        <p:spPr bwMode="auto">
          <a:xfrm>
            <a:off x="609600" y="1219200"/>
            <a:ext cx="7924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a.  </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顺反命名法：既在系统名称前加一“顺”或“反”字</a:t>
            </a:r>
            <a:r>
              <a:rPr lang="zh-CN" altLang="en-US" sz="240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37305" name="Text Box 89">
            <a:extLst>
              <a:ext uri="{FF2B5EF4-FFF2-40B4-BE49-F238E27FC236}">
                <a16:creationId xmlns:a16="http://schemas.microsoft.com/office/drawing/2014/main" id="{4D22946A-F41D-448A-A5CB-42AEA1529F97}"/>
              </a:ext>
            </a:extLst>
          </p:cNvPr>
          <p:cNvSpPr txBox="1">
            <a:spLocks noChangeArrowheads="1"/>
          </p:cNvSpPr>
          <p:nvPr/>
        </p:nvSpPr>
        <p:spPr bwMode="auto">
          <a:xfrm>
            <a:off x="107950" y="4267200"/>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顺反命名法有</a:t>
            </a:r>
            <a:r>
              <a:rPr lang="zh-CN" altLang="en-US" sz="2400" b="1">
                <a:solidFill>
                  <a:srgbClr val="FF3300"/>
                </a:solidFill>
                <a:latin typeface="宋体" panose="02010600030101010101" pitchFamily="2" charset="-122"/>
              </a:rPr>
              <a:t>局限性</a:t>
            </a:r>
            <a:r>
              <a:rPr lang="zh-CN" altLang="en-US" sz="2400" b="1">
                <a:latin typeface="宋体" panose="02010600030101010101" pitchFamily="2" charset="-122"/>
              </a:rPr>
              <a:t>，</a:t>
            </a:r>
            <a:r>
              <a:rPr lang="zh-CN" altLang="en-US" sz="2400" b="1">
                <a:solidFill>
                  <a:srgbClr val="000000"/>
                </a:solidFill>
                <a:latin typeface="宋体" panose="02010600030101010101" pitchFamily="2" charset="-122"/>
              </a:rPr>
              <a:t>即在两个双键碳上所连接的两个基团彼此</a:t>
            </a:r>
            <a:r>
              <a:rPr lang="zh-CN" altLang="en-US" sz="2400" b="1">
                <a:solidFill>
                  <a:srgbClr val="FF3300"/>
                </a:solidFill>
                <a:latin typeface="宋体" panose="02010600030101010101" pitchFamily="2" charset="-122"/>
              </a:rPr>
              <a:t>应有一个是相同</a:t>
            </a:r>
            <a:r>
              <a:rPr lang="zh-CN" altLang="en-US" sz="2400" b="1">
                <a:solidFill>
                  <a:srgbClr val="000000"/>
                </a:solidFill>
                <a:latin typeface="宋体" panose="02010600030101010101" pitchFamily="2" charset="-122"/>
              </a:rPr>
              <a:t>的，彼此无相同基团时，则无法命名其顺反。</a:t>
            </a:r>
            <a:r>
              <a:rPr lang="zh-CN" altLang="en-US">
                <a:solidFill>
                  <a:srgbClr val="000000"/>
                </a:solidFill>
              </a:rPr>
              <a:t> </a:t>
            </a:r>
          </a:p>
        </p:txBody>
      </p:sp>
      <p:graphicFrame>
        <p:nvGraphicFramePr>
          <p:cNvPr id="137306" name="Object 90">
            <a:extLst>
              <a:ext uri="{FF2B5EF4-FFF2-40B4-BE49-F238E27FC236}">
                <a16:creationId xmlns:a16="http://schemas.microsoft.com/office/drawing/2014/main" id="{A49A4E07-2C64-4073-93D6-05D4081407C4}"/>
              </a:ext>
            </a:extLst>
          </p:cNvPr>
          <p:cNvGraphicFramePr>
            <a:graphicFrameLocks noChangeAspect="1"/>
          </p:cNvGraphicFramePr>
          <p:nvPr/>
        </p:nvGraphicFramePr>
        <p:xfrm>
          <a:off x="457200" y="5334000"/>
          <a:ext cx="8077200" cy="1066800"/>
        </p:xfrm>
        <a:graphic>
          <a:graphicData uri="http://schemas.openxmlformats.org/presentationml/2006/ole">
            <mc:AlternateContent xmlns:mc="http://schemas.openxmlformats.org/markup-compatibility/2006">
              <mc:Choice xmlns:v="urn:schemas-microsoft-com:vml" Requires="v">
                <p:oleObj spid="_x0000_s18570" name="CS ChemDraw Drawing" r:id="rId3" imgW="5123180" imgH="617220" progId="ChemDraw.Document.6.0">
                  <p:embed/>
                </p:oleObj>
              </mc:Choice>
              <mc:Fallback>
                <p:oleObj name="CS ChemDraw Drawing" r:id="rId3" imgW="5123180" imgH="617220" progId="ChemDraw.Document.6.0">
                  <p:embed/>
                  <p:pic>
                    <p:nvPicPr>
                      <p:cNvPr id="0" name="Object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308" name="Object 92">
            <a:extLst>
              <a:ext uri="{FF2B5EF4-FFF2-40B4-BE49-F238E27FC236}">
                <a16:creationId xmlns:a16="http://schemas.microsoft.com/office/drawing/2014/main" id="{7E352501-F280-40A9-AA87-0264DD749025}"/>
              </a:ext>
            </a:extLst>
          </p:cNvPr>
          <p:cNvGraphicFramePr>
            <a:graphicFrameLocks noChangeAspect="1"/>
          </p:cNvGraphicFramePr>
          <p:nvPr/>
        </p:nvGraphicFramePr>
        <p:xfrm>
          <a:off x="971550" y="2781300"/>
          <a:ext cx="9144000" cy="1533525"/>
        </p:xfrm>
        <a:graphic>
          <a:graphicData uri="http://schemas.openxmlformats.org/presentationml/2006/ole">
            <mc:AlternateContent xmlns:mc="http://schemas.openxmlformats.org/markup-compatibility/2006">
              <mc:Choice xmlns:v="urn:schemas-microsoft-com:vml" Requires="v">
                <p:oleObj spid="_x0000_s18571" name="CS ChemDraw Drawing" r:id="rId5" imgW="5448300" imgH="742950" progId="ChemDraw.Document.6.0">
                  <p:embed/>
                </p:oleObj>
              </mc:Choice>
              <mc:Fallback>
                <p:oleObj name="CS ChemDraw Drawing" r:id="rId5" imgW="5448300" imgH="742950" progId="ChemDraw.Document.6.0">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781300"/>
                        <a:ext cx="9144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39C6CE1-8EAB-40E9-8803-D1D98C98158A}"/>
              </a:ext>
            </a:extLst>
          </p:cNvPr>
          <p:cNvSpPr>
            <a:spLocks noGrp="1"/>
          </p:cNvSpPr>
          <p:nvPr>
            <p:ph type="dt" sz="quarter" idx="10"/>
          </p:nvPr>
        </p:nvSpPr>
        <p:spPr/>
        <p:txBody>
          <a:bodyPr/>
          <a:lstStyle/>
          <a:p>
            <a:pPr>
              <a:defRPr/>
            </a:pPr>
            <a:fld id="{77BCF6FF-29D9-4859-9A2D-09EC4A7C4135}"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D0F1360E-8172-4127-9FA9-7F3844EA2CDB}"/>
              </a:ext>
            </a:extLst>
          </p:cNvPr>
          <p:cNvSpPr>
            <a:spLocks noGrp="1"/>
          </p:cNvSpPr>
          <p:nvPr>
            <p:ph type="sldNum" sz="quarter" idx="12"/>
          </p:nvPr>
        </p:nvSpPr>
        <p:spPr/>
        <p:txBody>
          <a:bodyPr/>
          <a:lstStyle/>
          <a:p>
            <a:pPr>
              <a:defRPr/>
            </a:pPr>
            <a:fld id="{21968D85-8B65-4BFB-B487-0D7A1992DEC1}" type="slidenum">
              <a:rPr lang="en-US" altLang="zh-CN"/>
              <a:pPr>
                <a:defRPr/>
              </a:pPr>
              <a:t>15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221"/>
                                        </p:tgtEl>
                                        <p:attrNameLst>
                                          <p:attrName>style.visibility</p:attrName>
                                        </p:attrNameLst>
                                      </p:cBhvr>
                                      <p:to>
                                        <p:strVal val="visible"/>
                                      </p:to>
                                    </p:set>
                                    <p:anim calcmode="lin" valueType="num">
                                      <p:cBhvr additive="base">
                                        <p:cTn id="7" dur="500" fill="hold"/>
                                        <p:tgtEl>
                                          <p:spTgt spid="137221"/>
                                        </p:tgtEl>
                                        <p:attrNameLst>
                                          <p:attrName>ppt_x</p:attrName>
                                        </p:attrNameLst>
                                      </p:cBhvr>
                                      <p:tavLst>
                                        <p:tav tm="0">
                                          <p:val>
                                            <p:strVal val="#ppt_x"/>
                                          </p:val>
                                        </p:tav>
                                        <p:tav tm="100000">
                                          <p:val>
                                            <p:strVal val="#ppt_x"/>
                                          </p:val>
                                        </p:tav>
                                      </p:tavLst>
                                    </p:anim>
                                    <p:anim calcmode="lin" valueType="num">
                                      <p:cBhvr additive="base">
                                        <p:cTn id="8" dur="500" fill="hold"/>
                                        <p:tgtEl>
                                          <p:spTgt spid="1372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37220"/>
                                        </p:tgtEl>
                                        <p:attrNameLst>
                                          <p:attrName>style.visibility</p:attrName>
                                        </p:attrNameLst>
                                      </p:cBhvr>
                                      <p:to>
                                        <p:strVal val="visible"/>
                                      </p:to>
                                    </p:set>
                                    <p:anim calcmode="lin" valueType="num">
                                      <p:cBhvr>
                                        <p:cTn id="13" dur="500" fill="hold"/>
                                        <p:tgtEl>
                                          <p:spTgt spid="137220"/>
                                        </p:tgtEl>
                                        <p:attrNameLst>
                                          <p:attrName>ppt_x</p:attrName>
                                        </p:attrNameLst>
                                      </p:cBhvr>
                                      <p:tavLst>
                                        <p:tav tm="0">
                                          <p:val>
                                            <p:strVal val="#ppt_x-#ppt_w/2"/>
                                          </p:val>
                                        </p:tav>
                                        <p:tav tm="100000">
                                          <p:val>
                                            <p:strVal val="#ppt_x"/>
                                          </p:val>
                                        </p:tav>
                                      </p:tavLst>
                                    </p:anim>
                                    <p:anim calcmode="lin" valueType="num">
                                      <p:cBhvr>
                                        <p:cTn id="14" dur="500" fill="hold"/>
                                        <p:tgtEl>
                                          <p:spTgt spid="137220"/>
                                        </p:tgtEl>
                                        <p:attrNameLst>
                                          <p:attrName>ppt_y</p:attrName>
                                        </p:attrNameLst>
                                      </p:cBhvr>
                                      <p:tavLst>
                                        <p:tav tm="0">
                                          <p:val>
                                            <p:strVal val="#ppt_y"/>
                                          </p:val>
                                        </p:tav>
                                        <p:tav tm="100000">
                                          <p:val>
                                            <p:strVal val="#ppt_y"/>
                                          </p:val>
                                        </p:tav>
                                      </p:tavLst>
                                    </p:anim>
                                    <p:anim calcmode="lin" valueType="num">
                                      <p:cBhvr>
                                        <p:cTn id="15" dur="500" fill="hold"/>
                                        <p:tgtEl>
                                          <p:spTgt spid="137220"/>
                                        </p:tgtEl>
                                        <p:attrNameLst>
                                          <p:attrName>ppt_w</p:attrName>
                                        </p:attrNameLst>
                                      </p:cBhvr>
                                      <p:tavLst>
                                        <p:tav tm="0">
                                          <p:val>
                                            <p:fltVal val="0"/>
                                          </p:val>
                                        </p:tav>
                                        <p:tav tm="100000">
                                          <p:val>
                                            <p:strVal val="#ppt_w"/>
                                          </p:val>
                                        </p:tav>
                                      </p:tavLst>
                                    </p:anim>
                                    <p:anim calcmode="lin" valueType="num">
                                      <p:cBhvr>
                                        <p:cTn id="16" dur="500" fill="hold"/>
                                        <p:tgtEl>
                                          <p:spTgt spid="137220"/>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nodeType="clickEffect">
                                  <p:stCondLst>
                                    <p:cond delay="0"/>
                                  </p:stCondLst>
                                  <p:childTnLst>
                                    <p:set>
                                      <p:cBhvr>
                                        <p:cTn id="20" dur="1" fill="hold">
                                          <p:stCondLst>
                                            <p:cond delay="0"/>
                                          </p:stCondLst>
                                        </p:cTn>
                                        <p:tgtEl>
                                          <p:spTgt spid="137308"/>
                                        </p:tgtEl>
                                        <p:attrNameLst>
                                          <p:attrName>style.visibility</p:attrName>
                                        </p:attrNameLst>
                                      </p:cBhvr>
                                      <p:to>
                                        <p:strVal val="visible"/>
                                      </p:to>
                                    </p:set>
                                    <p:animEffect transition="in" filter="barn(inHorizontal)">
                                      <p:cBhvr>
                                        <p:cTn id="21" dur="500"/>
                                        <p:tgtEl>
                                          <p:spTgt spid="13730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7305"/>
                                        </p:tgtEl>
                                        <p:attrNameLst>
                                          <p:attrName>style.visibility</p:attrName>
                                        </p:attrNameLst>
                                      </p:cBhvr>
                                      <p:to>
                                        <p:strVal val="visible"/>
                                      </p:to>
                                    </p:set>
                                    <p:anim calcmode="lin" valueType="num">
                                      <p:cBhvr additive="base">
                                        <p:cTn id="26" dur="500" fill="hold"/>
                                        <p:tgtEl>
                                          <p:spTgt spid="137305"/>
                                        </p:tgtEl>
                                        <p:attrNameLst>
                                          <p:attrName>ppt_x</p:attrName>
                                        </p:attrNameLst>
                                      </p:cBhvr>
                                      <p:tavLst>
                                        <p:tav tm="0">
                                          <p:val>
                                            <p:strVal val="#ppt_x"/>
                                          </p:val>
                                        </p:tav>
                                        <p:tav tm="100000">
                                          <p:val>
                                            <p:strVal val="#ppt_x"/>
                                          </p:val>
                                        </p:tav>
                                      </p:tavLst>
                                    </p:anim>
                                    <p:anim calcmode="lin" valueType="num">
                                      <p:cBhvr additive="base">
                                        <p:cTn id="27" dur="500" fill="hold"/>
                                        <p:tgtEl>
                                          <p:spTgt spid="13730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7306"/>
                                        </p:tgtEl>
                                        <p:attrNameLst>
                                          <p:attrName>style.visibility</p:attrName>
                                        </p:attrNameLst>
                                      </p:cBhvr>
                                      <p:to>
                                        <p:strVal val="visible"/>
                                      </p:to>
                                    </p:set>
                                    <p:animEffect transition="in" filter="wipe(down)">
                                      <p:cBhvr>
                                        <p:cTn id="32" dur="500"/>
                                        <p:tgtEl>
                                          <p:spTgt spid="137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animBg="1" autoUpdateAnimBg="0"/>
      <p:bldP spid="137221" grpId="0"/>
      <p:bldP spid="1373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646FAFA8-E781-4A8D-A26E-6BE861C149D0}"/>
              </a:ext>
            </a:extLst>
          </p:cNvPr>
          <p:cNvSpPr txBox="1">
            <a:spLocks noChangeArrowheads="1"/>
          </p:cNvSpPr>
          <p:nvPr/>
        </p:nvSpPr>
        <p:spPr bwMode="auto">
          <a:xfrm>
            <a:off x="684213" y="765175"/>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rPr>
              <a:t>b.</a:t>
            </a:r>
            <a:r>
              <a:rPr lang="en-US" altLang="zh-CN" sz="24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Z</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E</a:t>
            </a:r>
            <a:r>
              <a:rPr lang="zh-CN" altLang="en-US" sz="2400" b="1">
                <a:latin typeface="Times New Roman" panose="02020603050405020304" pitchFamily="18" charset="0"/>
                <a:ea typeface="宋体" panose="02010600030101010101" pitchFamily="2" charset="-122"/>
              </a:rPr>
              <a:t>命名法（顺序规则法）</a:t>
            </a:r>
          </a:p>
        </p:txBody>
      </p:sp>
      <p:sp>
        <p:nvSpPr>
          <p:cNvPr id="19459" name="Text Box 4">
            <a:extLst>
              <a:ext uri="{FF2B5EF4-FFF2-40B4-BE49-F238E27FC236}">
                <a16:creationId xmlns:a16="http://schemas.microsoft.com/office/drawing/2014/main" id="{12AB278F-9373-4202-99C2-FD4CFEDF1D0B}"/>
              </a:ext>
            </a:extLst>
          </p:cNvPr>
          <p:cNvSpPr txBox="1">
            <a:spLocks noChangeArrowheads="1"/>
          </p:cNvSpPr>
          <p:nvPr/>
        </p:nvSpPr>
        <p:spPr bwMode="auto">
          <a:xfrm>
            <a:off x="533400" y="1524000"/>
            <a:ext cx="655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38245" name="Text Box 5">
            <a:extLst>
              <a:ext uri="{FF2B5EF4-FFF2-40B4-BE49-F238E27FC236}">
                <a16:creationId xmlns:a16="http://schemas.microsoft.com/office/drawing/2014/main" id="{58DF0E0B-5515-49FE-96E8-CA4346385B4D}"/>
              </a:ext>
            </a:extLst>
          </p:cNvPr>
          <p:cNvSpPr txBox="1">
            <a:spLocks noChangeArrowheads="1"/>
          </p:cNvSpPr>
          <p:nvPr/>
        </p:nvSpPr>
        <p:spPr bwMode="auto">
          <a:xfrm>
            <a:off x="539750" y="1341438"/>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一个化合物的构型是</a:t>
            </a:r>
            <a:r>
              <a:rPr lang="en-US" altLang="zh-CN" sz="2400" b="1">
                <a:solidFill>
                  <a:srgbClr val="000000"/>
                </a:solidFill>
                <a:latin typeface="Times New Roman" panose="02020603050405020304" pitchFamily="18" charset="0"/>
                <a:cs typeface="Times New Roman" panose="02020603050405020304" pitchFamily="18" charset="0"/>
              </a:rPr>
              <a:t>Z</a:t>
            </a:r>
            <a:r>
              <a:rPr lang="zh-CN" altLang="en-US" sz="2400" b="1">
                <a:solidFill>
                  <a:srgbClr val="000000"/>
                </a:solidFill>
                <a:latin typeface="宋体" panose="02010600030101010101" pitchFamily="2" charset="-122"/>
              </a:rPr>
              <a:t>型还是</a:t>
            </a:r>
            <a:r>
              <a:rPr lang="en-US" altLang="zh-CN" sz="2400" b="1">
                <a:solidFill>
                  <a:srgbClr val="000000"/>
                </a:solidFill>
                <a:latin typeface="Times New Roman" panose="02020603050405020304" pitchFamily="18" charset="0"/>
                <a:cs typeface="Times New Roman" panose="02020603050405020304" pitchFamily="18" charset="0"/>
              </a:rPr>
              <a:t>E</a:t>
            </a:r>
            <a:r>
              <a:rPr lang="zh-CN" altLang="en-US" sz="2400" b="1">
                <a:solidFill>
                  <a:srgbClr val="000000"/>
                </a:solidFill>
                <a:latin typeface="宋体" panose="02010600030101010101" pitchFamily="2" charset="-122"/>
              </a:rPr>
              <a:t>型，要由</a:t>
            </a:r>
            <a:r>
              <a:rPr lang="zh-CN" altLang="en-US" sz="2400" b="1">
                <a:solidFill>
                  <a:srgbClr val="FF3300"/>
                </a:solidFill>
                <a:latin typeface="Times New Roman" panose="02020603050405020304" pitchFamily="18" charset="0"/>
              </a:rPr>
              <a:t>“</a:t>
            </a:r>
            <a:r>
              <a:rPr lang="zh-CN" altLang="en-US" sz="2400" b="1">
                <a:solidFill>
                  <a:srgbClr val="FF3300"/>
                </a:solidFill>
                <a:latin typeface="宋体" panose="02010600030101010101" pitchFamily="2" charset="-122"/>
              </a:rPr>
              <a:t>顺序规则</a:t>
            </a:r>
            <a:r>
              <a:rPr lang="zh-CN" altLang="en-US" sz="2400" b="1">
                <a:solidFill>
                  <a:srgbClr val="FF3300"/>
                </a:solidFill>
                <a:latin typeface="Times New Roman" panose="02020603050405020304" pitchFamily="18" charset="0"/>
              </a:rPr>
              <a:t>”</a:t>
            </a:r>
            <a:r>
              <a:rPr lang="zh-CN" altLang="en-US" sz="2400" b="1">
                <a:solidFill>
                  <a:srgbClr val="000000"/>
                </a:solidFill>
                <a:latin typeface="宋体" panose="02010600030101010101" pitchFamily="2" charset="-122"/>
              </a:rPr>
              <a:t>来决定</a:t>
            </a:r>
            <a:r>
              <a:rPr lang="zh-CN" altLang="en-US" sz="2400" b="1">
                <a:solidFill>
                  <a:srgbClr val="000000"/>
                </a:solidFill>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a:t>
            </a:r>
            <a:r>
              <a:rPr lang="zh-CN" altLang="en-US" sz="2400"/>
              <a:t> </a:t>
            </a:r>
          </a:p>
        </p:txBody>
      </p:sp>
      <p:sp>
        <p:nvSpPr>
          <p:cNvPr id="138246" name="Text Box 6">
            <a:extLst>
              <a:ext uri="{FF2B5EF4-FFF2-40B4-BE49-F238E27FC236}">
                <a16:creationId xmlns:a16="http://schemas.microsoft.com/office/drawing/2014/main" id="{49A638A1-9AB6-4E91-AD87-7CC267A7DA38}"/>
              </a:ext>
            </a:extLst>
          </p:cNvPr>
          <p:cNvSpPr txBox="1">
            <a:spLocks noChangeArrowheads="1"/>
          </p:cNvSpPr>
          <p:nvPr/>
        </p:nvSpPr>
        <p:spPr bwMode="auto">
          <a:xfrm>
            <a:off x="827088" y="1700213"/>
            <a:ext cx="75438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分别</a:t>
            </a:r>
            <a:r>
              <a:rPr lang="zh-CN" altLang="en-US" sz="2400" b="1">
                <a:solidFill>
                  <a:srgbClr val="FF3300"/>
                </a:solidFill>
                <a:latin typeface="宋体" panose="02010600030101010101" pitchFamily="2" charset="-122"/>
              </a:rPr>
              <a:t>比较两个双键碳原子上的取代基团，</a:t>
            </a:r>
            <a:r>
              <a:rPr lang="zh-CN" altLang="en-US" sz="2400" b="1">
                <a:solidFill>
                  <a:schemeClr val="tx2"/>
                </a:solidFill>
                <a:latin typeface="宋体" panose="02010600030101010101" pitchFamily="2" charset="-122"/>
              </a:rPr>
              <a:t>按</a:t>
            </a:r>
            <a:r>
              <a:rPr lang="zh-CN" altLang="en-US" sz="2400" b="1">
                <a:solidFill>
                  <a:schemeClr val="tx2"/>
                </a:solidFill>
                <a:latin typeface="Times New Roman" panose="02020603050405020304" pitchFamily="18" charset="0"/>
              </a:rPr>
              <a:t>“</a:t>
            </a:r>
            <a:r>
              <a:rPr lang="zh-CN" altLang="en-US" sz="2400" b="1">
                <a:solidFill>
                  <a:schemeClr val="tx2"/>
                </a:solidFill>
                <a:latin typeface="宋体" panose="02010600030101010101" pitchFamily="2" charset="-122"/>
              </a:rPr>
              <a:t>顺序规则</a:t>
            </a:r>
            <a:r>
              <a:rPr lang="zh-CN" altLang="en-US" sz="2400" b="1">
                <a:solidFill>
                  <a:schemeClr val="tx2"/>
                </a:solidFill>
                <a:latin typeface="Times New Roman" panose="02020603050405020304" pitchFamily="18" charset="0"/>
              </a:rPr>
              <a:t>”</a:t>
            </a:r>
            <a:r>
              <a:rPr lang="zh-CN" altLang="en-US" sz="2400" b="1">
                <a:solidFill>
                  <a:schemeClr val="tx2"/>
                </a:solidFill>
                <a:latin typeface="宋体" panose="02010600030101010101" pitchFamily="2" charset="-122"/>
              </a:rPr>
              <a:t>  排出的先后顺序，如果两个双键碳上排列顺序在前的基团位于双键的</a:t>
            </a:r>
            <a:r>
              <a:rPr lang="zh-CN" altLang="en-US" sz="2400" b="1">
                <a:solidFill>
                  <a:srgbClr val="FF3300"/>
                </a:solidFill>
                <a:latin typeface="宋体" panose="02010600030101010101" pitchFamily="2" charset="-122"/>
              </a:rPr>
              <a:t>同侧</a:t>
            </a:r>
            <a:r>
              <a:rPr lang="zh-CN" altLang="en-US" sz="2400" b="1">
                <a:solidFill>
                  <a:schemeClr val="tx2"/>
                </a:solidFill>
                <a:latin typeface="宋体" panose="02010600030101010101" pitchFamily="2" charset="-122"/>
              </a:rPr>
              <a:t>，则为</a:t>
            </a:r>
            <a:r>
              <a:rPr lang="en-US" altLang="zh-CN" sz="2400" b="1">
                <a:solidFill>
                  <a:srgbClr val="FF3300"/>
                </a:solidFill>
                <a:latin typeface="Times New Roman" panose="02020603050405020304" pitchFamily="18" charset="0"/>
                <a:cs typeface="Times New Roman" panose="02020603050405020304" pitchFamily="18" charset="0"/>
              </a:rPr>
              <a:t>Z</a:t>
            </a:r>
            <a:r>
              <a:rPr lang="zh-CN" altLang="en-US" sz="2400" b="1">
                <a:solidFill>
                  <a:schemeClr val="tx2"/>
                </a:solidFill>
                <a:latin typeface="宋体" panose="02010600030101010101" pitchFamily="2" charset="-122"/>
              </a:rPr>
              <a:t>构型，反之为</a:t>
            </a:r>
            <a:r>
              <a:rPr lang="en-US" altLang="zh-CN" sz="2400" b="1">
                <a:solidFill>
                  <a:schemeClr val="tx2"/>
                </a:solidFill>
                <a:latin typeface="Times New Roman" panose="02020603050405020304" pitchFamily="18" charset="0"/>
                <a:cs typeface="Times New Roman" panose="02020603050405020304" pitchFamily="18" charset="0"/>
              </a:rPr>
              <a:t>E</a:t>
            </a:r>
            <a:r>
              <a:rPr lang="zh-CN" altLang="en-US" sz="2400" b="1">
                <a:solidFill>
                  <a:schemeClr val="tx2"/>
                </a:solidFill>
                <a:latin typeface="宋体" panose="02010600030101010101" pitchFamily="2" charset="-122"/>
              </a:rPr>
              <a:t>构型。</a:t>
            </a:r>
            <a:r>
              <a:rPr lang="zh-CN" altLang="en-US" sz="2400" b="1">
                <a:solidFill>
                  <a:schemeClr val="tx2"/>
                </a:solidFill>
              </a:rPr>
              <a:t> </a:t>
            </a:r>
          </a:p>
        </p:txBody>
      </p:sp>
      <p:sp>
        <p:nvSpPr>
          <p:cNvPr id="138247" name="Text Box 7">
            <a:extLst>
              <a:ext uri="{FF2B5EF4-FFF2-40B4-BE49-F238E27FC236}">
                <a16:creationId xmlns:a16="http://schemas.microsoft.com/office/drawing/2014/main" id="{384F328F-1527-4673-94D0-88D255A5ED96}"/>
              </a:ext>
            </a:extLst>
          </p:cNvPr>
          <p:cNvSpPr txBox="1">
            <a:spLocks noChangeArrowheads="1"/>
          </p:cNvSpPr>
          <p:nvPr/>
        </p:nvSpPr>
        <p:spPr bwMode="auto">
          <a:xfrm>
            <a:off x="900113" y="3644900"/>
            <a:ext cx="7315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    Z</a:t>
            </a:r>
            <a:r>
              <a:rPr lang="zh-CN" altLang="en-US" sz="2400" b="1">
                <a:latin typeface="宋体" panose="02010600030101010101" pitchFamily="2" charset="-122"/>
              </a:rPr>
              <a:t>是德文</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Zusammen </a:t>
            </a:r>
            <a:r>
              <a:rPr lang="zh-CN" altLang="en-US" sz="2400" b="1">
                <a:latin typeface="宋体" panose="02010600030101010101" pitchFamily="2" charset="-122"/>
              </a:rPr>
              <a:t>的字头，是同一侧的意思。</a:t>
            </a:r>
            <a:endParaRPr lang="zh-CN" altLang="en-US" sz="2400" b="1">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rPr>
              <a:t>是德文</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Entgegen  </a:t>
            </a:r>
            <a:r>
              <a:rPr lang="zh-CN" altLang="en-US" sz="2400" b="1">
                <a:latin typeface="宋体" panose="02010600030101010101" pitchFamily="2" charset="-122"/>
              </a:rPr>
              <a:t>的字头，是相反的意思。</a:t>
            </a:r>
            <a:r>
              <a:rPr lang="zh-CN" altLang="en-US" sz="2400" b="1"/>
              <a:t> </a:t>
            </a:r>
          </a:p>
        </p:txBody>
      </p:sp>
      <p:graphicFrame>
        <p:nvGraphicFramePr>
          <p:cNvPr id="138248" name="Object 8">
            <a:extLst>
              <a:ext uri="{FF2B5EF4-FFF2-40B4-BE49-F238E27FC236}">
                <a16:creationId xmlns:a16="http://schemas.microsoft.com/office/drawing/2014/main" id="{E485FEDA-E3B6-4236-BD70-340E508BC8B8}"/>
              </a:ext>
            </a:extLst>
          </p:cNvPr>
          <p:cNvGraphicFramePr>
            <a:graphicFrameLocks noChangeAspect="1"/>
          </p:cNvGraphicFramePr>
          <p:nvPr/>
        </p:nvGraphicFramePr>
        <p:xfrm>
          <a:off x="827088" y="4724400"/>
          <a:ext cx="7010400" cy="1169988"/>
        </p:xfrm>
        <a:graphic>
          <a:graphicData uri="http://schemas.openxmlformats.org/presentationml/2006/ole">
            <mc:AlternateContent xmlns:mc="http://schemas.openxmlformats.org/markup-compatibility/2006">
              <mc:Choice xmlns:v="urn:schemas-microsoft-com:vml" Requires="v">
                <p:oleObj spid="_x0000_s19535" name="Document" r:id="rId3" imgW="4219575" imgH="704850" progId="ChemWindow.Document">
                  <p:embed/>
                </p:oleObj>
              </mc:Choice>
              <mc:Fallback>
                <p:oleObj name="Document" r:id="rId3" imgW="4219575" imgH="704850" progId="ChemWindow.Document">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724400"/>
                        <a:ext cx="7010400" cy="11699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4" name="Text Box 9">
            <a:extLst>
              <a:ext uri="{FF2B5EF4-FFF2-40B4-BE49-F238E27FC236}">
                <a16:creationId xmlns:a16="http://schemas.microsoft.com/office/drawing/2014/main" id="{1B92837F-2705-48F8-818C-7FAFC25E51E3}"/>
              </a:ext>
            </a:extLst>
          </p:cNvPr>
          <p:cNvSpPr txBox="1">
            <a:spLocks noChangeArrowheads="1"/>
          </p:cNvSpPr>
          <p:nvPr/>
        </p:nvSpPr>
        <p:spPr bwMode="auto">
          <a:xfrm>
            <a:off x="822325" y="60420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p>
        </p:txBody>
      </p:sp>
      <p:sp>
        <p:nvSpPr>
          <p:cNvPr id="138250" name="Text Box 10">
            <a:extLst>
              <a:ext uri="{FF2B5EF4-FFF2-40B4-BE49-F238E27FC236}">
                <a16:creationId xmlns:a16="http://schemas.microsoft.com/office/drawing/2014/main" id="{2FAB1B6F-4DAB-47A1-B81F-C778B23F57EA}"/>
              </a:ext>
            </a:extLst>
          </p:cNvPr>
          <p:cNvSpPr txBox="1">
            <a:spLocks noChangeArrowheads="1"/>
          </p:cNvSpPr>
          <p:nvPr/>
        </p:nvSpPr>
        <p:spPr bwMode="auto">
          <a:xfrm>
            <a:off x="990600" y="6096000"/>
            <a:ext cx="71628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pPr>
            <a:r>
              <a:rPr kumimoji="1" lang="en-US" altLang="zh-CN" sz="2400" b="1">
                <a:solidFill>
                  <a:srgbClr val="000000"/>
                </a:solidFill>
                <a:latin typeface="Times New Roman" panose="02020603050405020304" pitchFamily="18" charset="0"/>
              </a:rPr>
              <a:t>(Z)- 3-</a:t>
            </a:r>
            <a:r>
              <a:rPr kumimoji="1" lang="zh-CN" altLang="en-US" sz="2400" b="1">
                <a:solidFill>
                  <a:srgbClr val="000000"/>
                </a:solidFill>
                <a:latin typeface="Times New Roman" panose="02020603050405020304" pitchFamily="18" charset="0"/>
              </a:rPr>
              <a:t>甲基</a:t>
            </a:r>
            <a:r>
              <a:rPr kumimoji="1" lang="en-US" altLang="zh-CN" sz="2400" b="1">
                <a:solidFill>
                  <a:srgbClr val="000000"/>
                </a:solidFill>
                <a:latin typeface="Times New Roman" panose="02020603050405020304" pitchFamily="18" charset="0"/>
              </a:rPr>
              <a:t>-2-</a:t>
            </a:r>
            <a:r>
              <a:rPr kumimoji="1" lang="zh-CN" altLang="en-US" sz="2400" b="1">
                <a:solidFill>
                  <a:srgbClr val="000000"/>
                </a:solidFill>
                <a:latin typeface="Times New Roman" panose="02020603050405020304" pitchFamily="18" charset="0"/>
              </a:rPr>
              <a:t>戊烯          </a:t>
            </a:r>
            <a:r>
              <a:rPr kumimoji="1" lang="en-US" altLang="zh-CN" sz="2400" b="1">
                <a:solidFill>
                  <a:srgbClr val="000000"/>
                </a:solidFill>
                <a:latin typeface="Times New Roman" panose="02020603050405020304" pitchFamily="18" charset="0"/>
              </a:rPr>
              <a:t>(E)- 3-</a:t>
            </a:r>
            <a:r>
              <a:rPr kumimoji="1" lang="zh-CN" altLang="en-US" sz="2400" b="1">
                <a:solidFill>
                  <a:srgbClr val="000000"/>
                </a:solidFill>
                <a:latin typeface="Times New Roman" panose="02020603050405020304" pitchFamily="18" charset="0"/>
              </a:rPr>
              <a:t>甲基</a:t>
            </a:r>
            <a:r>
              <a:rPr kumimoji="1" lang="en-US" altLang="zh-CN" sz="2400" b="1">
                <a:solidFill>
                  <a:srgbClr val="000000"/>
                </a:solidFill>
                <a:latin typeface="Times New Roman" panose="02020603050405020304" pitchFamily="18" charset="0"/>
              </a:rPr>
              <a:t>-4-</a:t>
            </a:r>
            <a:r>
              <a:rPr kumimoji="1" lang="zh-CN" altLang="en-US" sz="2400" b="1">
                <a:solidFill>
                  <a:srgbClr val="000000"/>
                </a:solidFill>
                <a:latin typeface="Times New Roman" panose="02020603050405020304" pitchFamily="18" charset="0"/>
              </a:rPr>
              <a:t>异丙基</a:t>
            </a:r>
            <a:r>
              <a:rPr kumimoji="1" lang="en-US" altLang="zh-CN" sz="2400" b="1">
                <a:solidFill>
                  <a:srgbClr val="000000"/>
                </a:solidFill>
                <a:latin typeface="Times New Roman" panose="02020603050405020304" pitchFamily="18" charset="0"/>
              </a:rPr>
              <a:t>-3-</a:t>
            </a:r>
            <a:r>
              <a:rPr kumimoji="1" lang="zh-CN" altLang="en-US" sz="2400" b="1">
                <a:solidFill>
                  <a:srgbClr val="000000"/>
                </a:solidFill>
                <a:latin typeface="Times New Roman" panose="02020603050405020304" pitchFamily="18" charset="0"/>
              </a:rPr>
              <a:t>庚烯</a:t>
            </a:r>
          </a:p>
          <a:p>
            <a:pPr eaLnBrk="1" hangingPunct="1"/>
            <a:endParaRPr lang="en-US" altLang="zh-CN">
              <a:solidFill>
                <a:srgbClr val="000000"/>
              </a:solidFill>
            </a:endParaRPr>
          </a:p>
        </p:txBody>
      </p:sp>
      <p:sp>
        <p:nvSpPr>
          <p:cNvPr id="2" name="日期占位符 1">
            <a:extLst>
              <a:ext uri="{FF2B5EF4-FFF2-40B4-BE49-F238E27FC236}">
                <a16:creationId xmlns:a16="http://schemas.microsoft.com/office/drawing/2014/main" id="{8D6D3CBA-7490-4F8A-BE72-C303226BFFA5}"/>
              </a:ext>
            </a:extLst>
          </p:cNvPr>
          <p:cNvSpPr>
            <a:spLocks noGrp="1"/>
          </p:cNvSpPr>
          <p:nvPr>
            <p:ph type="dt" sz="quarter" idx="10"/>
          </p:nvPr>
        </p:nvSpPr>
        <p:spPr/>
        <p:txBody>
          <a:bodyPr/>
          <a:lstStyle/>
          <a:p>
            <a:pPr>
              <a:defRPr/>
            </a:pPr>
            <a:fld id="{2FD96D37-BB87-4E5B-A87F-2E062D9AE83E}"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9D63159D-316F-46C6-A64B-CDF7E1990A37}"/>
              </a:ext>
            </a:extLst>
          </p:cNvPr>
          <p:cNvSpPr>
            <a:spLocks noGrp="1"/>
          </p:cNvSpPr>
          <p:nvPr>
            <p:ph type="sldNum" sz="quarter" idx="12"/>
          </p:nvPr>
        </p:nvSpPr>
        <p:spPr/>
        <p:txBody>
          <a:bodyPr/>
          <a:lstStyle/>
          <a:p>
            <a:pPr>
              <a:defRPr/>
            </a:pPr>
            <a:fld id="{FC60FECF-DC11-433B-8218-0637E770D1DA}" type="slidenum">
              <a:rPr lang="en-US" altLang="zh-CN"/>
              <a:pPr>
                <a:defRPr/>
              </a:pPr>
              <a:t>16</a:t>
            </a:fld>
            <a:endParaRPr lang="en-US" altLang="zh-CN"/>
          </a:p>
        </p:txBody>
      </p:sp>
      <p:pic>
        <p:nvPicPr>
          <p:cNvPr id="19468" name="Picture 27">
            <a:extLst>
              <a:ext uri="{FF2B5EF4-FFF2-40B4-BE49-F238E27FC236}">
                <a16:creationId xmlns:a16="http://schemas.microsoft.com/office/drawing/2014/main" id="{D591AC65-2280-4D12-94B1-FB1E95230A46}"/>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194300" y="6858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9" name="Picture 27">
            <a:extLst>
              <a:ext uri="{FF2B5EF4-FFF2-40B4-BE49-F238E27FC236}">
                <a16:creationId xmlns:a16="http://schemas.microsoft.com/office/drawing/2014/main" id="{C6585C49-064B-4CB5-854E-8DDA6E47B3A9}"/>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27700" y="6889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0" name="Picture 27">
            <a:extLst>
              <a:ext uri="{FF2B5EF4-FFF2-40B4-BE49-F238E27FC236}">
                <a16:creationId xmlns:a16="http://schemas.microsoft.com/office/drawing/2014/main" id="{CDBA2E6E-FB9E-46AF-8BE5-C36E6C5EDB9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216650" y="6889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5"/>
                                        </p:tgtEl>
                                        <p:attrNameLst>
                                          <p:attrName>style.visibility</p:attrName>
                                        </p:attrNameLst>
                                      </p:cBhvr>
                                      <p:to>
                                        <p:strVal val="visible"/>
                                      </p:to>
                                    </p:set>
                                    <p:anim calcmode="lin" valueType="num">
                                      <p:cBhvr additive="base">
                                        <p:cTn id="7" dur="500" fill="hold"/>
                                        <p:tgtEl>
                                          <p:spTgt spid="138245"/>
                                        </p:tgtEl>
                                        <p:attrNameLst>
                                          <p:attrName>ppt_x</p:attrName>
                                        </p:attrNameLst>
                                      </p:cBhvr>
                                      <p:tavLst>
                                        <p:tav tm="0">
                                          <p:val>
                                            <p:strVal val="#ppt_x"/>
                                          </p:val>
                                        </p:tav>
                                        <p:tav tm="100000">
                                          <p:val>
                                            <p:strVal val="#ppt_x"/>
                                          </p:val>
                                        </p:tav>
                                      </p:tavLst>
                                    </p:anim>
                                    <p:anim calcmode="lin" valueType="num">
                                      <p:cBhvr additive="base">
                                        <p:cTn id="8" dur="500" fill="hold"/>
                                        <p:tgtEl>
                                          <p:spTgt spid="1382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38246"/>
                                        </p:tgtEl>
                                        <p:attrNameLst>
                                          <p:attrName>style.visibility</p:attrName>
                                        </p:attrNameLst>
                                      </p:cBhvr>
                                      <p:to>
                                        <p:strVal val="visible"/>
                                      </p:to>
                                    </p:set>
                                    <p:animEffect transition="in" filter="strips(downLeft)">
                                      <p:cBhvr>
                                        <p:cTn id="13" dur="500"/>
                                        <p:tgtEl>
                                          <p:spTgt spid="1382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38247"/>
                                        </p:tgtEl>
                                        <p:attrNameLst>
                                          <p:attrName>style.visibility</p:attrName>
                                        </p:attrNameLst>
                                      </p:cBhvr>
                                      <p:to>
                                        <p:strVal val="visible"/>
                                      </p:to>
                                    </p:set>
                                    <p:animEffect transition="in" filter="barn(inHorizontal)">
                                      <p:cBhvr>
                                        <p:cTn id="18" dur="500"/>
                                        <p:tgtEl>
                                          <p:spTgt spid="1382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138248"/>
                                        </p:tgtEl>
                                        <p:attrNameLst>
                                          <p:attrName>style.visibility</p:attrName>
                                        </p:attrNameLst>
                                      </p:cBhvr>
                                      <p:to>
                                        <p:strVal val="visible"/>
                                      </p:to>
                                    </p:set>
                                    <p:animEffect transition="in" filter="slide(fromBottom)">
                                      <p:cBhvr>
                                        <p:cTn id="23" dur="500"/>
                                        <p:tgtEl>
                                          <p:spTgt spid="13824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38250"/>
                                        </p:tgtEl>
                                        <p:attrNameLst>
                                          <p:attrName>style.visibility</p:attrName>
                                        </p:attrNameLst>
                                      </p:cBhvr>
                                      <p:to>
                                        <p:strVal val="visible"/>
                                      </p:to>
                                    </p:set>
                                    <p:animEffect transition="in" filter="slide(fromBottom)">
                                      <p:cBhvr>
                                        <p:cTn id="28" dur="500"/>
                                        <p:tgtEl>
                                          <p:spTgt spid="13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p:bldP spid="138246" grpId="0"/>
      <p:bldP spid="138247" grpId="0"/>
      <p:bldP spid="1382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026">
            <a:extLst>
              <a:ext uri="{FF2B5EF4-FFF2-40B4-BE49-F238E27FC236}">
                <a16:creationId xmlns:a16="http://schemas.microsoft.com/office/drawing/2014/main" id="{7B65BEF2-C818-4FBF-B35E-E4B6F125F9C2}"/>
              </a:ext>
            </a:extLst>
          </p:cNvPr>
          <p:cNvSpPr txBox="1">
            <a:spLocks noChangeArrowheads="1"/>
          </p:cNvSpPr>
          <p:nvPr/>
        </p:nvSpPr>
        <p:spPr bwMode="auto">
          <a:xfrm>
            <a:off x="228600" y="533400"/>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zh-CN" altLang="en-US" sz="2400" b="1">
                <a:latin typeface="宋体" panose="02010600030101010101" pitchFamily="2" charset="-122"/>
              </a:rPr>
              <a:t>确定</a:t>
            </a:r>
            <a:r>
              <a:rPr kumimoji="1" lang="zh-CN" altLang="en-US" sz="2400" b="1">
                <a:latin typeface="Times New Roman" panose="02020603050405020304" pitchFamily="18" charset="0"/>
              </a:rPr>
              <a:t>“</a:t>
            </a:r>
            <a:r>
              <a:rPr kumimoji="1" lang="zh-CN" altLang="en-US" sz="2400" b="1">
                <a:latin typeface="宋体" panose="02010600030101010101" pitchFamily="2" charset="-122"/>
              </a:rPr>
              <a:t>较优基团</a:t>
            </a:r>
            <a:r>
              <a:rPr kumimoji="1" lang="zh-CN" altLang="en-US" sz="2400" b="1">
                <a:latin typeface="Times New Roman" panose="02020603050405020304" pitchFamily="18" charset="0"/>
              </a:rPr>
              <a:t>”</a:t>
            </a:r>
            <a:r>
              <a:rPr kumimoji="1" lang="zh-CN" altLang="en-US" sz="2400" b="1">
                <a:latin typeface="宋体" panose="02010600030101010101" pitchFamily="2" charset="-122"/>
              </a:rPr>
              <a:t>的依据</a:t>
            </a:r>
            <a:r>
              <a:rPr kumimoji="1" lang="en-US" altLang="zh-CN" sz="2400" b="1">
                <a:latin typeface="Times New Roman" panose="02020603050405020304" pitchFamily="18" charset="0"/>
              </a:rPr>
              <a:t>——</a:t>
            </a:r>
            <a:r>
              <a:rPr kumimoji="1" lang="zh-CN" altLang="en-US" sz="2400" b="1">
                <a:latin typeface="宋体" panose="02010600030101010101" pitchFamily="2" charset="-122"/>
              </a:rPr>
              <a:t>次序规则（顺序规则）：</a:t>
            </a:r>
            <a:r>
              <a:rPr kumimoji="1" lang="zh-CN" altLang="en-US" sz="2800" b="1">
                <a:latin typeface="Times New Roman" panose="02020603050405020304" pitchFamily="18" charset="0"/>
              </a:rPr>
              <a:t> </a:t>
            </a:r>
          </a:p>
        </p:txBody>
      </p:sp>
      <p:sp>
        <p:nvSpPr>
          <p:cNvPr id="139267" name="Text Box 1027">
            <a:extLst>
              <a:ext uri="{FF2B5EF4-FFF2-40B4-BE49-F238E27FC236}">
                <a16:creationId xmlns:a16="http://schemas.microsoft.com/office/drawing/2014/main" id="{169ABBB6-B073-4C43-84C7-840CC67D05F2}"/>
              </a:ext>
            </a:extLst>
          </p:cNvPr>
          <p:cNvSpPr txBox="1">
            <a:spLocks noChangeArrowheads="1"/>
          </p:cNvSpPr>
          <p:nvPr/>
        </p:nvSpPr>
        <p:spPr bwMode="auto">
          <a:xfrm>
            <a:off x="228600" y="160020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(1)</a:t>
            </a:r>
            <a:r>
              <a:rPr kumimoji="1" lang="zh-CN" altLang="en-US" sz="2400" b="1">
                <a:solidFill>
                  <a:srgbClr val="000000"/>
                </a:solidFill>
                <a:latin typeface="宋体" panose="02010600030101010101" pitchFamily="2" charset="-122"/>
              </a:rPr>
              <a:t>取代基或官能团的第一个原子，其原子序数大的为</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较优基团</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 ；对于同位素，质量数大的为</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较优基团</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a:t>
            </a:r>
            <a:r>
              <a:rPr kumimoji="1" lang="zh-CN" altLang="en-US" sz="2800" b="1">
                <a:latin typeface="宋体" panose="02010600030101010101" pitchFamily="2" charset="-122"/>
              </a:rPr>
              <a:t> </a:t>
            </a:r>
            <a:r>
              <a:rPr kumimoji="1" lang="zh-CN" altLang="en-US" sz="2800" b="1">
                <a:latin typeface="Times New Roman" panose="02020603050405020304" pitchFamily="18" charset="0"/>
              </a:rPr>
              <a:t> </a:t>
            </a:r>
          </a:p>
        </p:txBody>
      </p:sp>
      <p:graphicFrame>
        <p:nvGraphicFramePr>
          <p:cNvPr id="139273" name="Object 1033">
            <a:extLst>
              <a:ext uri="{FF2B5EF4-FFF2-40B4-BE49-F238E27FC236}">
                <a16:creationId xmlns:a16="http://schemas.microsoft.com/office/drawing/2014/main" id="{35F7235F-8850-418C-97D2-FBAFAF767AD9}"/>
              </a:ext>
            </a:extLst>
          </p:cNvPr>
          <p:cNvGraphicFramePr>
            <a:graphicFrameLocks noChangeAspect="1"/>
          </p:cNvGraphicFramePr>
          <p:nvPr/>
        </p:nvGraphicFramePr>
        <p:xfrm>
          <a:off x="468313" y="2886075"/>
          <a:ext cx="8382000" cy="636588"/>
        </p:xfrm>
        <a:graphic>
          <a:graphicData uri="http://schemas.openxmlformats.org/presentationml/2006/ole">
            <mc:AlternateContent xmlns:mc="http://schemas.openxmlformats.org/markup-compatibility/2006">
              <mc:Choice xmlns:v="urn:schemas-microsoft-com:vml" Requires="v">
                <p:oleObj spid="_x0000_s20553" name="CS ChemDraw Drawing" r:id="rId3" imgW="6685280" imgH="508000" progId="ChemDraw.Document.5.0">
                  <p:embed/>
                </p:oleObj>
              </mc:Choice>
              <mc:Fallback>
                <p:oleObj name="CS ChemDraw Drawing" r:id="rId3" imgW="6685280" imgH="508000" progId="ChemDraw.Document.5.0">
                  <p:embed/>
                  <p:pic>
                    <p:nvPicPr>
                      <p:cNvPr id="0" name="Object 1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886075"/>
                        <a:ext cx="8382000"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4" name="Text Box 1034">
            <a:extLst>
              <a:ext uri="{FF2B5EF4-FFF2-40B4-BE49-F238E27FC236}">
                <a16:creationId xmlns:a16="http://schemas.microsoft.com/office/drawing/2014/main" id="{1A83CFDC-2156-475C-8D7F-53DA247FE716}"/>
              </a:ext>
            </a:extLst>
          </p:cNvPr>
          <p:cNvSpPr txBox="1">
            <a:spLocks noChangeArrowheads="1"/>
          </p:cNvSpPr>
          <p:nvPr/>
        </p:nvSpPr>
        <p:spPr bwMode="auto">
          <a:xfrm>
            <a:off x="228600" y="3840163"/>
            <a:ext cx="89154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(2)</a:t>
            </a:r>
            <a:r>
              <a:rPr kumimoji="1" lang="zh-CN" altLang="en-US" sz="2400" b="1">
                <a:solidFill>
                  <a:srgbClr val="000000"/>
                </a:solidFill>
                <a:latin typeface="宋体" panose="02010600030101010101" pitchFamily="2" charset="-122"/>
              </a:rPr>
              <a:t>第一个原子相同，则比较与之相连的第二个原子，依此类推。</a:t>
            </a:r>
            <a:r>
              <a:rPr kumimoji="1" lang="zh-CN" altLang="en-US" sz="2400" b="1">
                <a:solidFill>
                  <a:srgbClr val="000000"/>
                </a:solidFill>
                <a:latin typeface="Times New Roman" panose="02020603050405020304" pitchFamily="18" charset="0"/>
              </a:rPr>
              <a:t> </a:t>
            </a:r>
          </a:p>
        </p:txBody>
      </p:sp>
      <p:sp>
        <p:nvSpPr>
          <p:cNvPr id="2" name="日期占位符 1">
            <a:extLst>
              <a:ext uri="{FF2B5EF4-FFF2-40B4-BE49-F238E27FC236}">
                <a16:creationId xmlns:a16="http://schemas.microsoft.com/office/drawing/2014/main" id="{E649332B-FEC7-4A46-A67D-CB9B74A5E28C}"/>
              </a:ext>
            </a:extLst>
          </p:cNvPr>
          <p:cNvSpPr>
            <a:spLocks noGrp="1"/>
          </p:cNvSpPr>
          <p:nvPr>
            <p:ph type="dt" sz="quarter" idx="10"/>
          </p:nvPr>
        </p:nvSpPr>
        <p:spPr/>
        <p:txBody>
          <a:bodyPr/>
          <a:lstStyle/>
          <a:p>
            <a:pPr>
              <a:defRPr/>
            </a:pPr>
            <a:fld id="{395318C4-422F-4FD8-8649-E4B7E8836FA5}"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13938A1D-66C1-4F21-87E1-D7DECEA09E9D}"/>
              </a:ext>
            </a:extLst>
          </p:cNvPr>
          <p:cNvSpPr>
            <a:spLocks noGrp="1"/>
          </p:cNvSpPr>
          <p:nvPr>
            <p:ph type="sldNum" sz="quarter" idx="12"/>
          </p:nvPr>
        </p:nvSpPr>
        <p:spPr/>
        <p:txBody>
          <a:bodyPr/>
          <a:lstStyle/>
          <a:p>
            <a:pPr>
              <a:defRPr/>
            </a:pPr>
            <a:fld id="{F509D78F-3F56-4E69-9784-0DF1CA55D966}" type="slidenum">
              <a:rPr lang="en-US" altLang="zh-CN"/>
              <a:pPr>
                <a:defRPr/>
              </a:pPr>
              <a:t>17</a:t>
            </a:fld>
            <a:endParaRPr lang="en-US" altLang="zh-CN"/>
          </a:p>
        </p:txBody>
      </p:sp>
      <p:pic>
        <p:nvPicPr>
          <p:cNvPr id="20488" name="Picture 9" descr="E:\有机化学\有机课程\图片\图片40.tif">
            <a:extLst>
              <a:ext uri="{FF2B5EF4-FFF2-40B4-BE49-F238E27FC236}">
                <a16:creationId xmlns:a16="http://schemas.microsoft.com/office/drawing/2014/main" id="{70BB4BC0-FE9A-4FEE-8642-369A3204B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8532" b="48521"/>
          <a:stretch>
            <a:fillRect/>
          </a:stretch>
        </p:blipFill>
        <p:spPr bwMode="auto">
          <a:xfrm>
            <a:off x="1292225" y="4800600"/>
            <a:ext cx="65595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39267"/>
                                        </p:tgtEl>
                                        <p:attrNameLst>
                                          <p:attrName>style.visibility</p:attrName>
                                        </p:attrNameLst>
                                      </p:cBhvr>
                                      <p:to>
                                        <p:strVal val="visible"/>
                                      </p:to>
                                    </p:set>
                                    <p:anim to="" calcmode="lin" valueType="num">
                                      <p:cBhvr>
                                        <p:cTn id="7" dur="1" fill="hold"/>
                                        <p:tgtEl>
                                          <p:spTgt spid="13926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Effect transition="in" filter="dissolve">
                                      <p:cBhvr>
                                        <p:cTn id="12" dur="500"/>
                                        <p:tgtEl>
                                          <p:spTgt spid="1392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9274">
                                            <p:txEl>
                                              <p:pRg st="0" end="0"/>
                                            </p:txEl>
                                          </p:spTgt>
                                        </p:tgtEl>
                                        <p:attrNameLst>
                                          <p:attrName>style.visibility</p:attrName>
                                        </p:attrNameLst>
                                      </p:cBhvr>
                                      <p:to>
                                        <p:strVal val="visible"/>
                                      </p:to>
                                    </p:set>
                                    <p:animEffect transition="in" filter="wipe(left)">
                                      <p:cBhvr>
                                        <p:cTn id="17" dur="500"/>
                                        <p:tgtEl>
                                          <p:spTgt spid="1392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utoUpdateAnimBg="0"/>
      <p:bldP spid="139274"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AFC91AF0-65CA-40E1-B1C3-39ABEF0A9CA7}"/>
              </a:ext>
            </a:extLst>
          </p:cNvPr>
          <p:cNvSpPr txBox="1">
            <a:spLocks noChangeArrowheads="1"/>
          </p:cNvSpPr>
          <p:nvPr/>
        </p:nvSpPr>
        <p:spPr bwMode="auto">
          <a:xfrm>
            <a:off x="304800" y="533400"/>
            <a:ext cx="83820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(3)</a:t>
            </a:r>
            <a:r>
              <a:rPr kumimoji="1" lang="zh-CN" altLang="en-US" sz="2400" b="1">
                <a:solidFill>
                  <a:srgbClr val="000000"/>
                </a:solidFill>
                <a:latin typeface="宋体" panose="02010600030101010101" pitchFamily="2" charset="-122"/>
              </a:rPr>
              <a:t>取代基为不饱和基团，可分解为连有两个或三个相同的原子。</a:t>
            </a:r>
            <a:r>
              <a:rPr kumimoji="1" lang="zh-CN" altLang="en-US" sz="2400" b="1">
                <a:solidFill>
                  <a:srgbClr val="000000"/>
                </a:solidFill>
                <a:latin typeface="Times New Roman" panose="02020603050405020304" pitchFamily="18" charset="0"/>
              </a:rPr>
              <a:t> </a:t>
            </a:r>
          </a:p>
        </p:txBody>
      </p:sp>
      <p:graphicFrame>
        <p:nvGraphicFramePr>
          <p:cNvPr id="140291" name="Object 3">
            <a:extLst>
              <a:ext uri="{FF2B5EF4-FFF2-40B4-BE49-F238E27FC236}">
                <a16:creationId xmlns:a16="http://schemas.microsoft.com/office/drawing/2014/main" id="{1E8715A1-5A00-43A2-8243-FB680BA3ADC5}"/>
              </a:ext>
            </a:extLst>
          </p:cNvPr>
          <p:cNvGraphicFramePr>
            <a:graphicFrameLocks noChangeAspect="1"/>
          </p:cNvGraphicFramePr>
          <p:nvPr/>
        </p:nvGraphicFramePr>
        <p:xfrm>
          <a:off x="323850" y="1341438"/>
          <a:ext cx="8458200" cy="1098550"/>
        </p:xfrm>
        <a:graphic>
          <a:graphicData uri="http://schemas.openxmlformats.org/presentationml/2006/ole">
            <mc:AlternateContent xmlns:mc="http://schemas.openxmlformats.org/markup-compatibility/2006">
              <mc:Choice xmlns:v="urn:schemas-microsoft-com:vml" Requires="v">
                <p:oleObj spid="_x0000_s21769" name="CS ChemDraw Drawing" r:id="rId3" imgW="5186680" imgH="675640" progId="ChemDraw.Document.5.0">
                  <p:embed/>
                </p:oleObj>
              </mc:Choice>
              <mc:Fallback>
                <p:oleObj name="CS ChemDraw Drawing" r:id="rId3" imgW="5186680" imgH="675640"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41438"/>
                        <a:ext cx="84582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2" name="Object 4">
            <a:extLst>
              <a:ext uri="{FF2B5EF4-FFF2-40B4-BE49-F238E27FC236}">
                <a16:creationId xmlns:a16="http://schemas.microsoft.com/office/drawing/2014/main" id="{ADE326AB-7A8F-4C3C-A623-77D3F9631F37}"/>
              </a:ext>
            </a:extLst>
          </p:cNvPr>
          <p:cNvGraphicFramePr>
            <a:graphicFrameLocks noChangeAspect="1"/>
          </p:cNvGraphicFramePr>
          <p:nvPr/>
        </p:nvGraphicFramePr>
        <p:xfrm>
          <a:off x="323850" y="2636838"/>
          <a:ext cx="8382000" cy="962025"/>
        </p:xfrm>
        <a:graphic>
          <a:graphicData uri="http://schemas.openxmlformats.org/presentationml/2006/ole">
            <mc:AlternateContent xmlns:mc="http://schemas.openxmlformats.org/markup-compatibility/2006">
              <mc:Choice xmlns:v="urn:schemas-microsoft-com:vml" Requires="v">
                <p:oleObj spid="_x0000_s21770" name="CS ChemDraw Drawing" r:id="rId5" imgW="5133340" imgH="589280" progId="ChemDraw.Document.5.0">
                  <p:embed/>
                </p:oleObj>
              </mc:Choice>
              <mc:Fallback>
                <p:oleObj name="CS ChemDraw Drawing" r:id="rId5" imgW="5133340" imgH="589280" progId="ChemDraw.Document.5.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636838"/>
                        <a:ext cx="83820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3" name="Object 5">
            <a:extLst>
              <a:ext uri="{FF2B5EF4-FFF2-40B4-BE49-F238E27FC236}">
                <a16:creationId xmlns:a16="http://schemas.microsoft.com/office/drawing/2014/main" id="{ADD60C5A-D406-4647-AE2A-28DED1B45136}"/>
              </a:ext>
            </a:extLst>
          </p:cNvPr>
          <p:cNvGraphicFramePr>
            <a:graphicFrameLocks noChangeAspect="1"/>
          </p:cNvGraphicFramePr>
          <p:nvPr/>
        </p:nvGraphicFramePr>
        <p:xfrm>
          <a:off x="2555875" y="3789363"/>
          <a:ext cx="3429000" cy="365125"/>
        </p:xfrm>
        <a:graphic>
          <a:graphicData uri="http://schemas.openxmlformats.org/presentationml/2006/ole">
            <mc:AlternateContent xmlns:mc="http://schemas.openxmlformats.org/markup-compatibility/2006">
              <mc:Choice xmlns:v="urn:schemas-microsoft-com:vml" Requires="v">
                <p:oleObj spid="_x0000_s21771" name="CS ChemDraw Drawing" r:id="rId7" imgW="2047240" imgH="218440" progId="ChemDraw.Document.5.0">
                  <p:embed/>
                </p:oleObj>
              </mc:Choice>
              <mc:Fallback>
                <p:oleObj name="CS ChemDraw Drawing" r:id="rId7" imgW="2047240" imgH="218440" progId="ChemDraw.Document.5.0">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789363"/>
                        <a:ext cx="3429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4" name="Object 6">
            <a:extLst>
              <a:ext uri="{FF2B5EF4-FFF2-40B4-BE49-F238E27FC236}">
                <a16:creationId xmlns:a16="http://schemas.microsoft.com/office/drawing/2014/main" id="{4EBC6B7D-D44C-450B-B773-CF0BA79A1D1B}"/>
              </a:ext>
            </a:extLst>
          </p:cNvPr>
          <p:cNvGraphicFramePr>
            <a:graphicFrameLocks noChangeAspect="1"/>
          </p:cNvGraphicFramePr>
          <p:nvPr/>
        </p:nvGraphicFramePr>
        <p:xfrm>
          <a:off x="395288" y="4365625"/>
          <a:ext cx="8305800" cy="2008188"/>
        </p:xfrm>
        <a:graphic>
          <a:graphicData uri="http://schemas.openxmlformats.org/presentationml/2006/ole">
            <mc:AlternateContent xmlns:mc="http://schemas.openxmlformats.org/markup-compatibility/2006">
              <mc:Choice xmlns:v="urn:schemas-microsoft-com:vml" Requires="v">
                <p:oleObj spid="_x0000_s21772" r:id="rId9" imgW="5768340" imgH="1399540" progId="ChemDraw.Document.5.0">
                  <p:embed/>
                </p:oleObj>
              </mc:Choice>
              <mc:Fallback>
                <p:oleObj r:id="rId9" imgW="5768340" imgH="1399540" progId="ChemDraw.Document.5.0">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4365625"/>
                        <a:ext cx="830580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E6E7811-B5B7-449D-A2B5-9D00B82F2C29}"/>
              </a:ext>
            </a:extLst>
          </p:cNvPr>
          <p:cNvSpPr>
            <a:spLocks noGrp="1"/>
          </p:cNvSpPr>
          <p:nvPr>
            <p:ph type="dt" sz="quarter" idx="10"/>
          </p:nvPr>
        </p:nvSpPr>
        <p:spPr/>
        <p:txBody>
          <a:bodyPr/>
          <a:lstStyle/>
          <a:p>
            <a:pPr>
              <a:defRPr/>
            </a:pPr>
            <a:fld id="{3BE422CE-415D-428D-92D4-CE7F40FBE7B8}"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4C956D4E-EF52-440C-BD4C-B5281E352F0D}"/>
              </a:ext>
            </a:extLst>
          </p:cNvPr>
          <p:cNvSpPr>
            <a:spLocks noGrp="1"/>
          </p:cNvSpPr>
          <p:nvPr>
            <p:ph type="sldNum" sz="quarter" idx="12"/>
          </p:nvPr>
        </p:nvSpPr>
        <p:spPr/>
        <p:txBody>
          <a:bodyPr/>
          <a:lstStyle/>
          <a:p>
            <a:pPr>
              <a:defRPr/>
            </a:pPr>
            <a:fld id="{B4D74CEA-DCF6-4AB8-BAE3-966083EB3A22}" type="slidenum">
              <a:rPr lang="en-US" altLang="zh-CN"/>
              <a:pPr>
                <a:defRPr/>
              </a:pPr>
              <a:t>18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animEffect transition="in" filter="wipe(left)">
                                      <p:cBhvr>
                                        <p:cTn id="7" dur="500"/>
                                        <p:tgtEl>
                                          <p:spTgt spid="1402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dissolve">
                                      <p:cBhvr>
                                        <p:cTn id="12" dur="500"/>
                                        <p:tgtEl>
                                          <p:spTgt spid="140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0292"/>
                                        </p:tgtEl>
                                        <p:attrNameLst>
                                          <p:attrName>style.visibility</p:attrName>
                                        </p:attrNameLst>
                                      </p:cBhvr>
                                      <p:to>
                                        <p:strVal val="visible"/>
                                      </p:to>
                                    </p:set>
                                    <p:animEffect transition="in" filter="dissolve">
                                      <p:cBhvr>
                                        <p:cTn id="17" dur="500"/>
                                        <p:tgtEl>
                                          <p:spTgt spid="1402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0293"/>
                                        </p:tgtEl>
                                        <p:attrNameLst>
                                          <p:attrName>style.visibility</p:attrName>
                                        </p:attrNameLst>
                                      </p:cBhvr>
                                      <p:to>
                                        <p:strVal val="visible"/>
                                      </p:to>
                                    </p:set>
                                    <p:animEffect transition="in" filter="wipe(left)">
                                      <p:cBhvr>
                                        <p:cTn id="22" dur="500"/>
                                        <p:tgtEl>
                                          <p:spTgt spid="1402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0294"/>
                                        </p:tgtEl>
                                        <p:attrNameLst>
                                          <p:attrName>style.visibility</p:attrName>
                                        </p:attrNameLst>
                                      </p:cBhvr>
                                      <p:to>
                                        <p:strVal val="visible"/>
                                      </p:to>
                                    </p:set>
                                    <p:animEffect transition="in" filter="wipe(left)">
                                      <p:cBhvr>
                                        <p:cTn id="27" dur="500"/>
                                        <p:tgtEl>
                                          <p:spTgt spid="140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86E9C23-A91E-486A-94EF-27C96F7DAFC2}"/>
              </a:ext>
            </a:extLst>
          </p:cNvPr>
          <p:cNvSpPr>
            <a:spLocks noChangeArrowheads="1"/>
          </p:cNvSpPr>
          <p:nvPr/>
        </p:nvSpPr>
        <p:spPr bwMode="auto">
          <a:xfrm>
            <a:off x="779463" y="228600"/>
            <a:ext cx="4529137" cy="1323975"/>
          </a:xfrm>
          <a:prstGeom prst="rect">
            <a:avLst/>
          </a:prstGeom>
          <a:noFill/>
          <a:ln>
            <a:noFill/>
          </a:ln>
        </p:spPr>
        <p:txBody>
          <a:bodyPr wrap="none">
            <a:spAutoFit/>
          </a:bodyPr>
          <a:lstStyle>
            <a:lvl1pPr marL="193675" indent="-19367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fontAlgn="auto" hangingPunct="1">
              <a:spcBef>
                <a:spcPts val="0"/>
              </a:spcBef>
              <a:spcAft>
                <a:spcPts val="0"/>
              </a:spcAft>
              <a:defRPr/>
            </a:pPr>
            <a:r>
              <a:rPr kumimoji="1" lang="en-US" altLang="zh-CN" sz="2800" b="1" dirty="0">
                <a:latin typeface="宋体" panose="02010600030101010101" pitchFamily="2" charset="-122"/>
              </a:rPr>
              <a:t> </a:t>
            </a:r>
            <a:r>
              <a:rPr kumimoji="1" lang="en-US" altLang="zh-CN" sz="2400" b="1" dirty="0">
                <a:solidFill>
                  <a:srgbClr val="000000"/>
                </a:solidFill>
                <a:latin typeface="宋体" panose="02010600030101010101" pitchFamily="2" charset="-122"/>
              </a:rPr>
              <a:t>(4)</a:t>
            </a:r>
            <a:r>
              <a:rPr kumimoji="1" lang="zh-CN" altLang="en-US" sz="2400" b="1" dirty="0">
                <a:solidFill>
                  <a:srgbClr val="000000"/>
                </a:solidFill>
                <a:latin typeface="宋体" panose="02010600030101010101" pitchFamily="2" charset="-122"/>
                <a:ea typeface="等线" panose="02010600030101010101" pitchFamily="2" charset="-122"/>
              </a:rPr>
              <a:t>孤对电子最小。</a:t>
            </a:r>
            <a:endParaRPr kumimoji="1" lang="en-US" altLang="zh-CN" sz="2400" b="1" dirty="0">
              <a:solidFill>
                <a:srgbClr val="000000"/>
              </a:solidFill>
              <a:latin typeface="宋体" panose="02010600030101010101" pitchFamily="2" charset="-122"/>
              <a:ea typeface="等线" panose="02010600030101010101" pitchFamily="2" charset="-122"/>
            </a:endParaRPr>
          </a:p>
          <a:p>
            <a:pPr marL="457200" indent="-457200" eaLnBrk="1" fontAlgn="auto" hangingPunct="1">
              <a:spcBef>
                <a:spcPts val="0"/>
              </a:spcBef>
              <a:spcAft>
                <a:spcPts val="0"/>
              </a:spcAft>
              <a:buFontTx/>
              <a:buAutoNum type="circleNumDbPlain" startAt="4"/>
              <a:defRPr/>
            </a:pPr>
            <a:endParaRPr kumimoji="1" lang="en-US" altLang="zh-CN" sz="2400" b="1" dirty="0">
              <a:solidFill>
                <a:srgbClr val="000000"/>
              </a:solidFill>
              <a:latin typeface="宋体" panose="02010600030101010101" pitchFamily="2" charset="-122"/>
              <a:ea typeface="等线" panose="02010600030101010101" pitchFamily="2" charset="-122"/>
            </a:endParaRPr>
          </a:p>
          <a:p>
            <a:pPr marL="0" indent="0" eaLnBrk="1" fontAlgn="auto" hangingPunct="1">
              <a:spcBef>
                <a:spcPts val="0"/>
              </a:spcBef>
              <a:spcAft>
                <a:spcPts val="0"/>
              </a:spcAft>
              <a:defRPr/>
            </a:pPr>
            <a:r>
              <a:rPr kumimoji="1" lang="en-US" altLang="zh-CN" sz="2800" b="1" dirty="0">
                <a:latin typeface="宋体" panose="02010600030101010101" pitchFamily="2" charset="-122"/>
              </a:rPr>
              <a:t> </a:t>
            </a:r>
            <a:r>
              <a:rPr kumimoji="1" lang="en-US" altLang="zh-CN" sz="2400" b="1" dirty="0">
                <a:solidFill>
                  <a:srgbClr val="000000"/>
                </a:solidFill>
                <a:latin typeface="宋体" panose="02010600030101010101" pitchFamily="2" charset="-122"/>
              </a:rPr>
              <a:t>(5)</a:t>
            </a:r>
            <a:r>
              <a:rPr kumimoji="1" lang="zh-CN" altLang="en-US" sz="2400" b="1" dirty="0">
                <a:solidFill>
                  <a:srgbClr val="000000"/>
                </a:solidFill>
                <a:latin typeface="宋体" panose="02010600030101010101" pitchFamily="2" charset="-122"/>
                <a:ea typeface="等线" panose="02010600030101010101" pitchFamily="2" charset="-122"/>
              </a:rPr>
              <a:t>构造相同，</a:t>
            </a:r>
            <a:r>
              <a:rPr kumimoji="1" lang="en-US" altLang="zh-CN" sz="2400" b="1" dirty="0">
                <a:solidFill>
                  <a:srgbClr val="000000"/>
                </a:solidFill>
                <a:latin typeface="宋体" panose="02010600030101010101" pitchFamily="2" charset="-122"/>
                <a:ea typeface="等线" panose="02010600030101010101" pitchFamily="2" charset="-122"/>
              </a:rPr>
              <a:t>R</a:t>
            </a:r>
            <a:r>
              <a:rPr kumimoji="1" lang="zh-CN" altLang="en-US" sz="2400" b="1" dirty="0">
                <a:solidFill>
                  <a:srgbClr val="000000"/>
                </a:solidFill>
                <a:latin typeface="宋体" panose="02010600030101010101" pitchFamily="2" charset="-122"/>
                <a:ea typeface="等线" panose="02010600030101010101" pitchFamily="2" charset="-122"/>
              </a:rPr>
              <a:t>型次序大于</a:t>
            </a:r>
            <a:r>
              <a:rPr kumimoji="1" lang="en-US" altLang="zh-CN" sz="2400" b="1" dirty="0">
                <a:solidFill>
                  <a:srgbClr val="000000"/>
                </a:solidFill>
                <a:latin typeface="宋体" panose="02010600030101010101" pitchFamily="2" charset="-122"/>
                <a:ea typeface="等线" panose="02010600030101010101" pitchFamily="2" charset="-122"/>
              </a:rPr>
              <a:t>S</a:t>
            </a:r>
            <a:r>
              <a:rPr kumimoji="1" lang="zh-CN" altLang="en-US" sz="2400" b="1" dirty="0">
                <a:solidFill>
                  <a:srgbClr val="000000"/>
                </a:solidFill>
                <a:latin typeface="宋体" panose="02010600030101010101" pitchFamily="2" charset="-122"/>
                <a:ea typeface="等线" panose="02010600030101010101" pitchFamily="2" charset="-122"/>
              </a:rPr>
              <a:t>型</a:t>
            </a:r>
          </a:p>
        </p:txBody>
      </p:sp>
      <p:sp>
        <p:nvSpPr>
          <p:cNvPr id="22531" name="Text Box 2">
            <a:extLst>
              <a:ext uri="{FF2B5EF4-FFF2-40B4-BE49-F238E27FC236}">
                <a16:creationId xmlns:a16="http://schemas.microsoft.com/office/drawing/2014/main" id="{2EAF71BF-99D8-4D18-96DA-F6E6146005B2}"/>
              </a:ext>
            </a:extLst>
          </p:cNvPr>
          <p:cNvSpPr txBox="1">
            <a:spLocks noChangeArrowheads="1"/>
          </p:cNvSpPr>
          <p:nvPr/>
        </p:nvSpPr>
        <p:spPr bwMode="auto">
          <a:xfrm>
            <a:off x="1524000" y="17526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Z</a:t>
            </a:r>
            <a:r>
              <a:rPr lang="zh-CN" altLang="en-US" sz="2400" b="1">
                <a:latin typeface="宋体" panose="02010600030101010101" pitchFamily="2" charset="-122"/>
              </a:rPr>
              <a:t>、</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rPr>
              <a:t>命名法举例如下：</a:t>
            </a:r>
            <a:r>
              <a:rPr lang="zh-CN" altLang="en-US"/>
              <a:t> </a:t>
            </a:r>
          </a:p>
        </p:txBody>
      </p:sp>
      <p:graphicFrame>
        <p:nvGraphicFramePr>
          <p:cNvPr id="4" name="Object 5">
            <a:extLst>
              <a:ext uri="{FF2B5EF4-FFF2-40B4-BE49-F238E27FC236}">
                <a16:creationId xmlns:a16="http://schemas.microsoft.com/office/drawing/2014/main" id="{309A450D-A944-4322-A56B-AC31ECDA5227}"/>
              </a:ext>
            </a:extLst>
          </p:cNvPr>
          <p:cNvGraphicFramePr>
            <a:graphicFrameLocks noChangeAspect="1"/>
          </p:cNvGraphicFramePr>
          <p:nvPr/>
        </p:nvGraphicFramePr>
        <p:xfrm>
          <a:off x="1676400" y="5867400"/>
          <a:ext cx="6400800" cy="838200"/>
        </p:xfrm>
        <a:graphic>
          <a:graphicData uri="http://schemas.openxmlformats.org/presentationml/2006/ole">
            <mc:AlternateContent xmlns:mc="http://schemas.openxmlformats.org/markup-compatibility/2006">
              <mc:Choice xmlns:v="urn:schemas-microsoft-com:vml" Requires="v">
                <p:oleObj spid="_x0000_s22603" name="CS ChemDraw Drawing" r:id="rId3" imgW="3350260" imgH="452120" progId="ChemDraw.Document.6.0">
                  <p:embed/>
                </p:oleObj>
              </mc:Choice>
              <mc:Fallback>
                <p:oleObj name="CS ChemDraw Drawing" r:id="rId3" imgW="3350260" imgH="45212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867400"/>
                        <a:ext cx="6400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6">
            <a:extLst>
              <a:ext uri="{FF2B5EF4-FFF2-40B4-BE49-F238E27FC236}">
                <a16:creationId xmlns:a16="http://schemas.microsoft.com/office/drawing/2014/main" id="{D60C3A35-965C-4CDF-B1EB-87ABE48FE641}"/>
              </a:ext>
            </a:extLst>
          </p:cNvPr>
          <p:cNvSpPr txBox="1">
            <a:spLocks noChangeArrowheads="1"/>
          </p:cNvSpPr>
          <p:nvPr/>
        </p:nvSpPr>
        <p:spPr bwMode="auto">
          <a:xfrm>
            <a:off x="1447800" y="50292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(Z)-3-</a:t>
            </a:r>
            <a:r>
              <a:rPr lang="zh-CN" altLang="en-US" sz="2400">
                <a:solidFill>
                  <a:srgbClr val="000000"/>
                </a:solidFill>
                <a:latin typeface="宋体" panose="02010600030101010101" pitchFamily="2" charset="-122"/>
              </a:rPr>
              <a:t>甲基</a:t>
            </a:r>
            <a:r>
              <a:rPr lang="en-US" altLang="zh-CN" sz="2400">
                <a:solidFill>
                  <a:srgbClr val="000000"/>
                </a:solidFill>
                <a:latin typeface="Times New Roman" panose="02020603050405020304" pitchFamily="18" charset="0"/>
                <a:cs typeface="Times New Roman" panose="02020603050405020304" pitchFamily="18" charset="0"/>
              </a:rPr>
              <a:t>-4-</a:t>
            </a:r>
            <a:r>
              <a:rPr lang="zh-CN" altLang="en-US" sz="2400">
                <a:solidFill>
                  <a:srgbClr val="000000"/>
                </a:solidFill>
                <a:latin typeface="宋体" panose="02010600030101010101" pitchFamily="2" charset="-122"/>
              </a:rPr>
              <a:t>异丙基</a:t>
            </a:r>
            <a:r>
              <a:rPr lang="en-US" altLang="zh-CN" sz="2400">
                <a:solidFill>
                  <a:srgbClr val="000000"/>
                </a:solidFill>
                <a:latin typeface="Times New Roman" panose="02020603050405020304" pitchFamily="18" charset="0"/>
                <a:cs typeface="Times New Roman" panose="02020603050405020304" pitchFamily="18" charset="0"/>
              </a:rPr>
              <a:t>-3-</a:t>
            </a:r>
            <a:r>
              <a:rPr lang="zh-CN" altLang="en-US" sz="2400">
                <a:solidFill>
                  <a:srgbClr val="000000"/>
                </a:solidFill>
                <a:latin typeface="宋体" panose="02010600030101010101" pitchFamily="2" charset="-122"/>
              </a:rPr>
              <a:t>庚烯</a:t>
            </a:r>
            <a:endParaRPr lang="zh-CN" altLang="en-US" sz="2400">
              <a:solidFill>
                <a:srgbClr val="000000"/>
              </a:solidFill>
            </a:endParaRPr>
          </a:p>
        </p:txBody>
      </p:sp>
      <p:sp>
        <p:nvSpPr>
          <p:cNvPr id="22534" name="Text Box 7">
            <a:extLst>
              <a:ext uri="{FF2B5EF4-FFF2-40B4-BE49-F238E27FC236}">
                <a16:creationId xmlns:a16="http://schemas.microsoft.com/office/drawing/2014/main" id="{9911F333-9ADA-4FCC-93BE-6FC75137794B}"/>
              </a:ext>
            </a:extLst>
          </p:cNvPr>
          <p:cNvSpPr txBox="1">
            <a:spLocks noChangeArrowheads="1"/>
          </p:cNvSpPr>
          <p:nvPr/>
        </p:nvSpPr>
        <p:spPr bwMode="auto">
          <a:xfrm>
            <a:off x="685800" y="2281238"/>
            <a:ext cx="609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1</a:t>
            </a:r>
            <a:r>
              <a:rPr lang="zh-CN" altLang="en-US" sz="2400">
                <a:latin typeface="Times New Roman" panose="02020603050405020304" pitchFamily="18" charset="0"/>
                <a:ea typeface="宋体" panose="02010600030101010101" pitchFamily="2" charset="-122"/>
              </a:rPr>
              <a:t>、</a:t>
            </a:r>
          </a:p>
        </p:txBody>
      </p:sp>
      <p:sp>
        <p:nvSpPr>
          <p:cNvPr id="22535" name="Text Box 8">
            <a:extLst>
              <a:ext uri="{FF2B5EF4-FFF2-40B4-BE49-F238E27FC236}">
                <a16:creationId xmlns:a16="http://schemas.microsoft.com/office/drawing/2014/main" id="{635D6EE8-50CF-415F-BEED-3A340F5870AC}"/>
              </a:ext>
            </a:extLst>
          </p:cNvPr>
          <p:cNvSpPr txBox="1">
            <a:spLocks noChangeArrowheads="1"/>
          </p:cNvSpPr>
          <p:nvPr/>
        </p:nvSpPr>
        <p:spPr bwMode="auto">
          <a:xfrm>
            <a:off x="685800" y="3648075"/>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2</a:t>
            </a:r>
            <a:r>
              <a:rPr lang="zh-CN" altLang="en-US" sz="2400">
                <a:latin typeface="Times New Roman" panose="02020603050405020304" pitchFamily="18" charset="0"/>
                <a:ea typeface="宋体" panose="02010600030101010101" pitchFamily="2" charset="-122"/>
              </a:rPr>
              <a:t>、</a:t>
            </a:r>
          </a:p>
        </p:txBody>
      </p:sp>
      <p:sp>
        <p:nvSpPr>
          <p:cNvPr id="22536" name="Text Box 9">
            <a:extLst>
              <a:ext uri="{FF2B5EF4-FFF2-40B4-BE49-F238E27FC236}">
                <a16:creationId xmlns:a16="http://schemas.microsoft.com/office/drawing/2014/main" id="{73C97AEF-0901-4628-9B88-91D04B3A136A}"/>
              </a:ext>
            </a:extLst>
          </p:cNvPr>
          <p:cNvSpPr txBox="1">
            <a:spLocks noChangeArrowheads="1"/>
          </p:cNvSpPr>
          <p:nvPr/>
        </p:nvSpPr>
        <p:spPr bwMode="auto">
          <a:xfrm>
            <a:off x="685800" y="5862638"/>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3</a:t>
            </a:r>
            <a:r>
              <a:rPr lang="zh-CN" altLang="en-US" sz="2400">
                <a:latin typeface="Times New Roman" panose="02020603050405020304" pitchFamily="18" charset="0"/>
                <a:ea typeface="宋体" panose="02010600030101010101" pitchFamily="2" charset="-122"/>
              </a:rPr>
              <a:t>、</a:t>
            </a:r>
          </a:p>
        </p:txBody>
      </p:sp>
      <p:pic>
        <p:nvPicPr>
          <p:cNvPr id="22537" name="图片 8">
            <a:extLst>
              <a:ext uri="{FF2B5EF4-FFF2-40B4-BE49-F238E27FC236}">
                <a16:creationId xmlns:a16="http://schemas.microsoft.com/office/drawing/2014/main" id="{F26CFFAA-E1CA-44DA-92DF-D4B6618E7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9216"/>
          <a:stretch>
            <a:fillRect/>
          </a:stretch>
        </p:blipFill>
        <p:spPr bwMode="auto">
          <a:xfrm>
            <a:off x="1676400" y="2362200"/>
            <a:ext cx="64230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图片 9">
            <a:extLst>
              <a:ext uri="{FF2B5EF4-FFF2-40B4-BE49-F238E27FC236}">
                <a16:creationId xmlns:a16="http://schemas.microsoft.com/office/drawing/2014/main" id="{D60E2EC4-30FE-405A-84D3-2D03EF0BA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564"/>
          <a:stretch>
            <a:fillRect/>
          </a:stretch>
        </p:blipFill>
        <p:spPr bwMode="auto">
          <a:xfrm>
            <a:off x="1206500" y="3722688"/>
            <a:ext cx="73279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3D4F9183-1156-4B98-AC1F-ABC1A0153E29}"/>
              </a:ext>
            </a:extLst>
          </p:cNvPr>
          <p:cNvSpPr>
            <a:spLocks noGrp="1"/>
          </p:cNvSpPr>
          <p:nvPr>
            <p:ph type="dt" sz="half" idx="10"/>
          </p:nvPr>
        </p:nvSpPr>
        <p:spPr/>
        <p:txBody>
          <a:bodyPr/>
          <a:lstStyle/>
          <a:p>
            <a:pPr>
              <a:defRPr/>
            </a:pPr>
            <a:fld id="{B999B6B9-22D4-4317-B320-82CCBB830C30}" type="datetime11">
              <a:rPr lang="zh-CN" altLang="en-US" smtClean="0"/>
              <a:t>11:48:09</a:t>
            </a:fld>
            <a:endParaRPr lang="en-US"/>
          </a:p>
        </p:txBody>
      </p:sp>
      <p:sp>
        <p:nvSpPr>
          <p:cNvPr id="6" name="灯片编号占位符 5">
            <a:extLst>
              <a:ext uri="{FF2B5EF4-FFF2-40B4-BE49-F238E27FC236}">
                <a16:creationId xmlns:a16="http://schemas.microsoft.com/office/drawing/2014/main" id="{C2CE3DE8-8222-493C-8BCC-368348238383}"/>
              </a:ext>
            </a:extLst>
          </p:cNvPr>
          <p:cNvSpPr>
            <a:spLocks noGrp="1"/>
          </p:cNvSpPr>
          <p:nvPr>
            <p:ph type="sldNum" sz="quarter" idx="12"/>
          </p:nvPr>
        </p:nvSpPr>
        <p:spPr/>
        <p:txBody>
          <a:bodyPr/>
          <a:lstStyle/>
          <a:p>
            <a:pPr>
              <a:defRPr/>
            </a:pPr>
            <a:fld id="{D9255669-4D76-4035-84D2-5F59D5D8FE20}" type="slidenum">
              <a:rPr lang="en-US" altLang="zh-CN" smtClean="0"/>
              <a:pPr>
                <a:defRPr/>
              </a:pPr>
              <a:t>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Bottom)">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9D65304-2CE9-4375-9F2E-7DE7D31744DC}"/>
              </a:ext>
            </a:extLst>
          </p:cNvPr>
          <p:cNvSpPr txBox="1">
            <a:spLocks noChangeArrowheads="1"/>
          </p:cNvSpPr>
          <p:nvPr/>
        </p:nvSpPr>
        <p:spPr bwMode="auto">
          <a:xfrm>
            <a:off x="1339850" y="228600"/>
            <a:ext cx="2667000" cy="1143000"/>
          </a:xfrm>
          <a:prstGeom prst="rect">
            <a:avLst/>
          </a:prstGeom>
          <a:noFill/>
          <a:ln>
            <a:noFill/>
          </a:ln>
          <a:effectLst>
            <a:outerShdw dist="35921" dir="2700000" algn="ctr" rotWithShape="0">
              <a:schemeClr val="bg2"/>
            </a:outerShdw>
          </a:effectLst>
        </p:spPr>
        <p:txBody>
          <a:bodyPr lIns="0" rIns="0" bIns="0" anchor="b"/>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zh-CN" b="1" kern="0">
                <a:solidFill>
                  <a:schemeClr val="accent2"/>
                </a:solidFill>
                <a:effectLst>
                  <a:outerShdw blurRad="38100" dist="38100" dir="2700000" algn="tl">
                    <a:srgbClr val="C0C0C0"/>
                  </a:outerShdw>
                </a:effectLst>
              </a:rPr>
              <a:t>Content</a:t>
            </a:r>
          </a:p>
        </p:txBody>
      </p:sp>
      <p:sp>
        <p:nvSpPr>
          <p:cNvPr id="3" name="Rectangle 3">
            <a:extLst>
              <a:ext uri="{FF2B5EF4-FFF2-40B4-BE49-F238E27FC236}">
                <a16:creationId xmlns:a16="http://schemas.microsoft.com/office/drawing/2014/main" id="{3A8BC93F-E2CE-47EF-A01D-019A3BB048E6}"/>
              </a:ext>
            </a:extLst>
          </p:cNvPr>
          <p:cNvSpPr txBox="1">
            <a:spLocks noChangeArrowheads="1"/>
          </p:cNvSpPr>
          <p:nvPr/>
        </p:nvSpPr>
        <p:spPr bwMode="auto">
          <a:xfrm>
            <a:off x="2546350" y="1981200"/>
            <a:ext cx="5029200" cy="3695700"/>
          </a:xfrm>
          <a:prstGeom prst="rect">
            <a:avLst/>
          </a:prstGeom>
          <a:noFill/>
          <a:ln>
            <a:noFill/>
          </a:ln>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715963" indent="-715963" eaLnBrk="1" hangingPunct="1">
              <a:lnSpc>
                <a:spcPct val="110000"/>
              </a:lnSpc>
              <a:buFont typeface="Calibri" pitchFamily="34" charset="0"/>
              <a:buNone/>
              <a:defRPr/>
            </a:pPr>
            <a:r>
              <a:rPr lang="en-US" sz="3200" b="1" kern="0" dirty="0">
                <a:solidFill>
                  <a:srgbClr val="008080"/>
                </a:solidFill>
                <a:effectLst>
                  <a:outerShdw blurRad="38100" dist="38100" dir="2700000" algn="tl">
                    <a:srgbClr val="C0C0C0"/>
                  </a:outerShdw>
                </a:effectLst>
                <a:latin typeface="Calibri" pitchFamily="34" charset="0"/>
              </a:rPr>
              <a:t>Part I  Alkenes</a:t>
            </a:r>
            <a:endParaRPr lang="en-US" sz="28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第一部分   烯烃</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hangingPunct="1">
              <a:lnSpc>
                <a:spcPct val="110000"/>
              </a:lnSpc>
              <a:buFont typeface="Calibri" pitchFamily="34" charset="0"/>
              <a:buNone/>
              <a:defRPr/>
            </a:pPr>
            <a:r>
              <a:rPr lang="en-US" altLang="zh-CN" sz="3200" b="1" kern="0" dirty="0">
                <a:solidFill>
                  <a:srgbClr val="008080"/>
                </a:solidFill>
                <a:effectLst>
                  <a:outerShdw blurRad="38100" dist="38100" dir="2700000" algn="tl">
                    <a:srgbClr val="C0C0C0"/>
                  </a:outerShdw>
                </a:effectLst>
                <a:latin typeface="Calibri" pitchFamily="34" charset="0"/>
              </a:rPr>
              <a:t>Part II  Alkynes </a:t>
            </a:r>
            <a:endParaRPr lang="en-US" altLang="zh-CN" sz="28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第二部分   炔烃</a:t>
            </a:r>
            <a:endParaRPr lang="en-US" sz="32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en-US" sz="3200" b="1" kern="0" dirty="0">
                <a:solidFill>
                  <a:srgbClr val="008080"/>
                </a:solidFill>
                <a:effectLst>
                  <a:outerShdw blurRad="38100" dist="38100" dir="2700000" algn="tl">
                    <a:srgbClr val="C0C0C0"/>
                  </a:outerShdw>
                </a:effectLst>
                <a:latin typeface="Calibri" pitchFamily="34" charset="0"/>
              </a:rPr>
              <a:t>Part II</a:t>
            </a:r>
            <a:r>
              <a:rPr lang="en-US" altLang="zh-CN" sz="3200" b="1" kern="0" dirty="0">
                <a:solidFill>
                  <a:srgbClr val="008080"/>
                </a:solidFill>
                <a:effectLst>
                  <a:outerShdw blurRad="38100" dist="38100" dir="2700000" algn="tl">
                    <a:srgbClr val="C0C0C0"/>
                  </a:outerShdw>
                </a:effectLst>
                <a:latin typeface="Calibri" pitchFamily="34" charset="0"/>
              </a:rPr>
              <a:t>I</a:t>
            </a:r>
            <a:r>
              <a:rPr lang="en-US" sz="3200" b="1" kern="0" dirty="0">
                <a:solidFill>
                  <a:srgbClr val="008080"/>
                </a:solidFill>
                <a:effectLst>
                  <a:outerShdw blurRad="38100" dist="38100" dir="2700000" algn="tl">
                    <a:srgbClr val="C0C0C0"/>
                  </a:outerShdw>
                </a:effectLst>
                <a:latin typeface="Calibri" pitchFamily="34" charset="0"/>
              </a:rPr>
              <a:t>  Conjugated diene</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   </a:t>
            </a: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第三部分   共轭二烯烃</a:t>
            </a:r>
            <a:r>
              <a:rPr lang="en-US" sz="2800" b="1" kern="0" dirty="0">
                <a:solidFill>
                  <a:srgbClr val="663300"/>
                </a:solidFill>
                <a:effectLst>
                  <a:outerShdw blurRad="38100" dist="38100" dir="2700000" algn="tl">
                    <a:srgbClr val="C0C0C0"/>
                  </a:outerShdw>
                </a:effectLst>
                <a:latin typeface="Calibri" pitchFamily="34" charset="0"/>
              </a:rPr>
              <a:t>                </a:t>
            </a:r>
          </a:p>
          <a:p>
            <a:pPr marL="715963" indent="-715963" eaLnBrk="1" hangingPunct="1">
              <a:lnSpc>
                <a:spcPct val="120000"/>
              </a:lnSpc>
              <a:buFont typeface="Calibri" pitchFamily="34" charset="0"/>
              <a:buNone/>
              <a:defRPr/>
            </a:pPr>
            <a:r>
              <a:rPr lang="zh-CN" altLang="en-US" sz="2800" b="1" kern="0" dirty="0">
                <a:solidFill>
                  <a:srgbClr val="663300"/>
                </a:solidFill>
                <a:effectLst>
                  <a:outerShdw blurRad="38100" dist="38100" dir="2700000" algn="tl">
                    <a:srgbClr val="C0C0C0"/>
                  </a:outerShdw>
                </a:effectLst>
                <a:latin typeface="Calibri" pitchFamily="34" charset="0"/>
              </a:rPr>
              <a:t>                 </a:t>
            </a:r>
            <a:endParaRPr lang="en-US" sz="2800" b="1" kern="0" dirty="0">
              <a:solidFill>
                <a:srgbClr val="663300"/>
              </a:solidFill>
              <a:effectLst>
                <a:outerShdw blurRad="38100" dist="38100" dir="2700000" algn="tl">
                  <a:srgbClr val="C0C0C0"/>
                </a:outerShdw>
              </a:effectLst>
              <a:latin typeface="Calibri" pitchFamily="34" charset="0"/>
            </a:endParaRPr>
          </a:p>
        </p:txBody>
      </p:sp>
      <p:sp>
        <p:nvSpPr>
          <p:cNvPr id="4" name="AutoShape 4">
            <a:extLst>
              <a:ext uri="{FF2B5EF4-FFF2-40B4-BE49-F238E27FC236}">
                <a16:creationId xmlns:a16="http://schemas.microsoft.com/office/drawing/2014/main" id="{067C4997-5D56-46C3-8D74-D88C6967AEFD}"/>
              </a:ext>
            </a:extLst>
          </p:cNvPr>
          <p:cNvSpPr>
            <a:spLocks noChangeArrowheads="1"/>
          </p:cNvSpPr>
          <p:nvPr/>
        </p:nvSpPr>
        <p:spPr bwMode="auto">
          <a:xfrm>
            <a:off x="685800" y="1828800"/>
            <a:ext cx="7848600" cy="4038600"/>
          </a:xfrm>
          <a:prstGeom prst="roundRect">
            <a:avLst>
              <a:gd name="adj" fmla="val 16667"/>
            </a:avLst>
          </a:prstGeom>
          <a:noFill/>
          <a:ln w="38100">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5" name="日期占位符 4">
            <a:extLst>
              <a:ext uri="{FF2B5EF4-FFF2-40B4-BE49-F238E27FC236}">
                <a16:creationId xmlns:a16="http://schemas.microsoft.com/office/drawing/2014/main" id="{29071D79-4800-4695-8532-87CEB495A493}"/>
              </a:ext>
            </a:extLst>
          </p:cNvPr>
          <p:cNvSpPr>
            <a:spLocks noGrp="1"/>
          </p:cNvSpPr>
          <p:nvPr>
            <p:ph type="dt" sz="half" idx="10"/>
          </p:nvPr>
        </p:nvSpPr>
        <p:spPr/>
        <p:txBody>
          <a:bodyPr/>
          <a:lstStyle/>
          <a:p>
            <a:pPr>
              <a:defRPr/>
            </a:pPr>
            <a:fld id="{B1D2472D-342C-44AC-814C-D44F496C0119}" type="datetime11">
              <a:rPr lang="zh-CN" altLang="en-US" smtClean="0"/>
              <a:t>11:48:08</a:t>
            </a:fld>
            <a:endParaRPr lang="en-US"/>
          </a:p>
        </p:txBody>
      </p:sp>
      <p:sp>
        <p:nvSpPr>
          <p:cNvPr id="6" name="灯片编号占位符 5">
            <a:extLst>
              <a:ext uri="{FF2B5EF4-FFF2-40B4-BE49-F238E27FC236}">
                <a16:creationId xmlns:a16="http://schemas.microsoft.com/office/drawing/2014/main" id="{4258ED76-7174-4C2A-A844-6D9A50CCDAED}"/>
              </a:ext>
            </a:extLst>
          </p:cNvPr>
          <p:cNvSpPr>
            <a:spLocks noGrp="1"/>
          </p:cNvSpPr>
          <p:nvPr>
            <p:ph type="sldNum" sz="quarter" idx="12"/>
          </p:nvPr>
        </p:nvSpPr>
        <p:spPr/>
        <p:txBody>
          <a:bodyPr/>
          <a:lstStyle/>
          <a:p>
            <a:pPr>
              <a:defRPr/>
            </a:pPr>
            <a:fld id="{D9255669-4D76-4035-84D2-5F59D5D8FE20}" type="slidenum">
              <a:rPr lang="en-US" altLang="zh-CN" smtClean="0"/>
              <a:pPr>
                <a:defRPr/>
              </a:pPr>
              <a:t>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4CB4E22-E668-4404-88B2-79D140CB8120}"/>
              </a:ext>
            </a:extLst>
          </p:cNvPr>
          <p:cNvSpPr>
            <a:spLocks noChangeArrowheads="1"/>
          </p:cNvSpPr>
          <p:nvPr/>
        </p:nvSpPr>
        <p:spPr bwMode="auto">
          <a:xfrm>
            <a:off x="142875" y="300038"/>
            <a:ext cx="43434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400" b="1">
                <a:solidFill>
                  <a:srgbClr val="FF0000"/>
                </a:solidFill>
                <a:latin typeface="Times New Roman" panose="02020603050405020304" pitchFamily="18" charset="0"/>
                <a:ea typeface="黑体" panose="02010609060101010101" pitchFamily="49" charset="-122"/>
              </a:rPr>
              <a:t>下列烯烃</a:t>
            </a:r>
            <a:r>
              <a:rPr lang="en-US"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FF0000"/>
                </a:solidFill>
                <a:latin typeface="Times New Roman" panose="02020603050405020304" pitchFamily="18" charset="0"/>
                <a:ea typeface="黑体" panose="02010609060101010101" pitchFamily="49" charset="-122"/>
              </a:rPr>
              <a:t>衍生物</a:t>
            </a:r>
            <a:r>
              <a:rPr lang="zh-CN" altLang="zh-CN" sz="2400" b="1">
                <a:solidFill>
                  <a:srgbClr val="FF0000"/>
                </a:solidFill>
                <a:ea typeface="黑体" panose="02010609060101010101" pitchFamily="49" charset="-122"/>
              </a:rPr>
              <a:t>）</a:t>
            </a:r>
            <a:r>
              <a:rPr lang="en-US" altLang="zh-CN" sz="2400" b="1">
                <a:solidFill>
                  <a:srgbClr val="FF0000"/>
                </a:solidFill>
                <a:latin typeface="Times New Roman" panose="02020603050405020304" pitchFamily="18" charset="0"/>
                <a:ea typeface="黑体" panose="02010609060101010101" pitchFamily="49" charset="-122"/>
              </a:rPr>
              <a:t>Z</a:t>
            </a:r>
            <a:r>
              <a:rPr lang="zh-CN" altLang="en-US" sz="2400" b="1">
                <a:solidFill>
                  <a:srgbClr val="FF0000"/>
                </a:solidFill>
                <a:latin typeface="Times New Roman" panose="02020603050405020304" pitchFamily="18" charset="0"/>
                <a:ea typeface="黑体" panose="02010609060101010101" pitchFamily="49" charset="-122"/>
              </a:rPr>
              <a:t>、</a:t>
            </a:r>
            <a:r>
              <a:rPr lang="en-US" altLang="zh-CN" sz="2400" b="1">
                <a:solidFill>
                  <a:srgbClr val="FF0000"/>
                </a:solidFill>
                <a:latin typeface="Times New Roman" panose="02020603050405020304" pitchFamily="18" charset="0"/>
                <a:ea typeface="黑体" panose="02010609060101010101" pitchFamily="49" charset="-122"/>
              </a:rPr>
              <a:t>E</a:t>
            </a:r>
            <a:r>
              <a:rPr lang="zh-CN" altLang="en-US" sz="2400" b="1">
                <a:solidFill>
                  <a:srgbClr val="FF0000"/>
                </a:solidFill>
                <a:latin typeface="Times New Roman" panose="02020603050405020304" pitchFamily="18" charset="0"/>
                <a:ea typeface="黑体" panose="02010609060101010101" pitchFamily="49" charset="-122"/>
              </a:rPr>
              <a:t>构型</a:t>
            </a:r>
            <a:r>
              <a:rPr lang="zh-CN" altLang="zh-CN" sz="2400" b="1">
                <a:solidFill>
                  <a:srgbClr val="FF0000"/>
                </a:solidFill>
                <a:latin typeface="Times New Roman" panose="02020603050405020304" pitchFamily="18" charset="0"/>
                <a:ea typeface="黑体" panose="02010609060101010101" pitchFamily="49" charset="-122"/>
              </a:rPr>
              <a:t>？</a:t>
            </a:r>
          </a:p>
        </p:txBody>
      </p:sp>
      <p:pic>
        <p:nvPicPr>
          <p:cNvPr id="23555" name="Picture 23" descr="E:\有机化学\有机课程\图片\图片41.tif">
            <a:extLst>
              <a:ext uri="{FF2B5EF4-FFF2-40B4-BE49-F238E27FC236}">
                <a16:creationId xmlns:a16="http://schemas.microsoft.com/office/drawing/2014/main" id="{ECCD7FD4-5104-497E-9A13-0C4FEE6F0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1219200"/>
            <a:ext cx="9015412" cy="53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007C85A-70BB-45E4-9FD7-CCB8F3AA062C}"/>
              </a:ext>
            </a:extLst>
          </p:cNvPr>
          <p:cNvSpPr>
            <a:spLocks noGrp="1"/>
          </p:cNvSpPr>
          <p:nvPr>
            <p:ph type="dt" sz="half" idx="10"/>
          </p:nvPr>
        </p:nvSpPr>
        <p:spPr/>
        <p:txBody>
          <a:bodyPr/>
          <a:lstStyle/>
          <a:p>
            <a:pPr>
              <a:defRPr/>
            </a:pPr>
            <a:fld id="{1611FBE3-D8F3-4E9F-A8F9-25321BE00AE5}" type="datetime11">
              <a:rPr lang="zh-CN" altLang="en-US" smtClean="0"/>
              <a:t>11:48:09</a:t>
            </a:fld>
            <a:endParaRPr lang="en-US"/>
          </a:p>
        </p:txBody>
      </p:sp>
      <p:sp>
        <p:nvSpPr>
          <p:cNvPr id="3" name="灯片编号占位符 2">
            <a:extLst>
              <a:ext uri="{FF2B5EF4-FFF2-40B4-BE49-F238E27FC236}">
                <a16:creationId xmlns:a16="http://schemas.microsoft.com/office/drawing/2014/main" id="{BD748FC2-7DE4-45FE-8461-854396357410}"/>
              </a:ext>
            </a:extLst>
          </p:cNvPr>
          <p:cNvSpPr>
            <a:spLocks noGrp="1"/>
          </p:cNvSpPr>
          <p:nvPr>
            <p:ph type="sldNum" sz="quarter" idx="12"/>
          </p:nvPr>
        </p:nvSpPr>
        <p:spPr/>
        <p:txBody>
          <a:bodyPr/>
          <a:lstStyle/>
          <a:p>
            <a:pPr>
              <a:defRPr/>
            </a:pPr>
            <a:fld id="{D9255669-4D76-4035-84D2-5F59D5D8FE20}" type="slidenum">
              <a:rPr lang="en-US" altLang="zh-CN" smtClean="0"/>
              <a:pPr>
                <a:defRPr/>
              </a:pPr>
              <a:t>20</a:t>
            </a:fld>
            <a:endParaRPr lang="en-US" altLang="zh-CN"/>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BB82278A-00A8-4A26-8CBF-BCC20529E860}"/>
              </a:ext>
            </a:extLst>
          </p:cNvPr>
          <p:cNvSpPr txBox="1">
            <a:spLocks noChangeArrowheads="1"/>
          </p:cNvSpPr>
          <p:nvPr/>
        </p:nvSpPr>
        <p:spPr>
          <a:xfrm>
            <a:off x="325438" y="950913"/>
            <a:ext cx="8669337" cy="1258887"/>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defRPr/>
            </a:pPr>
            <a:r>
              <a:rPr lang="zh-CN" altLang="en-US" sz="2400" b="1" kern="0" dirty="0"/>
              <a:t>使用</a:t>
            </a:r>
            <a:r>
              <a:rPr lang="en-US" altLang="zh-CN" sz="2400" b="1" kern="0" dirty="0">
                <a:solidFill>
                  <a:srgbClr val="FF0000"/>
                </a:solidFill>
                <a:latin typeface="Times New Roman" pitchFamily="18" charset="0"/>
              </a:rPr>
              <a:t>Z/E</a:t>
            </a:r>
            <a:r>
              <a:rPr lang="zh-CN" altLang="en-US" sz="2400" b="1" kern="0" dirty="0">
                <a:solidFill>
                  <a:srgbClr val="FF0000"/>
                </a:solidFill>
              </a:rPr>
              <a:t>标记法</a:t>
            </a:r>
            <a:r>
              <a:rPr lang="zh-CN" altLang="en-US" sz="2400" b="1" kern="0" dirty="0"/>
              <a:t>时应注意：</a:t>
            </a:r>
            <a:r>
              <a:rPr lang="zh-CN" altLang="en-US" sz="2400" b="1" kern="0" dirty="0">
                <a:latin typeface="Times New Roman" pitchFamily="18" charset="0"/>
              </a:rPr>
              <a:t>“</a:t>
            </a:r>
            <a:r>
              <a:rPr lang="en-US" altLang="zh-CN" sz="2400" b="1" kern="0" dirty="0">
                <a:latin typeface="Times New Roman" pitchFamily="18" charset="0"/>
              </a:rPr>
              <a:t>Z”</a:t>
            </a:r>
            <a:r>
              <a:rPr lang="zh-CN" altLang="en-US" sz="2400" b="1" kern="0" dirty="0">
                <a:latin typeface="Times New Roman" pitchFamily="18" charset="0"/>
              </a:rPr>
              <a:t>虽然有共同、“</a:t>
            </a:r>
            <a:r>
              <a:rPr lang="en-US" altLang="zh-CN" sz="2400" b="1" kern="0" dirty="0">
                <a:latin typeface="Times New Roman" pitchFamily="18" charset="0"/>
              </a:rPr>
              <a:t>E”</a:t>
            </a:r>
            <a:r>
              <a:rPr lang="zh-CN" altLang="en-US" sz="2400" b="1" kern="0" dirty="0">
                <a:latin typeface="Times New Roman" pitchFamily="18" charset="0"/>
              </a:rPr>
              <a:t>有相反的意思。但在命名时有时会出现与“</a:t>
            </a:r>
            <a:r>
              <a:rPr lang="zh-CN" altLang="en-US" sz="2400" b="1" kern="0" dirty="0">
                <a:solidFill>
                  <a:srgbClr val="FF0000"/>
                </a:solidFill>
                <a:latin typeface="Times New Roman" pitchFamily="18" charset="0"/>
              </a:rPr>
              <a:t>顺反标记法</a:t>
            </a:r>
            <a:r>
              <a:rPr lang="zh-CN" altLang="en-US" sz="2400" b="1" kern="0" dirty="0">
                <a:latin typeface="Times New Roman" pitchFamily="18" charset="0"/>
              </a:rPr>
              <a:t>”相矛盾之处。例：</a:t>
            </a:r>
          </a:p>
        </p:txBody>
      </p:sp>
      <p:grpSp>
        <p:nvGrpSpPr>
          <p:cNvPr id="24579" name="组合 24">
            <a:extLst>
              <a:ext uri="{FF2B5EF4-FFF2-40B4-BE49-F238E27FC236}">
                <a16:creationId xmlns:a16="http://schemas.microsoft.com/office/drawing/2014/main" id="{1607B3DF-53BB-49F7-AA67-F851BA0D4904}"/>
              </a:ext>
            </a:extLst>
          </p:cNvPr>
          <p:cNvGrpSpPr>
            <a:grpSpLocks/>
          </p:cNvGrpSpPr>
          <p:nvPr/>
        </p:nvGrpSpPr>
        <p:grpSpPr bwMode="auto">
          <a:xfrm>
            <a:off x="2971800" y="2667000"/>
            <a:ext cx="3997325" cy="1600200"/>
            <a:chOff x="2971842" y="2819416"/>
            <a:chExt cx="3997788" cy="1600922"/>
          </a:xfrm>
        </p:grpSpPr>
        <p:sp>
          <p:nvSpPr>
            <p:cNvPr id="24582" name="Text Box 4">
              <a:extLst>
                <a:ext uri="{FF2B5EF4-FFF2-40B4-BE49-F238E27FC236}">
                  <a16:creationId xmlns:a16="http://schemas.microsoft.com/office/drawing/2014/main" id="{91B3AA6C-6F94-4272-B1C7-6ED19BE64872}"/>
                </a:ext>
              </a:extLst>
            </p:cNvPr>
            <p:cNvSpPr txBox="1">
              <a:spLocks noChangeArrowheads="1"/>
            </p:cNvSpPr>
            <p:nvPr/>
          </p:nvSpPr>
          <p:spPr bwMode="auto">
            <a:xfrm>
              <a:off x="4323268" y="3417038"/>
              <a:ext cx="116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a:t>
              </a:r>
              <a:r>
                <a:rPr lang="en-US" altLang="zh-CN" sz="2800" b="1">
                  <a:latin typeface="Times New Roman" panose="02020603050405020304" pitchFamily="18" charset="0"/>
                  <a:ea typeface="宋体" panose="02010600030101010101" pitchFamily="2" charset="-122"/>
                </a:rPr>
                <a:t>=</a:t>
              </a:r>
              <a:r>
                <a:rPr lang="en-US" altLang="zh-CN" sz="2800">
                  <a:latin typeface="Times New Roman" panose="02020603050405020304" pitchFamily="18" charset="0"/>
                  <a:ea typeface="宋体" panose="02010600030101010101" pitchFamily="2" charset="-122"/>
                </a:rPr>
                <a:t>C</a:t>
              </a:r>
            </a:p>
          </p:txBody>
        </p:sp>
        <p:sp>
          <p:nvSpPr>
            <p:cNvPr id="24583" name="Text Box 5">
              <a:extLst>
                <a:ext uri="{FF2B5EF4-FFF2-40B4-BE49-F238E27FC236}">
                  <a16:creationId xmlns:a16="http://schemas.microsoft.com/office/drawing/2014/main" id="{BCE2DEB1-7ABF-48BB-B961-B398C0818D0C}"/>
                </a:ext>
              </a:extLst>
            </p:cNvPr>
            <p:cNvSpPr txBox="1">
              <a:spLocks noChangeArrowheads="1"/>
            </p:cNvSpPr>
            <p:nvPr/>
          </p:nvSpPr>
          <p:spPr bwMode="auto">
            <a:xfrm>
              <a:off x="2971842" y="2819416"/>
              <a:ext cx="130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3</a:t>
              </a:r>
              <a:endParaRPr lang="en-US" altLang="zh-CN" sz="2800">
                <a:latin typeface="Times New Roman" panose="02020603050405020304" pitchFamily="18" charset="0"/>
                <a:ea typeface="宋体" panose="02010600030101010101" pitchFamily="2" charset="-122"/>
              </a:endParaRPr>
            </a:p>
          </p:txBody>
        </p:sp>
        <p:sp>
          <p:nvSpPr>
            <p:cNvPr id="24584" name="Text Box 6">
              <a:extLst>
                <a:ext uri="{FF2B5EF4-FFF2-40B4-BE49-F238E27FC236}">
                  <a16:creationId xmlns:a16="http://schemas.microsoft.com/office/drawing/2014/main" id="{518BCA1B-1EB3-43AA-ACB8-2C98C5371B16}"/>
                </a:ext>
              </a:extLst>
            </p:cNvPr>
            <p:cNvSpPr txBox="1">
              <a:spLocks noChangeArrowheads="1"/>
            </p:cNvSpPr>
            <p:nvPr/>
          </p:nvSpPr>
          <p:spPr bwMode="auto">
            <a:xfrm>
              <a:off x="5664705" y="2828927"/>
              <a:ext cx="130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3</a:t>
              </a:r>
              <a:endParaRPr lang="en-US" altLang="zh-CN" sz="2800">
                <a:latin typeface="Times New Roman" panose="02020603050405020304" pitchFamily="18" charset="0"/>
                <a:ea typeface="宋体" panose="02010600030101010101" pitchFamily="2" charset="-122"/>
              </a:endParaRPr>
            </a:p>
          </p:txBody>
        </p:sp>
        <p:sp>
          <p:nvSpPr>
            <p:cNvPr id="24585" name="Text Box 7">
              <a:extLst>
                <a:ext uri="{FF2B5EF4-FFF2-40B4-BE49-F238E27FC236}">
                  <a16:creationId xmlns:a16="http://schemas.microsoft.com/office/drawing/2014/main" id="{AE0D270D-7D85-4FCB-B386-87FEC240B3B7}"/>
                </a:ext>
              </a:extLst>
            </p:cNvPr>
            <p:cNvSpPr txBox="1">
              <a:spLocks noChangeArrowheads="1"/>
            </p:cNvSpPr>
            <p:nvPr/>
          </p:nvSpPr>
          <p:spPr bwMode="auto">
            <a:xfrm>
              <a:off x="3200436" y="3886188"/>
              <a:ext cx="85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Cl</a:t>
              </a:r>
            </a:p>
          </p:txBody>
        </p:sp>
        <p:sp>
          <p:nvSpPr>
            <p:cNvPr id="24586" name="Text Box 8">
              <a:extLst>
                <a:ext uri="{FF2B5EF4-FFF2-40B4-BE49-F238E27FC236}">
                  <a16:creationId xmlns:a16="http://schemas.microsoft.com/office/drawing/2014/main" id="{501FA279-7835-49CA-9712-E1F0440CE18C}"/>
                </a:ext>
              </a:extLst>
            </p:cNvPr>
            <p:cNvSpPr txBox="1">
              <a:spLocks noChangeArrowheads="1"/>
            </p:cNvSpPr>
            <p:nvPr/>
          </p:nvSpPr>
          <p:spPr bwMode="auto">
            <a:xfrm>
              <a:off x="5773684" y="3896463"/>
              <a:ext cx="85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H</a:t>
              </a:r>
            </a:p>
          </p:txBody>
        </p:sp>
        <p:sp>
          <p:nvSpPr>
            <p:cNvPr id="24587" name="Line 9">
              <a:extLst>
                <a:ext uri="{FF2B5EF4-FFF2-40B4-BE49-F238E27FC236}">
                  <a16:creationId xmlns:a16="http://schemas.microsoft.com/office/drawing/2014/main" id="{05B89AFA-4536-4B56-8ECA-66FB182ED597}"/>
                </a:ext>
              </a:extLst>
            </p:cNvPr>
            <p:cNvSpPr>
              <a:spLocks noChangeShapeType="1"/>
            </p:cNvSpPr>
            <p:nvPr/>
          </p:nvSpPr>
          <p:spPr bwMode="auto">
            <a:xfrm>
              <a:off x="3729543" y="3293213"/>
              <a:ext cx="630237" cy="315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0">
              <a:extLst>
                <a:ext uri="{FF2B5EF4-FFF2-40B4-BE49-F238E27FC236}">
                  <a16:creationId xmlns:a16="http://schemas.microsoft.com/office/drawing/2014/main" id="{D7CFDF14-8E89-4CDE-9298-DE14BB282ABB}"/>
                </a:ext>
              </a:extLst>
            </p:cNvPr>
            <p:cNvSpPr>
              <a:spLocks noChangeShapeType="1"/>
            </p:cNvSpPr>
            <p:nvPr/>
          </p:nvSpPr>
          <p:spPr bwMode="auto">
            <a:xfrm flipV="1">
              <a:off x="3683505" y="3832963"/>
              <a:ext cx="676275" cy="3587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1">
              <a:extLst>
                <a:ext uri="{FF2B5EF4-FFF2-40B4-BE49-F238E27FC236}">
                  <a16:creationId xmlns:a16="http://schemas.microsoft.com/office/drawing/2014/main" id="{157A8EB2-66EC-4317-BC08-807385D40D03}"/>
                </a:ext>
              </a:extLst>
            </p:cNvPr>
            <p:cNvSpPr>
              <a:spLocks noChangeShapeType="1"/>
            </p:cNvSpPr>
            <p:nvPr/>
          </p:nvSpPr>
          <p:spPr bwMode="auto">
            <a:xfrm flipV="1">
              <a:off x="5143472" y="3221033"/>
              <a:ext cx="495300" cy="3603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12">
              <a:extLst>
                <a:ext uri="{FF2B5EF4-FFF2-40B4-BE49-F238E27FC236}">
                  <a16:creationId xmlns:a16="http://schemas.microsoft.com/office/drawing/2014/main" id="{9DF483CF-F82C-432D-AB32-37044FDDD39F}"/>
                </a:ext>
              </a:extLst>
            </p:cNvPr>
            <p:cNvSpPr>
              <a:spLocks noChangeShapeType="1"/>
            </p:cNvSpPr>
            <p:nvPr/>
          </p:nvSpPr>
          <p:spPr bwMode="auto">
            <a:xfrm>
              <a:off x="5181584" y="3809990"/>
              <a:ext cx="630237" cy="315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0" name="Text Box 14">
            <a:extLst>
              <a:ext uri="{FF2B5EF4-FFF2-40B4-BE49-F238E27FC236}">
                <a16:creationId xmlns:a16="http://schemas.microsoft.com/office/drawing/2014/main" id="{6F0621A4-7C2F-4CCD-93FA-C04652F233A8}"/>
              </a:ext>
            </a:extLst>
          </p:cNvPr>
          <p:cNvSpPr txBox="1">
            <a:spLocks noChangeArrowheads="1"/>
          </p:cNvSpPr>
          <p:nvPr/>
        </p:nvSpPr>
        <p:spPr bwMode="auto">
          <a:xfrm>
            <a:off x="1752600" y="4800600"/>
            <a:ext cx="5219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ea typeface="宋体" panose="02010600030101010101" pitchFamily="2" charset="-122"/>
              </a:rPr>
              <a:t>Z/E</a:t>
            </a:r>
            <a:r>
              <a:rPr lang="zh-CN" altLang="en-US" sz="2400" b="1">
                <a:solidFill>
                  <a:srgbClr val="FF0000"/>
                </a:solidFill>
                <a:latin typeface="Times New Roman" panose="02020603050405020304" pitchFamily="18" charset="0"/>
                <a:ea typeface="宋体" panose="02010600030101010101" pitchFamily="2" charset="-122"/>
              </a:rPr>
              <a:t>标记法：</a:t>
            </a:r>
            <a:r>
              <a:rPr lang="en-US" altLang="zh-CN" sz="2400" b="1">
                <a:solidFill>
                  <a:srgbClr val="FF0000"/>
                </a:solidFill>
                <a:latin typeface="Times New Roman" panose="02020603050405020304" pitchFamily="18" charset="0"/>
                <a:ea typeface="宋体" panose="02010600030101010101" pitchFamily="2" charset="-122"/>
              </a:rPr>
              <a:t>E</a:t>
            </a:r>
            <a:r>
              <a:rPr lang="en-US" altLang="zh-CN" sz="2400" b="1">
                <a:solidFill>
                  <a:srgbClr val="FF0000"/>
                </a:solidFill>
                <a:latin typeface="宋体" panose="02010600030101010101" pitchFamily="2" charset="-122"/>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rPr>
              <a:t>2</a:t>
            </a:r>
            <a:r>
              <a:rPr lang="en-US" altLang="zh-CN" sz="2400" b="1">
                <a:solidFill>
                  <a:srgbClr val="FF0000"/>
                </a:solidFill>
                <a:latin typeface="宋体" panose="02010600030101010101" pitchFamily="2" charset="-122"/>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氯</a:t>
            </a:r>
            <a:r>
              <a:rPr lang="en-US" altLang="zh-CN" sz="2400" b="1">
                <a:solidFill>
                  <a:srgbClr val="FF0000"/>
                </a:solidFill>
                <a:latin typeface="宋体" panose="02010600030101010101" pitchFamily="2" charset="-122"/>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rPr>
              <a:t>2</a:t>
            </a:r>
            <a:r>
              <a:rPr lang="en-US" altLang="zh-CN" sz="2400" b="1">
                <a:solidFill>
                  <a:srgbClr val="FF0000"/>
                </a:solidFill>
                <a:latin typeface="宋体" panose="02010600030101010101" pitchFamily="2" charset="-122"/>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丁烯</a:t>
            </a:r>
          </a:p>
        </p:txBody>
      </p:sp>
      <p:sp>
        <p:nvSpPr>
          <p:cNvPr id="24581" name="Text Box 15">
            <a:extLst>
              <a:ext uri="{FF2B5EF4-FFF2-40B4-BE49-F238E27FC236}">
                <a16:creationId xmlns:a16="http://schemas.microsoft.com/office/drawing/2014/main" id="{605AEC9C-11DC-4798-9768-BE0A2AE55AE4}"/>
              </a:ext>
            </a:extLst>
          </p:cNvPr>
          <p:cNvSpPr txBox="1">
            <a:spLocks noChangeArrowheads="1"/>
          </p:cNvSpPr>
          <p:nvPr/>
        </p:nvSpPr>
        <p:spPr bwMode="auto">
          <a:xfrm>
            <a:off x="1706563" y="5562600"/>
            <a:ext cx="548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Times New Roman" panose="02020603050405020304" pitchFamily="18" charset="0"/>
                <a:ea typeface="宋体" panose="02010600030101010101" pitchFamily="2" charset="-122"/>
              </a:rPr>
              <a:t>顺反标记法：顺</a:t>
            </a:r>
            <a:r>
              <a:rPr lang="en-US" altLang="zh-CN" sz="2400" b="1">
                <a:latin typeface="宋体" panose="02010600030101010101" pitchFamily="2" charset="-122"/>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a:t>
            </a:r>
            <a:r>
              <a:rPr lang="en-US" altLang="zh-CN" sz="2400" b="1">
                <a:latin typeface="宋体" panose="02010600030101010101" pitchFamily="2" charset="-122"/>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氯</a:t>
            </a:r>
            <a:r>
              <a:rPr lang="en-US" altLang="zh-CN" sz="2400" b="1">
                <a:latin typeface="宋体" panose="02010600030101010101" pitchFamily="2" charset="-122"/>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a:t>
            </a:r>
            <a:r>
              <a:rPr lang="en-US" altLang="zh-CN" sz="2400" b="1">
                <a:latin typeface="宋体" panose="02010600030101010101" pitchFamily="2" charset="-122"/>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丁烯</a:t>
            </a:r>
          </a:p>
        </p:txBody>
      </p:sp>
      <p:sp>
        <p:nvSpPr>
          <p:cNvPr id="2" name="日期占位符 1">
            <a:extLst>
              <a:ext uri="{FF2B5EF4-FFF2-40B4-BE49-F238E27FC236}">
                <a16:creationId xmlns:a16="http://schemas.microsoft.com/office/drawing/2014/main" id="{725091DC-1C32-4AAE-9986-FC0C6B400785}"/>
              </a:ext>
            </a:extLst>
          </p:cNvPr>
          <p:cNvSpPr>
            <a:spLocks noGrp="1"/>
          </p:cNvSpPr>
          <p:nvPr>
            <p:ph type="dt" sz="half" idx="10"/>
          </p:nvPr>
        </p:nvSpPr>
        <p:spPr/>
        <p:txBody>
          <a:bodyPr/>
          <a:lstStyle/>
          <a:p>
            <a:pPr>
              <a:defRPr/>
            </a:pPr>
            <a:fld id="{B08A1710-7ECB-4636-8E28-F9568D76F9FD}" type="datetime11">
              <a:rPr lang="zh-CN" altLang="en-US" smtClean="0"/>
              <a:t>11:48:09</a:t>
            </a:fld>
            <a:endParaRPr lang="en-US"/>
          </a:p>
        </p:txBody>
      </p:sp>
      <p:sp>
        <p:nvSpPr>
          <p:cNvPr id="3" name="灯片编号占位符 2">
            <a:extLst>
              <a:ext uri="{FF2B5EF4-FFF2-40B4-BE49-F238E27FC236}">
                <a16:creationId xmlns:a16="http://schemas.microsoft.com/office/drawing/2014/main" id="{637ABC8D-2B10-48F8-B12F-088B4F97F7DA}"/>
              </a:ext>
            </a:extLst>
          </p:cNvPr>
          <p:cNvSpPr>
            <a:spLocks noGrp="1"/>
          </p:cNvSpPr>
          <p:nvPr>
            <p:ph type="sldNum" sz="quarter" idx="12"/>
          </p:nvPr>
        </p:nvSpPr>
        <p:spPr/>
        <p:txBody>
          <a:bodyPr/>
          <a:lstStyle/>
          <a:p>
            <a:pPr>
              <a:defRPr/>
            </a:pPr>
            <a:fld id="{D9255669-4D76-4035-84D2-5F59D5D8FE20}" type="slidenum">
              <a:rPr lang="en-US" altLang="zh-CN" smtClean="0"/>
              <a:pPr>
                <a:defRPr/>
              </a:pPr>
              <a:t>21</a:t>
            </a:fld>
            <a:endParaRPr lang="en-US" altLang="zh-CN"/>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2">
            <a:extLst>
              <a:ext uri="{FF2B5EF4-FFF2-40B4-BE49-F238E27FC236}">
                <a16:creationId xmlns:a16="http://schemas.microsoft.com/office/drawing/2014/main" id="{DA9A1DB0-80D9-445A-A8D6-F3A324B751D7}"/>
              </a:ext>
            </a:extLst>
          </p:cNvPr>
          <p:cNvSpPr txBox="1">
            <a:spLocks noChangeArrowheads="1"/>
          </p:cNvSpPr>
          <p:nvPr>
            <p:custDataLst>
              <p:tags r:id="rId2"/>
            </p:custDataLst>
          </p:nvPr>
        </p:nvSpPr>
        <p:spPr bwMode="auto">
          <a:xfrm>
            <a:off x="279400" y="541338"/>
            <a:ext cx="8712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0000"/>
                </a:solidFill>
                <a:latin typeface="Times New Roman" panose="02020603050405020304" pitchFamily="18" charset="0"/>
                <a:ea typeface="黑体" panose="02010609060101010101" pitchFamily="49" charset="-122"/>
              </a:rPr>
              <a:t>下列烯烃</a:t>
            </a:r>
            <a:r>
              <a:rPr lang="en-US" altLang="zh-CN" sz="2400" b="1">
                <a:solidFill>
                  <a:srgbClr val="000000"/>
                </a:solidFill>
                <a:latin typeface="Times New Roman" panose="02020603050405020304" pitchFamily="18" charset="0"/>
                <a:ea typeface="黑体" panose="02010609060101010101" pitchFamily="49" charset="-122"/>
              </a:rPr>
              <a:t>(</a:t>
            </a:r>
            <a:r>
              <a:rPr lang="zh-CN" altLang="en-US" sz="2400" b="1">
                <a:solidFill>
                  <a:srgbClr val="000000"/>
                </a:solidFill>
                <a:latin typeface="Times New Roman" panose="02020603050405020304" pitchFamily="18" charset="0"/>
                <a:ea typeface="黑体" panose="02010609060101010101" pitchFamily="49" charset="-122"/>
              </a:rPr>
              <a:t>衍生物）中属于</a:t>
            </a:r>
            <a:r>
              <a:rPr lang="en-US" altLang="zh-CN" sz="2400" b="1">
                <a:solidFill>
                  <a:srgbClr val="000000"/>
                </a:solidFill>
                <a:latin typeface="Times New Roman" panose="02020603050405020304" pitchFamily="18" charset="0"/>
                <a:ea typeface="黑体" panose="02010609060101010101" pitchFamily="49" charset="-122"/>
              </a:rPr>
              <a:t>Z</a:t>
            </a:r>
            <a:r>
              <a:rPr lang="zh-CN" altLang="en-US" sz="2400" b="1">
                <a:solidFill>
                  <a:srgbClr val="000000"/>
                </a:solidFill>
                <a:latin typeface="Times New Roman" panose="02020603050405020304" pitchFamily="18" charset="0"/>
                <a:ea typeface="黑体" panose="02010609060101010101" pitchFamily="49" charset="-122"/>
              </a:rPr>
              <a:t>构型的是</a:t>
            </a:r>
            <a:r>
              <a:rPr lang="zh-CN" altLang="en-US" sz="2400" b="1">
                <a:solidFill>
                  <a:srgbClr val="639EF4"/>
                </a:solidFill>
                <a:latin typeface="Times New Roman" panose="02020603050405020304" pitchFamily="18" charset="0"/>
                <a:ea typeface="黑体" panose="02010609060101010101" pitchFamily="49" charset="-122"/>
              </a:rPr>
              <a:t> </a:t>
            </a:r>
            <a:r>
              <a:rPr lang="en-US" altLang="zh-CN" sz="2400" b="1">
                <a:solidFill>
                  <a:srgbClr val="639EF4"/>
                </a:solidFill>
                <a:latin typeface="Times New Roman" panose="02020603050405020304" pitchFamily="18" charset="0"/>
                <a:ea typeface="黑体" panose="02010609060101010101" pitchFamily="49" charset="-122"/>
              </a:rPr>
              <a:t>[</a:t>
            </a:r>
            <a:r>
              <a:rPr lang="zh-CN" altLang="en-US" sz="2400" b="1">
                <a:solidFill>
                  <a:srgbClr val="639EF4"/>
                </a:solidFill>
                <a:latin typeface="Times New Roman" panose="02020603050405020304" pitchFamily="18" charset="0"/>
                <a:ea typeface="黑体" panose="02010609060101010101" pitchFamily="49" charset="-122"/>
              </a:rPr>
              <a:t>填空</a:t>
            </a:r>
            <a:r>
              <a:rPr lang="en-US" altLang="zh-CN" sz="2400" b="1">
                <a:solidFill>
                  <a:srgbClr val="639EF4"/>
                </a:solidFill>
                <a:latin typeface="Times New Roman" panose="02020603050405020304" pitchFamily="18" charset="0"/>
                <a:ea typeface="黑体" panose="02010609060101010101" pitchFamily="49" charset="-122"/>
              </a:rPr>
              <a:t>1]</a:t>
            </a:r>
            <a:r>
              <a:rPr lang="en-US" altLang="zh-CN" sz="2400" b="1">
                <a:solidFill>
                  <a:srgbClr val="000000"/>
                </a:solidFill>
                <a:latin typeface="Times New Roman" panose="02020603050405020304" pitchFamily="18" charset="0"/>
                <a:ea typeface="黑体" panose="02010609060101010101" pitchFamily="49" charset="-122"/>
              </a:rPr>
              <a:t> </a:t>
            </a:r>
            <a:r>
              <a:rPr lang="zh-CN" altLang="en-US" sz="2400" b="1">
                <a:solidFill>
                  <a:srgbClr val="000000"/>
                </a:solidFill>
                <a:latin typeface="Times New Roman" panose="02020603050405020304" pitchFamily="18" charset="0"/>
                <a:ea typeface="黑体" panose="02010609060101010101" pitchFamily="49" charset="-122"/>
              </a:rPr>
              <a:t>，</a:t>
            </a:r>
            <a:r>
              <a:rPr lang="en-US" altLang="zh-CN" sz="2400" b="1">
                <a:solidFill>
                  <a:srgbClr val="000000"/>
                </a:solidFill>
                <a:latin typeface="Times New Roman" panose="02020603050405020304" pitchFamily="18" charset="0"/>
                <a:ea typeface="黑体" panose="02010609060101010101" pitchFamily="49" charset="-122"/>
              </a:rPr>
              <a:t>E</a:t>
            </a:r>
            <a:r>
              <a:rPr lang="zh-CN" altLang="en-US" sz="2400" b="1">
                <a:solidFill>
                  <a:srgbClr val="000000"/>
                </a:solidFill>
                <a:latin typeface="Times New Roman" panose="02020603050405020304" pitchFamily="18" charset="0"/>
                <a:ea typeface="黑体" panose="02010609060101010101" pitchFamily="49" charset="-122"/>
              </a:rPr>
              <a:t>构型 </a:t>
            </a:r>
            <a:r>
              <a:rPr lang="zh-CN" altLang="en-US" sz="2400" b="1">
                <a:solidFill>
                  <a:srgbClr val="639EF4"/>
                </a:solidFill>
                <a:latin typeface="Times New Roman" panose="02020603050405020304" pitchFamily="18" charset="0"/>
                <a:ea typeface="黑体" panose="02010609060101010101" pitchFamily="49" charset="-122"/>
              </a:rPr>
              <a:t> </a:t>
            </a:r>
            <a:r>
              <a:rPr lang="en-US" altLang="zh-CN" sz="2400" b="1">
                <a:solidFill>
                  <a:srgbClr val="639EF4"/>
                </a:solidFill>
                <a:latin typeface="Times New Roman" panose="02020603050405020304" pitchFamily="18" charset="0"/>
                <a:ea typeface="黑体" panose="02010609060101010101" pitchFamily="49" charset="-122"/>
              </a:rPr>
              <a:t>[</a:t>
            </a:r>
            <a:r>
              <a:rPr lang="zh-CN" altLang="en-US" sz="2400" b="1">
                <a:solidFill>
                  <a:srgbClr val="639EF4"/>
                </a:solidFill>
                <a:latin typeface="Times New Roman" panose="02020603050405020304" pitchFamily="18" charset="0"/>
                <a:ea typeface="黑体" panose="02010609060101010101" pitchFamily="49" charset="-122"/>
              </a:rPr>
              <a:t>填空</a:t>
            </a:r>
            <a:r>
              <a:rPr lang="en-US" altLang="zh-CN" sz="2400" b="1">
                <a:solidFill>
                  <a:srgbClr val="639EF4"/>
                </a:solidFill>
                <a:latin typeface="Times New Roman" panose="02020603050405020304" pitchFamily="18" charset="0"/>
                <a:ea typeface="黑体" panose="02010609060101010101" pitchFamily="49" charset="-122"/>
              </a:rPr>
              <a:t>2]</a:t>
            </a:r>
            <a:r>
              <a:rPr lang="en-US" altLang="zh-CN" sz="2400" b="1">
                <a:solidFill>
                  <a:srgbClr val="000000"/>
                </a:solidFill>
                <a:latin typeface="Times New Roman" panose="02020603050405020304" pitchFamily="18" charset="0"/>
                <a:ea typeface="黑体" panose="02010609060101010101" pitchFamily="49" charset="-122"/>
              </a:rPr>
              <a:t> </a:t>
            </a:r>
            <a:r>
              <a:rPr lang="zh-CN" altLang="en-US" sz="2400" b="1">
                <a:solidFill>
                  <a:srgbClr val="000000"/>
                </a:solidFill>
                <a:latin typeface="Times New Roman" panose="02020603050405020304" pitchFamily="18" charset="0"/>
                <a:ea typeface="黑体" panose="02010609060101010101" pitchFamily="49" charset="-122"/>
              </a:rPr>
              <a:t>。</a:t>
            </a:r>
            <a:endParaRPr lang="zh-CN" altLang="zh-CN" sz="2400" b="1">
              <a:solidFill>
                <a:srgbClr val="000000"/>
              </a:solidFill>
              <a:latin typeface="Times New Roman" panose="02020603050405020304" pitchFamily="18" charset="0"/>
              <a:ea typeface="黑体" panose="02010609060101010101" pitchFamily="49" charset="-122"/>
            </a:endParaRPr>
          </a:p>
        </p:txBody>
      </p:sp>
      <p:sp>
        <p:nvSpPr>
          <p:cNvPr id="4" name="圆角矩形 3">
            <a:extLst>
              <a:ext uri="{FF2B5EF4-FFF2-40B4-BE49-F238E27FC236}">
                <a16:creationId xmlns:a16="http://schemas.microsoft.com/office/drawing/2014/main" id="{59D039E0-52E9-4239-A782-121EA839978B}"/>
              </a:ext>
            </a:extLst>
          </p:cNvPr>
          <p:cNvSpPr/>
          <p:nvPr>
            <p:custDataLst>
              <p:tags r:id="rId3"/>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eaLnBrk="1" fontAlgn="auto" hangingPunct="1">
              <a:spcBef>
                <a:spcPts val="0"/>
              </a:spcBef>
              <a:spcAft>
                <a:spcPts val="0"/>
              </a:spcAft>
              <a:defRPr/>
            </a:pPr>
            <a:r>
              <a:rPr lang="zh-CN" altLang="en-US" sz="1600">
                <a:solidFill>
                  <a:srgbClr val="FFFFFF"/>
                </a:solidFill>
                <a:latin typeface="Microsoft Yahei"/>
                <a:ea typeface="Microsoft Yahei"/>
                <a:sym typeface="Microsoft Yahei"/>
              </a:rPr>
              <a:t>作答</a:t>
            </a:r>
          </a:p>
        </p:txBody>
      </p:sp>
      <p:pic>
        <p:nvPicPr>
          <p:cNvPr id="25604" name="Picture 30" descr="E:\有机化学\有机课程\图片\图片42.tif">
            <a:extLst>
              <a:ext uri="{FF2B5EF4-FFF2-40B4-BE49-F238E27FC236}">
                <a16:creationId xmlns:a16="http://schemas.microsoft.com/office/drawing/2014/main" id="{02E0E256-B750-4656-9986-9F680C764B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725" y="1995488"/>
            <a:ext cx="78279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3AB8269-D3E7-4736-8EAC-D59ECFCD4C20}"/>
              </a:ext>
            </a:extLst>
          </p:cNvPr>
          <p:cNvSpPr>
            <a:spLocks noGrp="1"/>
          </p:cNvSpPr>
          <p:nvPr>
            <p:ph type="dt" sz="half" idx="10"/>
          </p:nvPr>
        </p:nvSpPr>
        <p:spPr/>
        <p:txBody>
          <a:bodyPr/>
          <a:lstStyle/>
          <a:p>
            <a:pPr>
              <a:defRPr/>
            </a:pPr>
            <a:fld id="{35858237-9DDE-444E-AF2C-237920270840}" type="datetime11">
              <a:rPr lang="zh-CN" altLang="en-US" smtClean="0"/>
              <a:t>11:48:09</a:t>
            </a:fld>
            <a:endParaRPr lang="en-US"/>
          </a:p>
        </p:txBody>
      </p:sp>
      <p:sp>
        <p:nvSpPr>
          <p:cNvPr id="3" name="灯片编号占位符 2">
            <a:extLst>
              <a:ext uri="{FF2B5EF4-FFF2-40B4-BE49-F238E27FC236}">
                <a16:creationId xmlns:a16="http://schemas.microsoft.com/office/drawing/2014/main" id="{7509128D-0D2C-4A0F-A3B4-E0246D78383C}"/>
              </a:ext>
            </a:extLst>
          </p:cNvPr>
          <p:cNvSpPr>
            <a:spLocks noGrp="1"/>
          </p:cNvSpPr>
          <p:nvPr>
            <p:ph type="sldNum" sz="quarter" idx="12"/>
          </p:nvPr>
        </p:nvSpPr>
        <p:spPr/>
        <p:txBody>
          <a:bodyPr/>
          <a:lstStyle/>
          <a:p>
            <a:pPr>
              <a:defRPr/>
            </a:pPr>
            <a:fld id="{D9255669-4D76-4035-84D2-5F59D5D8FE20}" type="slidenum">
              <a:rPr lang="en-US" altLang="zh-CN" smtClean="0"/>
              <a:pPr>
                <a:defRPr/>
              </a:pPr>
              <a:t>22</a:t>
            </a:fld>
            <a:endParaRPr lang="en-US" altLang="zh-CN"/>
          </a:p>
        </p:txBody>
      </p:sp>
      <p:grpSp>
        <p:nvGrpSpPr>
          <p:cNvPr id="25605" name="组合 8">
            <a:extLst>
              <a:ext uri="{FF2B5EF4-FFF2-40B4-BE49-F238E27FC236}">
                <a16:creationId xmlns:a16="http://schemas.microsoft.com/office/drawing/2014/main" id="{8CBA6451-9C8D-4645-A677-FBB094106720}"/>
              </a:ext>
            </a:extLst>
          </p:cNvPr>
          <p:cNvGrpSpPr>
            <a:grpSpLocks/>
          </p:cNvGrpSpPr>
          <p:nvPr>
            <p:custDataLst>
              <p:tags r:id="rId4"/>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4D4845CF-B8AD-4C7F-B66C-85C46ABE277E}"/>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ColorBlock">
              <a:extLst>
                <a:ext uri="{FF2B5EF4-FFF2-40B4-BE49-F238E27FC236}">
                  <a16:creationId xmlns:a16="http://schemas.microsoft.com/office/drawing/2014/main" id="{F6177227-989C-493D-8D18-6AE840750C90}"/>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609" name="TypeText">
              <a:extLst>
                <a:ext uri="{FF2B5EF4-FFF2-40B4-BE49-F238E27FC236}">
                  <a16:creationId xmlns:a16="http://schemas.microsoft.com/office/drawing/2014/main" id="{D2727A82-E175-423D-841C-CCA04F5D4AA1}"/>
                </a:ext>
              </a:extLst>
            </p:cNvPr>
            <p:cNvSpPr txBox="1">
              <a:spLocks noChangeArrowheads="1"/>
            </p:cNvSpPr>
            <p:nvPr>
              <p:custDataLst>
                <p:tags r:id="rId8"/>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25610" name="TipText">
              <a:extLst>
                <a:ext uri="{FF2B5EF4-FFF2-40B4-BE49-F238E27FC236}">
                  <a16:creationId xmlns:a16="http://schemas.microsoft.com/office/drawing/2014/main" id="{88A5438C-6266-4579-97AB-3328A7C0CBF7}"/>
                </a:ext>
              </a:extLst>
            </p:cNvPr>
            <p:cNvSpPr txBox="1">
              <a:spLocks noChangeArrowheads="1"/>
            </p:cNvSpPr>
            <p:nvPr>
              <p:custDataLst>
                <p:tags r:id="rId9"/>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5606" name="图片 1">
            <a:extLst>
              <a:ext uri="{FF2B5EF4-FFF2-40B4-BE49-F238E27FC236}">
                <a16:creationId xmlns:a16="http://schemas.microsoft.com/office/drawing/2014/main" id="{3298DC7F-AC38-44A2-81E2-A9A02DFC2BAC}"/>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FC6F608-678D-42B4-A27B-FC42516915FD}"/>
              </a:ext>
            </a:extLst>
          </p:cNvPr>
          <p:cNvSpPr>
            <a:spLocks noChangeArrowheads="1"/>
          </p:cNvSpPr>
          <p:nvPr/>
        </p:nvSpPr>
        <p:spPr bwMode="auto">
          <a:xfrm>
            <a:off x="677863" y="687388"/>
            <a:ext cx="549429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600" b="1" dirty="0">
                <a:solidFill>
                  <a:srgbClr val="FF0000"/>
                </a:solidFill>
                <a:latin typeface="Times New Roman" panose="02020603050405020304" pitchFamily="18" charset="0"/>
                <a:ea typeface="黑体" panose="02010609060101010101" pitchFamily="49" charset="-122"/>
              </a:rPr>
              <a:t>下列烯烃</a:t>
            </a:r>
            <a:r>
              <a:rPr lang="en-US" altLang="zh-CN" sz="2600" b="1" dirty="0">
                <a:solidFill>
                  <a:srgbClr val="FF0000"/>
                </a:solidFill>
                <a:latin typeface="黑体" panose="02010609060101010101" pitchFamily="49" charset="-122"/>
                <a:ea typeface="黑体" panose="02010609060101010101" pitchFamily="49" charset="-122"/>
              </a:rPr>
              <a:t>(</a:t>
            </a:r>
            <a:r>
              <a:rPr lang="zh-CN" altLang="zh-CN" sz="2600" b="1" dirty="0">
                <a:solidFill>
                  <a:srgbClr val="FF0000"/>
                </a:solidFill>
                <a:latin typeface="Times New Roman" panose="02020603050405020304" pitchFamily="18" charset="0"/>
                <a:ea typeface="黑体" panose="02010609060101010101" pitchFamily="49" charset="-122"/>
              </a:rPr>
              <a:t>衍生物</a:t>
            </a:r>
            <a:r>
              <a:rPr lang="zh-CN" altLang="zh-CN" sz="2600" b="1" dirty="0">
                <a:solidFill>
                  <a:srgbClr val="FF0000"/>
                </a:solidFill>
                <a:ea typeface="黑体" panose="02010609060101010101" pitchFamily="49" charset="-122"/>
              </a:rPr>
              <a:t>）</a:t>
            </a:r>
            <a:r>
              <a:rPr lang="zh-CN" altLang="en-US" sz="2600" b="1" dirty="0">
                <a:solidFill>
                  <a:srgbClr val="FF0000"/>
                </a:solidFill>
                <a:ea typeface="黑体" panose="02010609060101010101" pitchFamily="49" charset="-122"/>
              </a:rPr>
              <a:t>命名</a:t>
            </a:r>
            <a:r>
              <a:rPr lang="zh-CN" altLang="zh-CN" sz="2600" b="1" dirty="0">
                <a:solidFill>
                  <a:srgbClr val="FF0000"/>
                </a:solidFill>
                <a:latin typeface="Times New Roman" panose="02020603050405020304" pitchFamily="18" charset="0"/>
                <a:ea typeface="黑体" panose="02010609060101010101" pitchFamily="49" charset="-122"/>
              </a:rPr>
              <a:t>？</a:t>
            </a:r>
            <a:endParaRPr lang="zh-CN" altLang="zh-CN" sz="2600" b="1" dirty="0">
              <a:solidFill>
                <a:srgbClr val="00B0F0"/>
              </a:solidFill>
              <a:latin typeface="Times New Roman" panose="02020603050405020304" pitchFamily="18" charset="0"/>
              <a:ea typeface="黑体" panose="02010609060101010101" pitchFamily="49" charset="-122"/>
            </a:endParaRPr>
          </a:p>
        </p:txBody>
      </p:sp>
      <p:pic>
        <p:nvPicPr>
          <p:cNvPr id="26627" name="Picture 5" descr="E:\青海大学\课程\有机课程\图片\图片12.tif">
            <a:extLst>
              <a:ext uri="{FF2B5EF4-FFF2-40B4-BE49-F238E27FC236}">
                <a16:creationId xmlns:a16="http://schemas.microsoft.com/office/drawing/2014/main" id="{F8A51589-CCC0-4485-AAC8-78FCDF5D9FFA}"/>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l="5202" r="24326" b="42615"/>
          <a:stretch>
            <a:fillRect/>
          </a:stretch>
        </p:blipFill>
        <p:spPr bwMode="auto">
          <a:xfrm>
            <a:off x="1617663" y="1828800"/>
            <a:ext cx="38862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045BFFA-7D54-4ED3-80A9-CE561F88B28D}"/>
              </a:ext>
            </a:extLst>
          </p:cNvPr>
          <p:cNvSpPr txBox="1"/>
          <p:nvPr/>
        </p:nvSpPr>
        <p:spPr>
          <a:xfrm>
            <a:off x="685800" y="2239963"/>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①</a:t>
            </a:r>
            <a:endParaRPr lang="zh-CN" altLang="en-US" sz="2800" b="1" dirty="0">
              <a:solidFill>
                <a:schemeClr val="bg2">
                  <a:lumMod val="10000"/>
                </a:schemeClr>
              </a:solidFill>
              <a:latin typeface="Arial" charset="0"/>
              <a:ea typeface="+mn-ea"/>
            </a:endParaRPr>
          </a:p>
        </p:txBody>
      </p:sp>
      <p:pic>
        <p:nvPicPr>
          <p:cNvPr id="26629" name="Picture 6" descr="E:\青海大学\课程\有机课程\图片\图片13.tif">
            <a:extLst>
              <a:ext uri="{FF2B5EF4-FFF2-40B4-BE49-F238E27FC236}">
                <a16:creationId xmlns:a16="http://schemas.microsoft.com/office/drawing/2014/main" id="{83AEF2B5-82E5-4FF4-86B9-D55B84AEE748}"/>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458913" y="4386263"/>
            <a:ext cx="639445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08CA173-E978-499B-88FF-FF0A728A6029}"/>
              </a:ext>
            </a:extLst>
          </p:cNvPr>
          <p:cNvSpPr txBox="1"/>
          <p:nvPr/>
        </p:nvSpPr>
        <p:spPr>
          <a:xfrm>
            <a:off x="700088" y="4470400"/>
            <a:ext cx="546100" cy="522288"/>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②</a:t>
            </a:r>
            <a:endParaRPr lang="zh-CN" altLang="en-US" sz="2800" b="1" dirty="0">
              <a:solidFill>
                <a:schemeClr val="bg2">
                  <a:lumMod val="10000"/>
                </a:schemeClr>
              </a:solidFill>
              <a:latin typeface="Arial" charset="0"/>
              <a:ea typeface="+mn-ea"/>
            </a:endParaRPr>
          </a:p>
        </p:txBody>
      </p:sp>
      <p:sp>
        <p:nvSpPr>
          <p:cNvPr id="26631" name="TextBox 6">
            <a:extLst>
              <a:ext uri="{FF2B5EF4-FFF2-40B4-BE49-F238E27FC236}">
                <a16:creationId xmlns:a16="http://schemas.microsoft.com/office/drawing/2014/main" id="{407C79C0-4FFE-40A7-8FB6-B73607173AA3}"/>
              </a:ext>
            </a:extLst>
          </p:cNvPr>
          <p:cNvSpPr txBox="1">
            <a:spLocks noChangeArrowheads="1"/>
          </p:cNvSpPr>
          <p:nvPr/>
        </p:nvSpPr>
        <p:spPr bwMode="auto">
          <a:xfrm>
            <a:off x="5503863" y="3001963"/>
            <a:ext cx="348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丙基</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己烯</a:t>
            </a:r>
          </a:p>
        </p:txBody>
      </p:sp>
      <p:sp>
        <p:nvSpPr>
          <p:cNvPr id="26632" name="矩形 7">
            <a:extLst>
              <a:ext uri="{FF2B5EF4-FFF2-40B4-BE49-F238E27FC236}">
                <a16:creationId xmlns:a16="http://schemas.microsoft.com/office/drawing/2014/main" id="{BFF26423-1DF5-4424-9C3A-B0BAFAB978A0}"/>
              </a:ext>
            </a:extLst>
          </p:cNvPr>
          <p:cNvSpPr>
            <a:spLocks noChangeArrowheads="1"/>
          </p:cNvSpPr>
          <p:nvPr/>
        </p:nvSpPr>
        <p:spPr bwMode="auto">
          <a:xfrm>
            <a:off x="4656138" y="6081713"/>
            <a:ext cx="3489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5-</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丙基</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庚烯</a:t>
            </a:r>
          </a:p>
        </p:txBody>
      </p:sp>
      <p:sp>
        <p:nvSpPr>
          <p:cNvPr id="2" name="日期占位符 1">
            <a:extLst>
              <a:ext uri="{FF2B5EF4-FFF2-40B4-BE49-F238E27FC236}">
                <a16:creationId xmlns:a16="http://schemas.microsoft.com/office/drawing/2014/main" id="{214984D5-1811-4C0D-9B57-BB4970361F56}"/>
              </a:ext>
            </a:extLst>
          </p:cNvPr>
          <p:cNvSpPr>
            <a:spLocks noGrp="1"/>
          </p:cNvSpPr>
          <p:nvPr>
            <p:ph type="dt" sz="half" idx="10"/>
          </p:nvPr>
        </p:nvSpPr>
        <p:spPr/>
        <p:txBody>
          <a:bodyPr/>
          <a:lstStyle/>
          <a:p>
            <a:pPr>
              <a:defRPr/>
            </a:pPr>
            <a:fld id="{5992F67A-5200-433F-9EF9-DDD9D6D53530}" type="datetime11">
              <a:rPr lang="zh-CN" altLang="en-US" smtClean="0"/>
              <a:t>11:48:09</a:t>
            </a:fld>
            <a:endParaRPr lang="en-US"/>
          </a:p>
        </p:txBody>
      </p:sp>
      <p:sp>
        <p:nvSpPr>
          <p:cNvPr id="3" name="灯片编号占位符 2">
            <a:extLst>
              <a:ext uri="{FF2B5EF4-FFF2-40B4-BE49-F238E27FC236}">
                <a16:creationId xmlns:a16="http://schemas.microsoft.com/office/drawing/2014/main" id="{59FAF0E8-534F-4EDD-947E-FB55E8ED4D1D}"/>
              </a:ext>
            </a:extLst>
          </p:cNvPr>
          <p:cNvSpPr>
            <a:spLocks noGrp="1"/>
          </p:cNvSpPr>
          <p:nvPr>
            <p:ph type="sldNum" sz="quarter" idx="12"/>
          </p:nvPr>
        </p:nvSpPr>
        <p:spPr/>
        <p:txBody>
          <a:bodyPr/>
          <a:lstStyle/>
          <a:p>
            <a:pPr>
              <a:defRPr/>
            </a:pPr>
            <a:fld id="{D9255669-4D76-4035-84D2-5F59D5D8FE20}" type="slidenum">
              <a:rPr lang="en-US" altLang="zh-CN" smtClean="0"/>
              <a:pPr>
                <a:defRPr/>
              </a:pPr>
              <a:t>23</a:t>
            </a:fld>
            <a:endParaRPr lang="en-US" altLang="zh-CN"/>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E27798-0600-4E4E-9319-8ADFB3D9D277}"/>
              </a:ext>
            </a:extLst>
          </p:cNvPr>
          <p:cNvSpPr txBox="1"/>
          <p:nvPr/>
        </p:nvSpPr>
        <p:spPr>
          <a:xfrm>
            <a:off x="363538" y="1271588"/>
            <a:ext cx="544512"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③</a:t>
            </a:r>
            <a:endParaRPr lang="zh-CN" altLang="en-US" sz="2800" b="1" dirty="0">
              <a:solidFill>
                <a:schemeClr val="bg2">
                  <a:lumMod val="10000"/>
                </a:schemeClr>
              </a:solidFill>
              <a:latin typeface="Arial" charset="0"/>
              <a:ea typeface="+mn-ea"/>
            </a:endParaRPr>
          </a:p>
        </p:txBody>
      </p:sp>
      <p:sp>
        <p:nvSpPr>
          <p:cNvPr id="8" name="TextBox 7">
            <a:extLst>
              <a:ext uri="{FF2B5EF4-FFF2-40B4-BE49-F238E27FC236}">
                <a16:creationId xmlns:a16="http://schemas.microsoft.com/office/drawing/2014/main" id="{110BE708-9DF7-4DB0-9D38-88485484F33B}"/>
              </a:ext>
            </a:extLst>
          </p:cNvPr>
          <p:cNvSpPr txBox="1"/>
          <p:nvPr/>
        </p:nvSpPr>
        <p:spPr>
          <a:xfrm>
            <a:off x="5121275" y="1271588"/>
            <a:ext cx="546100"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④</a:t>
            </a:r>
            <a:endParaRPr lang="zh-CN" altLang="en-US" sz="2800" b="1" dirty="0">
              <a:solidFill>
                <a:schemeClr val="bg2">
                  <a:lumMod val="10000"/>
                </a:schemeClr>
              </a:solidFill>
              <a:latin typeface="Arial" charset="0"/>
              <a:ea typeface="+mn-ea"/>
            </a:endParaRPr>
          </a:p>
        </p:txBody>
      </p:sp>
      <p:sp>
        <p:nvSpPr>
          <p:cNvPr id="31" name="TextBox 30">
            <a:extLst>
              <a:ext uri="{FF2B5EF4-FFF2-40B4-BE49-F238E27FC236}">
                <a16:creationId xmlns:a16="http://schemas.microsoft.com/office/drawing/2014/main" id="{65DA3FE2-E2E0-41AC-8B5F-E3FFF0A123D5}"/>
              </a:ext>
            </a:extLst>
          </p:cNvPr>
          <p:cNvSpPr txBox="1"/>
          <p:nvPr/>
        </p:nvSpPr>
        <p:spPr>
          <a:xfrm>
            <a:off x="304800" y="38100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⑤</a:t>
            </a:r>
            <a:endParaRPr lang="zh-CN" altLang="en-US" sz="2800" b="1" dirty="0">
              <a:solidFill>
                <a:schemeClr val="bg2">
                  <a:lumMod val="10000"/>
                </a:schemeClr>
              </a:solidFill>
              <a:latin typeface="Arial" charset="0"/>
              <a:ea typeface="+mn-ea"/>
            </a:endParaRPr>
          </a:p>
        </p:txBody>
      </p:sp>
      <p:sp>
        <p:nvSpPr>
          <p:cNvPr id="32" name="TextBox 31">
            <a:extLst>
              <a:ext uri="{FF2B5EF4-FFF2-40B4-BE49-F238E27FC236}">
                <a16:creationId xmlns:a16="http://schemas.microsoft.com/office/drawing/2014/main" id="{92A69FF8-ECBF-49F2-ABE5-BC075C68E26B}"/>
              </a:ext>
            </a:extLst>
          </p:cNvPr>
          <p:cNvSpPr txBox="1"/>
          <p:nvPr/>
        </p:nvSpPr>
        <p:spPr>
          <a:xfrm>
            <a:off x="4806950" y="3843338"/>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⑥</a:t>
            </a:r>
            <a:endParaRPr lang="zh-CN" altLang="en-US" sz="2800" b="1" dirty="0">
              <a:solidFill>
                <a:schemeClr val="bg2">
                  <a:lumMod val="10000"/>
                </a:schemeClr>
              </a:solidFill>
              <a:latin typeface="Arial" charset="0"/>
              <a:ea typeface="+mn-ea"/>
            </a:endParaRPr>
          </a:p>
        </p:txBody>
      </p:sp>
      <p:sp>
        <p:nvSpPr>
          <p:cNvPr id="28678" name="TextBox 11">
            <a:extLst>
              <a:ext uri="{FF2B5EF4-FFF2-40B4-BE49-F238E27FC236}">
                <a16:creationId xmlns:a16="http://schemas.microsoft.com/office/drawing/2014/main" id="{E97D8871-C915-4C63-AC4F-B99903A4E0C0}"/>
              </a:ext>
            </a:extLst>
          </p:cNvPr>
          <p:cNvSpPr txBox="1">
            <a:spLocks noChangeArrowheads="1"/>
          </p:cNvSpPr>
          <p:nvPr/>
        </p:nvSpPr>
        <p:spPr bwMode="auto">
          <a:xfrm>
            <a:off x="685800" y="2787650"/>
            <a:ext cx="31781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6-</a:t>
            </a:r>
            <a:r>
              <a:rPr lang="zh-CN" altLang="en-US" sz="2800" b="1">
                <a:solidFill>
                  <a:srgbClr val="FF0000"/>
                </a:solidFill>
                <a:latin typeface="Times New Roman" panose="02020603050405020304" pitchFamily="18" charset="0"/>
                <a:cs typeface="Times New Roman" panose="02020603050405020304" pitchFamily="18" charset="0"/>
              </a:rPr>
              <a:t>二甲基环己烯</a:t>
            </a:r>
          </a:p>
        </p:txBody>
      </p:sp>
      <p:sp>
        <p:nvSpPr>
          <p:cNvPr id="28679" name="矩形 12">
            <a:extLst>
              <a:ext uri="{FF2B5EF4-FFF2-40B4-BE49-F238E27FC236}">
                <a16:creationId xmlns:a16="http://schemas.microsoft.com/office/drawing/2014/main" id="{8F6F0C44-9FEF-42C6-8C03-5F3AA8FD0DF8}"/>
              </a:ext>
            </a:extLst>
          </p:cNvPr>
          <p:cNvSpPr>
            <a:spLocks noChangeArrowheads="1"/>
          </p:cNvSpPr>
          <p:nvPr/>
        </p:nvSpPr>
        <p:spPr bwMode="auto">
          <a:xfrm>
            <a:off x="5562600" y="2797175"/>
            <a:ext cx="2632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异丙基环己烯</a:t>
            </a:r>
          </a:p>
        </p:txBody>
      </p:sp>
      <p:sp>
        <p:nvSpPr>
          <p:cNvPr id="28680" name="矩形 13">
            <a:extLst>
              <a:ext uri="{FF2B5EF4-FFF2-40B4-BE49-F238E27FC236}">
                <a16:creationId xmlns:a16="http://schemas.microsoft.com/office/drawing/2014/main" id="{3C944C8C-B4F0-4584-981A-5F5B954BB1FC}"/>
              </a:ext>
            </a:extLst>
          </p:cNvPr>
          <p:cNvSpPr>
            <a:spLocks noChangeArrowheads="1"/>
          </p:cNvSpPr>
          <p:nvPr/>
        </p:nvSpPr>
        <p:spPr bwMode="auto">
          <a:xfrm>
            <a:off x="625475" y="5972175"/>
            <a:ext cx="33988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Z</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溴基</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丁烯</a:t>
            </a:r>
            <a:endParaRPr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28681" name="矩形 14">
            <a:extLst>
              <a:ext uri="{FF2B5EF4-FFF2-40B4-BE49-F238E27FC236}">
                <a16:creationId xmlns:a16="http://schemas.microsoft.com/office/drawing/2014/main" id="{D3C82014-50A2-4109-9643-8903061665F2}"/>
              </a:ext>
            </a:extLst>
          </p:cNvPr>
          <p:cNvSpPr>
            <a:spLocks noChangeArrowheads="1"/>
          </p:cNvSpPr>
          <p:nvPr/>
        </p:nvSpPr>
        <p:spPr bwMode="auto">
          <a:xfrm>
            <a:off x="4191000" y="6015038"/>
            <a:ext cx="48958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E</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-4-</a:t>
            </a:r>
            <a:r>
              <a:rPr lang="zh-CN" altLang="en-US" sz="2800" b="1">
                <a:solidFill>
                  <a:srgbClr val="FF0000"/>
                </a:solidFill>
                <a:latin typeface="Times New Roman" panose="02020603050405020304" pitchFamily="18" charset="0"/>
                <a:cs typeface="Times New Roman" panose="02020603050405020304" pitchFamily="18" charset="0"/>
              </a:rPr>
              <a:t>异丙基</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庚烯</a:t>
            </a:r>
          </a:p>
        </p:txBody>
      </p:sp>
      <p:pic>
        <p:nvPicPr>
          <p:cNvPr id="28682" name="Picture 16" descr="E:\有机化学\有机课程\图片\图片44.tif">
            <a:extLst>
              <a:ext uri="{FF2B5EF4-FFF2-40B4-BE49-F238E27FC236}">
                <a16:creationId xmlns:a16="http://schemas.microsoft.com/office/drawing/2014/main" id="{33E8DCFC-52A4-4AB3-ACED-17EEE978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381000"/>
            <a:ext cx="8278812"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267D5C8-768B-4F0E-8745-1AEBB69F74C2}"/>
              </a:ext>
            </a:extLst>
          </p:cNvPr>
          <p:cNvSpPr>
            <a:spLocks noGrp="1"/>
          </p:cNvSpPr>
          <p:nvPr>
            <p:ph type="dt" sz="half" idx="10"/>
          </p:nvPr>
        </p:nvSpPr>
        <p:spPr/>
        <p:txBody>
          <a:bodyPr/>
          <a:lstStyle/>
          <a:p>
            <a:pPr>
              <a:defRPr/>
            </a:pPr>
            <a:fld id="{327F23BF-A5D5-4DEF-B4C5-C43BE77FE639}" type="datetime11">
              <a:rPr lang="zh-CN" altLang="en-US" smtClean="0"/>
              <a:t>11:48:09</a:t>
            </a:fld>
            <a:endParaRPr lang="en-US"/>
          </a:p>
        </p:txBody>
      </p:sp>
      <p:sp>
        <p:nvSpPr>
          <p:cNvPr id="3" name="灯片编号占位符 2">
            <a:extLst>
              <a:ext uri="{FF2B5EF4-FFF2-40B4-BE49-F238E27FC236}">
                <a16:creationId xmlns:a16="http://schemas.microsoft.com/office/drawing/2014/main" id="{D0BD2328-C2E2-4AF9-9844-C4E898FF761E}"/>
              </a:ext>
            </a:extLst>
          </p:cNvPr>
          <p:cNvSpPr>
            <a:spLocks noGrp="1"/>
          </p:cNvSpPr>
          <p:nvPr>
            <p:ph type="sldNum" sz="quarter" idx="12"/>
          </p:nvPr>
        </p:nvSpPr>
        <p:spPr/>
        <p:txBody>
          <a:bodyPr/>
          <a:lstStyle/>
          <a:p>
            <a:pPr>
              <a:defRPr/>
            </a:pPr>
            <a:fld id="{D9255669-4D76-4035-84D2-5F59D5D8FE20}" type="slidenum">
              <a:rPr lang="en-US" altLang="zh-CN" smtClean="0"/>
              <a:pPr>
                <a:defRPr/>
              </a:pPr>
              <a:t>24</a:t>
            </a:fld>
            <a:endParaRPr lang="en-US" altLang="zh-CN"/>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E:\青海大学\课程\有机课程\图片\图片8.tif">
            <a:extLst>
              <a:ext uri="{FF2B5EF4-FFF2-40B4-BE49-F238E27FC236}">
                <a16:creationId xmlns:a16="http://schemas.microsoft.com/office/drawing/2014/main" id="{C1A2678A-DC00-4D54-B975-B358260AE345}"/>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981200" y="3743325"/>
            <a:ext cx="5943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BAD5339-A93E-469F-B8F1-75ED07EBA9BD}"/>
              </a:ext>
            </a:extLst>
          </p:cNvPr>
          <p:cNvSpPr txBox="1"/>
          <p:nvPr/>
        </p:nvSpPr>
        <p:spPr>
          <a:xfrm>
            <a:off x="1066800" y="4418013"/>
            <a:ext cx="546100"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⑩</a:t>
            </a:r>
            <a:endParaRPr lang="zh-CN" altLang="en-US" sz="2800" b="1" dirty="0">
              <a:solidFill>
                <a:schemeClr val="bg2">
                  <a:lumMod val="10000"/>
                </a:schemeClr>
              </a:solidFill>
              <a:latin typeface="Arial" charset="0"/>
              <a:ea typeface="+mn-ea"/>
            </a:endParaRPr>
          </a:p>
        </p:txBody>
      </p:sp>
      <p:sp>
        <p:nvSpPr>
          <p:cNvPr id="30724" name="矩形 1">
            <a:extLst>
              <a:ext uri="{FF2B5EF4-FFF2-40B4-BE49-F238E27FC236}">
                <a16:creationId xmlns:a16="http://schemas.microsoft.com/office/drawing/2014/main" id="{1E7E7429-3123-41C9-A852-884C4EA3F908}"/>
              </a:ext>
            </a:extLst>
          </p:cNvPr>
          <p:cNvSpPr>
            <a:spLocks noChangeArrowheads="1"/>
          </p:cNvSpPr>
          <p:nvPr/>
        </p:nvSpPr>
        <p:spPr bwMode="auto">
          <a:xfrm>
            <a:off x="2681288" y="6159500"/>
            <a:ext cx="4867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4Z,6E</a:t>
            </a:r>
            <a:r>
              <a:rPr lang="zh-CN" altLang="en-US" sz="2400" b="1">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-3-</a:t>
            </a:r>
            <a:r>
              <a:rPr lang="zh-CN" altLang="en-US" sz="2400" b="1">
                <a:solidFill>
                  <a:srgbClr val="FF0000"/>
                </a:solidFill>
                <a:latin typeface="Times New Roman" panose="02020603050405020304" pitchFamily="18" charset="0"/>
                <a:cs typeface="Times New Roman" panose="02020603050405020304" pitchFamily="18" charset="0"/>
              </a:rPr>
              <a:t>甲基 </a:t>
            </a:r>
            <a:r>
              <a:rPr lang="en-US" altLang="zh-CN" sz="2400" b="1">
                <a:solidFill>
                  <a:srgbClr val="FF0000"/>
                </a:solidFill>
                <a:latin typeface="Times New Roman" panose="02020603050405020304" pitchFamily="18" charset="0"/>
                <a:cs typeface="Times New Roman" panose="02020603050405020304" pitchFamily="18" charset="0"/>
              </a:rPr>
              <a:t>-4,6 -</a:t>
            </a:r>
            <a:r>
              <a:rPr lang="zh-CN" altLang="en-US" sz="2400" b="1">
                <a:solidFill>
                  <a:srgbClr val="FF0000"/>
                </a:solidFill>
                <a:latin typeface="Times New Roman" panose="02020603050405020304" pitchFamily="18" charset="0"/>
                <a:cs typeface="Times New Roman" panose="02020603050405020304" pitchFamily="18" charset="0"/>
              </a:rPr>
              <a:t>十二碳二烯</a:t>
            </a:r>
          </a:p>
        </p:txBody>
      </p:sp>
      <p:graphicFrame>
        <p:nvGraphicFramePr>
          <p:cNvPr id="30725" name="对象 3">
            <a:extLst>
              <a:ext uri="{FF2B5EF4-FFF2-40B4-BE49-F238E27FC236}">
                <a16:creationId xmlns:a16="http://schemas.microsoft.com/office/drawing/2014/main" id="{36B27E08-4FD4-40A6-8020-9E433D29B2F4}"/>
              </a:ext>
            </a:extLst>
          </p:cNvPr>
          <p:cNvGraphicFramePr>
            <a:graphicFrameLocks noChangeAspect="1"/>
          </p:cNvGraphicFramePr>
          <p:nvPr/>
        </p:nvGraphicFramePr>
        <p:xfrm>
          <a:off x="882650" y="609600"/>
          <a:ext cx="1798638" cy="1843088"/>
        </p:xfrm>
        <a:graphic>
          <a:graphicData uri="http://schemas.openxmlformats.org/presentationml/2006/ole">
            <mc:AlternateContent xmlns:mc="http://schemas.openxmlformats.org/markup-compatibility/2006">
              <mc:Choice xmlns:v="urn:schemas-microsoft-com:vml" Requires="v">
                <p:oleObj spid="_x0000_s30927" r:id="rId5" imgW="1046480" imgH="1082040" progId="">
                  <p:embed/>
                </p:oleObj>
              </mc:Choice>
              <mc:Fallback>
                <p:oleObj r:id="rId5" imgW="1046480" imgH="1082040" progId="">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50" y="609600"/>
                        <a:ext cx="179863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对象 4">
            <a:extLst>
              <a:ext uri="{FF2B5EF4-FFF2-40B4-BE49-F238E27FC236}">
                <a16:creationId xmlns:a16="http://schemas.microsoft.com/office/drawing/2014/main" id="{28CD9AAC-CDC8-4B3B-83DE-A4A696E42ABC}"/>
              </a:ext>
            </a:extLst>
          </p:cNvPr>
          <p:cNvGraphicFramePr>
            <a:graphicFrameLocks noChangeAspect="1"/>
          </p:cNvGraphicFramePr>
          <p:nvPr/>
        </p:nvGraphicFramePr>
        <p:xfrm>
          <a:off x="3840163" y="609600"/>
          <a:ext cx="1800225" cy="1860550"/>
        </p:xfrm>
        <a:graphic>
          <a:graphicData uri="http://schemas.openxmlformats.org/presentationml/2006/ole">
            <mc:AlternateContent xmlns:mc="http://schemas.openxmlformats.org/markup-compatibility/2006">
              <mc:Choice xmlns:v="urn:schemas-microsoft-com:vml" Requires="v">
                <p:oleObj spid="_x0000_s30928" r:id="rId7" imgW="1046480" imgH="1076960" progId="">
                  <p:embed/>
                </p:oleObj>
              </mc:Choice>
              <mc:Fallback>
                <p:oleObj r:id="rId7" imgW="1046480" imgH="1076960" progId="">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163" y="609600"/>
                        <a:ext cx="18002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7" name="对象 5">
            <a:extLst>
              <a:ext uri="{FF2B5EF4-FFF2-40B4-BE49-F238E27FC236}">
                <a16:creationId xmlns:a16="http://schemas.microsoft.com/office/drawing/2014/main" id="{BB01CDDC-B02B-4462-9299-FAE1A9D6A0CD}"/>
              </a:ext>
            </a:extLst>
          </p:cNvPr>
          <p:cNvGraphicFramePr>
            <a:graphicFrameLocks noChangeAspect="1"/>
          </p:cNvGraphicFramePr>
          <p:nvPr/>
        </p:nvGraphicFramePr>
        <p:xfrm>
          <a:off x="6172200" y="1209675"/>
          <a:ext cx="2752725" cy="1219200"/>
        </p:xfrm>
        <a:graphic>
          <a:graphicData uri="http://schemas.openxmlformats.org/presentationml/2006/ole">
            <mc:AlternateContent xmlns:mc="http://schemas.openxmlformats.org/markup-compatibility/2006">
              <mc:Choice xmlns:v="urn:schemas-microsoft-com:vml" Requires="v">
                <p:oleObj spid="_x0000_s30929" r:id="rId9" imgW="1681480" imgH="741680" progId="">
                  <p:embed/>
                </p:oleObj>
              </mc:Choice>
              <mc:Fallback>
                <p:oleObj r:id="rId9" imgW="1681480" imgH="741680" progId="">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209675"/>
                        <a:ext cx="27527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7121C337-02B5-4085-90F1-0A46AB9C5A1F}"/>
              </a:ext>
            </a:extLst>
          </p:cNvPr>
          <p:cNvSpPr txBox="1"/>
          <p:nvPr/>
        </p:nvSpPr>
        <p:spPr>
          <a:xfrm>
            <a:off x="7548563" y="8255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⑨</a:t>
            </a:r>
          </a:p>
        </p:txBody>
      </p:sp>
      <p:sp>
        <p:nvSpPr>
          <p:cNvPr id="8" name="TextBox 7">
            <a:extLst>
              <a:ext uri="{FF2B5EF4-FFF2-40B4-BE49-F238E27FC236}">
                <a16:creationId xmlns:a16="http://schemas.microsoft.com/office/drawing/2014/main" id="{61EF0676-6A70-4515-8FB0-D1DC5AFA0907}"/>
              </a:ext>
            </a:extLst>
          </p:cNvPr>
          <p:cNvSpPr txBox="1"/>
          <p:nvPr/>
        </p:nvSpPr>
        <p:spPr>
          <a:xfrm>
            <a:off x="158750" y="12954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⑦</a:t>
            </a:r>
          </a:p>
        </p:txBody>
      </p:sp>
      <p:sp>
        <p:nvSpPr>
          <p:cNvPr id="30730" name="矩形 9">
            <a:extLst>
              <a:ext uri="{FF2B5EF4-FFF2-40B4-BE49-F238E27FC236}">
                <a16:creationId xmlns:a16="http://schemas.microsoft.com/office/drawing/2014/main" id="{BFAD596B-86DB-4840-BC38-BBEF91B9CBA0}"/>
              </a:ext>
            </a:extLst>
          </p:cNvPr>
          <p:cNvSpPr>
            <a:spLocks noChangeArrowheads="1"/>
          </p:cNvSpPr>
          <p:nvPr/>
        </p:nvSpPr>
        <p:spPr bwMode="auto">
          <a:xfrm>
            <a:off x="3263900" y="129540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072428"/>
                </a:solidFill>
                <a:latin typeface="宋体" panose="02010600030101010101" pitchFamily="2" charset="-122"/>
              </a:rPr>
              <a:t>⑧</a:t>
            </a:r>
            <a:endParaRPr lang="zh-CN" altLang="en-US"/>
          </a:p>
        </p:txBody>
      </p:sp>
      <p:sp>
        <p:nvSpPr>
          <p:cNvPr id="30731" name="TextBox 10">
            <a:extLst>
              <a:ext uri="{FF2B5EF4-FFF2-40B4-BE49-F238E27FC236}">
                <a16:creationId xmlns:a16="http://schemas.microsoft.com/office/drawing/2014/main" id="{8756B0AF-8989-455E-994C-91D28C2FDC65}"/>
              </a:ext>
            </a:extLst>
          </p:cNvPr>
          <p:cNvSpPr txBox="1">
            <a:spLocks noChangeArrowheads="1"/>
          </p:cNvSpPr>
          <p:nvPr/>
        </p:nvSpPr>
        <p:spPr bwMode="auto">
          <a:xfrm>
            <a:off x="158750" y="2873375"/>
            <a:ext cx="2735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2-</a:t>
            </a:r>
            <a:r>
              <a:rPr lang="zh-CN" altLang="en-US" sz="2200" b="1">
                <a:solidFill>
                  <a:srgbClr val="FF0000"/>
                </a:solidFill>
                <a:latin typeface="Times New Roman" panose="02020603050405020304" pitchFamily="18" charset="0"/>
                <a:cs typeface="Times New Roman" panose="02020603050405020304" pitchFamily="18" charset="0"/>
              </a:rPr>
              <a:t>甲基</a:t>
            </a:r>
            <a:r>
              <a:rPr lang="en-US" altLang="zh-CN" sz="2200" b="1">
                <a:solidFill>
                  <a:srgbClr val="FF0000"/>
                </a:solidFill>
                <a:latin typeface="Times New Roman" panose="02020603050405020304" pitchFamily="18" charset="0"/>
                <a:cs typeface="Times New Roman" panose="02020603050405020304" pitchFamily="18" charset="0"/>
              </a:rPr>
              <a:t>-1, 3-</a:t>
            </a:r>
            <a:r>
              <a:rPr lang="zh-CN" altLang="en-US" sz="2200" b="1">
                <a:solidFill>
                  <a:srgbClr val="FF0000"/>
                </a:solidFill>
                <a:latin typeface="Times New Roman" panose="02020603050405020304" pitchFamily="18" charset="0"/>
                <a:cs typeface="Times New Roman" panose="02020603050405020304" pitchFamily="18" charset="0"/>
              </a:rPr>
              <a:t>环己二烯</a:t>
            </a:r>
          </a:p>
        </p:txBody>
      </p:sp>
      <p:sp>
        <p:nvSpPr>
          <p:cNvPr id="30732" name="TextBox 19">
            <a:extLst>
              <a:ext uri="{FF2B5EF4-FFF2-40B4-BE49-F238E27FC236}">
                <a16:creationId xmlns:a16="http://schemas.microsoft.com/office/drawing/2014/main" id="{AE67DBE2-5552-4163-AEEC-8AA4C319BCDB}"/>
              </a:ext>
            </a:extLst>
          </p:cNvPr>
          <p:cNvSpPr txBox="1">
            <a:spLocks noChangeArrowheads="1"/>
          </p:cNvSpPr>
          <p:nvPr/>
        </p:nvSpPr>
        <p:spPr bwMode="auto">
          <a:xfrm>
            <a:off x="3141663" y="2860675"/>
            <a:ext cx="27352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3-</a:t>
            </a:r>
            <a:r>
              <a:rPr lang="zh-CN" altLang="en-US" sz="2200" b="1">
                <a:solidFill>
                  <a:srgbClr val="FF0000"/>
                </a:solidFill>
                <a:latin typeface="Times New Roman" panose="02020603050405020304" pitchFamily="18" charset="0"/>
                <a:cs typeface="Times New Roman" panose="02020603050405020304" pitchFamily="18" charset="0"/>
              </a:rPr>
              <a:t>甲基</a:t>
            </a:r>
            <a:r>
              <a:rPr lang="en-US" altLang="zh-CN" sz="2200" b="1">
                <a:solidFill>
                  <a:srgbClr val="FF0000"/>
                </a:solidFill>
                <a:latin typeface="Times New Roman" panose="02020603050405020304" pitchFamily="18" charset="0"/>
                <a:cs typeface="Times New Roman" panose="02020603050405020304" pitchFamily="18" charset="0"/>
              </a:rPr>
              <a:t>-1, 4-</a:t>
            </a:r>
            <a:r>
              <a:rPr lang="zh-CN" altLang="en-US" sz="2200" b="1">
                <a:solidFill>
                  <a:srgbClr val="FF0000"/>
                </a:solidFill>
                <a:latin typeface="Times New Roman" panose="02020603050405020304" pitchFamily="18" charset="0"/>
                <a:cs typeface="Times New Roman" panose="02020603050405020304" pitchFamily="18" charset="0"/>
              </a:rPr>
              <a:t>环己二烯</a:t>
            </a:r>
          </a:p>
        </p:txBody>
      </p:sp>
      <p:sp>
        <p:nvSpPr>
          <p:cNvPr id="12" name="椭圆 11">
            <a:extLst>
              <a:ext uri="{FF2B5EF4-FFF2-40B4-BE49-F238E27FC236}">
                <a16:creationId xmlns:a16="http://schemas.microsoft.com/office/drawing/2014/main" id="{5882CFB2-152E-4D9C-8F3C-61E4D97C72E1}"/>
              </a:ext>
            </a:extLst>
          </p:cNvPr>
          <p:cNvSpPr/>
          <p:nvPr/>
        </p:nvSpPr>
        <p:spPr>
          <a:xfrm>
            <a:off x="7391400" y="1557338"/>
            <a:ext cx="1676400" cy="1109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34" name="TextBox 21">
            <a:extLst>
              <a:ext uri="{FF2B5EF4-FFF2-40B4-BE49-F238E27FC236}">
                <a16:creationId xmlns:a16="http://schemas.microsoft.com/office/drawing/2014/main" id="{A15A14A5-CBF0-4BF6-87D4-F791ECA9E087}"/>
              </a:ext>
            </a:extLst>
          </p:cNvPr>
          <p:cNvSpPr txBox="1">
            <a:spLocks noChangeArrowheads="1"/>
          </p:cNvSpPr>
          <p:nvPr/>
        </p:nvSpPr>
        <p:spPr bwMode="auto">
          <a:xfrm>
            <a:off x="6329363" y="2840038"/>
            <a:ext cx="2124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3-</a:t>
            </a:r>
            <a:r>
              <a:rPr lang="zh-CN" altLang="en-US" sz="2200" b="1">
                <a:solidFill>
                  <a:srgbClr val="FF0000"/>
                </a:solidFill>
                <a:latin typeface="Times New Roman" panose="02020603050405020304" pitchFamily="18" charset="0"/>
                <a:cs typeface="Times New Roman" panose="02020603050405020304" pitchFamily="18" charset="0"/>
              </a:rPr>
              <a:t>乙烯基环己烯</a:t>
            </a:r>
          </a:p>
        </p:txBody>
      </p:sp>
      <p:sp>
        <p:nvSpPr>
          <p:cNvPr id="2" name="日期占位符 1">
            <a:extLst>
              <a:ext uri="{FF2B5EF4-FFF2-40B4-BE49-F238E27FC236}">
                <a16:creationId xmlns:a16="http://schemas.microsoft.com/office/drawing/2014/main" id="{FA515FB7-5918-40CB-B302-CBE236A2C0AD}"/>
              </a:ext>
            </a:extLst>
          </p:cNvPr>
          <p:cNvSpPr>
            <a:spLocks noGrp="1"/>
          </p:cNvSpPr>
          <p:nvPr>
            <p:ph type="dt" sz="half" idx="10"/>
          </p:nvPr>
        </p:nvSpPr>
        <p:spPr/>
        <p:txBody>
          <a:bodyPr/>
          <a:lstStyle/>
          <a:p>
            <a:pPr>
              <a:defRPr/>
            </a:pPr>
            <a:fld id="{BA27B47A-2036-4DA0-9265-F98CF2BC79E2}" type="datetime11">
              <a:rPr lang="zh-CN" altLang="en-US" smtClean="0"/>
              <a:t>11:48:09</a:t>
            </a:fld>
            <a:endParaRPr lang="en-US"/>
          </a:p>
        </p:txBody>
      </p:sp>
      <p:sp>
        <p:nvSpPr>
          <p:cNvPr id="3" name="灯片编号占位符 2">
            <a:extLst>
              <a:ext uri="{FF2B5EF4-FFF2-40B4-BE49-F238E27FC236}">
                <a16:creationId xmlns:a16="http://schemas.microsoft.com/office/drawing/2014/main" id="{1BA6EEDA-E306-46C9-A1F4-ED2D6985C19B}"/>
              </a:ext>
            </a:extLst>
          </p:cNvPr>
          <p:cNvSpPr>
            <a:spLocks noGrp="1"/>
          </p:cNvSpPr>
          <p:nvPr>
            <p:ph type="sldNum" sz="quarter" idx="12"/>
          </p:nvPr>
        </p:nvSpPr>
        <p:spPr/>
        <p:txBody>
          <a:bodyPr/>
          <a:lstStyle/>
          <a:p>
            <a:pPr>
              <a:defRPr/>
            </a:pPr>
            <a:fld id="{D9255669-4D76-4035-84D2-5F59D5D8FE20}" type="slidenum">
              <a:rPr lang="en-US" altLang="zh-CN" smtClean="0"/>
              <a:pPr>
                <a:defRPr/>
              </a:pPr>
              <a:t>25</a:t>
            </a:fld>
            <a:endParaRPr lang="en-US" altLang="zh-CN"/>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D5CEF7F5-C38D-436B-ABCD-D7D5EC69D155}"/>
              </a:ext>
            </a:extLst>
          </p:cNvPr>
          <p:cNvGraphicFramePr>
            <a:graphicFrameLocks noChangeAspect="1"/>
          </p:cNvGraphicFramePr>
          <p:nvPr/>
        </p:nvGraphicFramePr>
        <p:xfrm>
          <a:off x="4603750" y="838200"/>
          <a:ext cx="4191000" cy="2514600"/>
        </p:xfrm>
        <a:graphic>
          <a:graphicData uri="http://schemas.openxmlformats.org/presentationml/2006/ole">
            <mc:AlternateContent xmlns:mc="http://schemas.openxmlformats.org/markup-compatibility/2006">
              <mc:Choice xmlns:v="urn:schemas-microsoft-com:vml" Requires="v">
                <p:oleObj spid="_x0000_s32844" r:id="rId3" imgW="1548006" imgH="929262" progId="ChemDraw.Document.6.0">
                  <p:embed/>
                </p:oleObj>
              </mc:Choice>
              <mc:Fallback>
                <p:oleObj r:id="rId3" imgW="1548006" imgH="929262"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838200"/>
                        <a:ext cx="4191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771" name="组合 2">
            <a:extLst>
              <a:ext uri="{FF2B5EF4-FFF2-40B4-BE49-F238E27FC236}">
                <a16:creationId xmlns:a16="http://schemas.microsoft.com/office/drawing/2014/main" id="{FC2A8458-4742-4A87-A6DD-612B027B528E}"/>
              </a:ext>
            </a:extLst>
          </p:cNvPr>
          <p:cNvGrpSpPr>
            <a:grpSpLocks/>
          </p:cNvGrpSpPr>
          <p:nvPr/>
        </p:nvGrpSpPr>
        <p:grpSpPr bwMode="auto">
          <a:xfrm>
            <a:off x="273050" y="1466850"/>
            <a:ext cx="4222750" cy="1008063"/>
            <a:chOff x="304912" y="1143060"/>
            <a:chExt cx="4322763" cy="1008062"/>
          </a:xfrm>
        </p:grpSpPr>
        <p:sp>
          <p:nvSpPr>
            <p:cNvPr id="28675" name="Rectangle 3">
              <a:extLst>
                <a:ext uri="{FF2B5EF4-FFF2-40B4-BE49-F238E27FC236}">
                  <a16:creationId xmlns:a16="http://schemas.microsoft.com/office/drawing/2014/main" id="{0518F421-5C0C-49CA-8AC8-A26873E3CFB8}"/>
                </a:ext>
              </a:extLst>
            </p:cNvPr>
            <p:cNvSpPr>
              <a:spLocks noChangeArrowheads="1"/>
            </p:cNvSpPr>
            <p:nvPr/>
          </p:nvSpPr>
          <p:spPr bwMode="auto">
            <a:xfrm>
              <a:off x="444671" y="1238310"/>
              <a:ext cx="4183004" cy="862012"/>
            </a:xfrm>
            <a:prstGeom prst="rect">
              <a:avLst/>
            </a:prstGeom>
            <a:noFill/>
            <a:ln>
              <a:noFill/>
            </a:ln>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ea typeface="宋体" pitchFamily="2" charset="-122"/>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ea typeface="宋体" pitchFamily="2" charset="-122"/>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ea typeface="宋体" pitchFamily="2" charset="-122"/>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ea typeface="宋体" pitchFamily="2" charset="-122"/>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9pPr>
            </a:lstStyle>
            <a:p>
              <a:pPr eaLnBrk="1" fontAlgn="auto" hangingPunct="1">
                <a:spcBef>
                  <a:spcPct val="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双键碳上取代基越多，烯烃越稳定</a:t>
              </a:r>
            </a:p>
            <a:p>
              <a:pPr eaLnBrk="1" fontAlgn="auto" hangingPunct="1">
                <a:spcBef>
                  <a:spcPct val="5000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解释：超共轭效应</a:t>
              </a:r>
            </a:p>
          </p:txBody>
        </p:sp>
        <p:sp>
          <p:nvSpPr>
            <p:cNvPr id="2" name="矩形 1">
              <a:extLst>
                <a:ext uri="{FF2B5EF4-FFF2-40B4-BE49-F238E27FC236}">
                  <a16:creationId xmlns:a16="http://schemas.microsoft.com/office/drawing/2014/main" id="{C5002A59-6E8B-49E4-8329-7872BDC31496}"/>
                </a:ext>
              </a:extLst>
            </p:cNvPr>
            <p:cNvSpPr/>
            <p:nvPr/>
          </p:nvSpPr>
          <p:spPr>
            <a:xfrm>
              <a:off x="304912" y="1143060"/>
              <a:ext cx="4322763" cy="100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2772" name="图片 3">
            <a:extLst>
              <a:ext uri="{FF2B5EF4-FFF2-40B4-BE49-F238E27FC236}">
                <a16:creationId xmlns:a16="http://schemas.microsoft.com/office/drawing/2014/main" id="{D7FC6F2B-FABB-428D-8FA6-6B966D9B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81400"/>
            <a:ext cx="4114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5">
            <a:extLst>
              <a:ext uri="{FF2B5EF4-FFF2-40B4-BE49-F238E27FC236}">
                <a16:creationId xmlns:a16="http://schemas.microsoft.com/office/drawing/2014/main" id="{97C509C8-0ADD-4EFC-BB7C-16F5C151C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23780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a:extLst>
              <a:ext uri="{FF2B5EF4-FFF2-40B4-BE49-F238E27FC236}">
                <a16:creationId xmlns:a16="http://schemas.microsoft.com/office/drawing/2014/main" id="{73784F6D-A45B-4D5C-A1DD-AAEBCAA4F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581400"/>
            <a:ext cx="23479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6">
            <a:extLst>
              <a:ext uri="{FF2B5EF4-FFF2-40B4-BE49-F238E27FC236}">
                <a16:creationId xmlns:a16="http://schemas.microsoft.com/office/drawing/2014/main" id="{F9307227-1E6F-4B1B-99C9-009AF0F97109}"/>
              </a:ext>
            </a:extLst>
          </p:cNvPr>
          <p:cNvSpPr>
            <a:spLocks noChangeArrowheads="1"/>
          </p:cNvSpPr>
          <p:nvPr/>
        </p:nvSpPr>
        <p:spPr bwMode="auto">
          <a:xfrm>
            <a:off x="1366838" y="60960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σ-p</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32776" name="Rectangle 6">
            <a:extLst>
              <a:ext uri="{FF2B5EF4-FFF2-40B4-BE49-F238E27FC236}">
                <a16:creationId xmlns:a16="http://schemas.microsoft.com/office/drawing/2014/main" id="{4D5CB581-5A4A-444E-B153-C72F52C67FDF}"/>
              </a:ext>
            </a:extLst>
          </p:cNvPr>
          <p:cNvSpPr>
            <a:spLocks noChangeArrowheads="1"/>
          </p:cNvSpPr>
          <p:nvPr/>
        </p:nvSpPr>
        <p:spPr bwMode="auto">
          <a:xfrm>
            <a:off x="5924550" y="6099175"/>
            <a:ext cx="2246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a:t>
            </a:r>
            <a:r>
              <a:rPr lang="zh-CN" altLang="en-US" sz="2400" b="1">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11" name="文本框 10">
            <a:extLst>
              <a:ext uri="{FF2B5EF4-FFF2-40B4-BE49-F238E27FC236}">
                <a16:creationId xmlns:a16="http://schemas.microsoft.com/office/drawing/2014/main" id="{415FE0FD-2642-476A-81F5-11041A55F816}"/>
              </a:ext>
            </a:extLst>
          </p:cNvPr>
          <p:cNvSpPr txBox="1"/>
          <p:nvPr/>
        </p:nvSpPr>
        <p:spPr>
          <a:xfrm>
            <a:off x="228600" y="533400"/>
            <a:ext cx="3048000" cy="461963"/>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烯烃的稳定性</a:t>
            </a:r>
          </a:p>
        </p:txBody>
      </p:sp>
      <p:sp>
        <p:nvSpPr>
          <p:cNvPr id="3" name="日期占位符 2">
            <a:extLst>
              <a:ext uri="{FF2B5EF4-FFF2-40B4-BE49-F238E27FC236}">
                <a16:creationId xmlns:a16="http://schemas.microsoft.com/office/drawing/2014/main" id="{67545B8F-DD7F-460D-A17E-B0039E3D05AC}"/>
              </a:ext>
            </a:extLst>
          </p:cNvPr>
          <p:cNvSpPr>
            <a:spLocks noGrp="1"/>
          </p:cNvSpPr>
          <p:nvPr>
            <p:ph type="dt" sz="half" idx="10"/>
          </p:nvPr>
        </p:nvSpPr>
        <p:spPr/>
        <p:txBody>
          <a:bodyPr/>
          <a:lstStyle/>
          <a:p>
            <a:pPr>
              <a:defRPr/>
            </a:pPr>
            <a:fld id="{5F8F14DE-F5D1-402D-8968-DFCE8D313784}" type="datetime11">
              <a:rPr lang="zh-CN" altLang="en-US" smtClean="0"/>
              <a:t>11:48:09</a:t>
            </a:fld>
            <a:endParaRPr lang="en-US"/>
          </a:p>
        </p:txBody>
      </p:sp>
      <p:sp>
        <p:nvSpPr>
          <p:cNvPr id="4" name="灯片编号占位符 3">
            <a:extLst>
              <a:ext uri="{FF2B5EF4-FFF2-40B4-BE49-F238E27FC236}">
                <a16:creationId xmlns:a16="http://schemas.microsoft.com/office/drawing/2014/main" id="{EBF5E5F9-1973-40D4-A5E5-889190471B93}"/>
              </a:ext>
            </a:extLst>
          </p:cNvPr>
          <p:cNvSpPr>
            <a:spLocks noGrp="1"/>
          </p:cNvSpPr>
          <p:nvPr>
            <p:ph type="sldNum" sz="quarter" idx="12"/>
          </p:nvPr>
        </p:nvSpPr>
        <p:spPr/>
        <p:txBody>
          <a:bodyPr/>
          <a:lstStyle/>
          <a:p>
            <a:pPr>
              <a:defRPr/>
            </a:pPr>
            <a:fld id="{D9255669-4D76-4035-84D2-5F59D5D8FE20}" type="slidenum">
              <a:rPr lang="en-US" altLang="zh-CN" smtClean="0"/>
              <a:pPr>
                <a:defRPr/>
              </a:pPr>
              <a:t>26</a:t>
            </a:fld>
            <a:endParaRPr lang="en-US" altLang="zh-CN"/>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4">
            <a:extLst>
              <a:ext uri="{FF2B5EF4-FFF2-40B4-BE49-F238E27FC236}">
                <a16:creationId xmlns:a16="http://schemas.microsoft.com/office/drawing/2014/main" id="{09EE6983-CA3F-4D16-83B1-DE929CE6179C}"/>
              </a:ext>
            </a:extLst>
          </p:cNvPr>
          <p:cNvSpPr txBox="1">
            <a:spLocks noChangeArrowheads="1"/>
          </p:cNvSpPr>
          <p:nvPr>
            <p:custDataLst>
              <p:tags r:id="rId2"/>
            </p:custDataLst>
          </p:nvPr>
        </p:nvSpPr>
        <p:spPr bwMode="auto">
          <a:xfrm>
            <a:off x="1885950" y="1332311"/>
            <a:ext cx="5486400" cy="78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5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下列哪个表情包最令人窒息？</a:t>
            </a:r>
          </a:p>
        </p:txBody>
      </p:sp>
      <p:sp>
        <p:nvSpPr>
          <p:cNvPr id="10" name="椭圆 9">
            <a:extLst>
              <a:ext uri="{FF2B5EF4-FFF2-40B4-BE49-F238E27FC236}">
                <a16:creationId xmlns:a16="http://schemas.microsoft.com/office/drawing/2014/main" id="{FBBC823C-B5B4-4271-90F2-CBB19C55384D}"/>
              </a:ext>
            </a:extLst>
          </p:cNvPr>
          <p:cNvSpPr>
            <a:spLocks noChangeAspect="1"/>
          </p:cNvSpPr>
          <p:nvPr>
            <p:custDataLst>
              <p:tags r:id="rId3"/>
            </p:custDataLst>
          </p:nvPr>
        </p:nvSpPr>
        <p:spPr>
          <a:xfrm>
            <a:off x="590550" y="2747367"/>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A</a:t>
            </a:r>
            <a:endParaRPr lang="zh-CN" altLang="en-US" sz="1200">
              <a:solidFill>
                <a:srgbClr val="FFFFFF"/>
              </a:solidFill>
              <a:latin typeface="Microsoft Yahei"/>
              <a:ea typeface="Microsoft Yahei"/>
              <a:sym typeface="Microsoft Yahei"/>
            </a:endParaRPr>
          </a:p>
        </p:txBody>
      </p:sp>
      <p:sp>
        <p:nvSpPr>
          <p:cNvPr id="11" name="椭圆 10">
            <a:extLst>
              <a:ext uri="{FF2B5EF4-FFF2-40B4-BE49-F238E27FC236}">
                <a16:creationId xmlns:a16="http://schemas.microsoft.com/office/drawing/2014/main" id="{5B06B79D-6D27-4671-82A6-5C420F3096C4}"/>
              </a:ext>
            </a:extLst>
          </p:cNvPr>
          <p:cNvSpPr>
            <a:spLocks noChangeAspect="1"/>
          </p:cNvSpPr>
          <p:nvPr>
            <p:custDataLst>
              <p:tags r:id="rId4"/>
            </p:custDataLst>
          </p:nvPr>
        </p:nvSpPr>
        <p:spPr>
          <a:xfrm>
            <a:off x="4738687" y="2747367"/>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B</a:t>
            </a:r>
            <a:endParaRPr lang="zh-CN" altLang="en-US" sz="1200">
              <a:solidFill>
                <a:srgbClr val="FFFFFF"/>
              </a:solidFill>
              <a:latin typeface="Microsoft Yahei"/>
              <a:ea typeface="Microsoft Yahei"/>
              <a:sym typeface="Microsoft Yahei"/>
            </a:endParaRPr>
          </a:p>
        </p:txBody>
      </p:sp>
      <p:sp>
        <p:nvSpPr>
          <p:cNvPr id="12" name="椭圆 11">
            <a:extLst>
              <a:ext uri="{FF2B5EF4-FFF2-40B4-BE49-F238E27FC236}">
                <a16:creationId xmlns:a16="http://schemas.microsoft.com/office/drawing/2014/main" id="{D7A5CC2D-7CE9-4065-B079-89601173C3BE}"/>
              </a:ext>
            </a:extLst>
          </p:cNvPr>
          <p:cNvSpPr>
            <a:spLocks noChangeAspect="1"/>
          </p:cNvSpPr>
          <p:nvPr>
            <p:custDataLst>
              <p:tags r:id="rId5"/>
            </p:custDataLst>
          </p:nvPr>
        </p:nvSpPr>
        <p:spPr>
          <a:xfrm>
            <a:off x="590550" y="4033242"/>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C</a:t>
            </a:r>
            <a:endParaRPr lang="zh-CN" altLang="en-US" sz="1200">
              <a:solidFill>
                <a:srgbClr val="FFFFFF"/>
              </a:solidFill>
              <a:latin typeface="Microsoft Yahei"/>
              <a:ea typeface="Microsoft Yahei"/>
              <a:sym typeface="Microsoft Yahei"/>
            </a:endParaRPr>
          </a:p>
        </p:txBody>
      </p:sp>
      <p:sp>
        <p:nvSpPr>
          <p:cNvPr id="14" name="圆角矩形 13">
            <a:extLst>
              <a:ext uri="{FF2B5EF4-FFF2-40B4-BE49-F238E27FC236}">
                <a16:creationId xmlns:a16="http://schemas.microsoft.com/office/drawing/2014/main" id="{F5A5EAF9-A941-44F5-A45B-E61DDA5AA495}"/>
              </a:ext>
            </a:extLst>
          </p:cNvPr>
          <p:cNvSpPr/>
          <p:nvPr>
            <p:custDataLst>
              <p:tags r:id="rId6"/>
            </p:custDataLst>
          </p:nvPr>
        </p:nvSpPr>
        <p:spPr>
          <a:xfrm>
            <a:off x="5772150" y="551854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a:ea typeface="Microsoft Yahei"/>
                <a:sym typeface="Microsoft Yahei"/>
              </a:rPr>
              <a:t>提交</a:t>
            </a:r>
          </a:p>
        </p:txBody>
      </p:sp>
      <p:sp>
        <p:nvSpPr>
          <p:cNvPr id="22" name="矩形 21">
            <a:extLst>
              <a:ext uri="{FF2B5EF4-FFF2-40B4-BE49-F238E27FC236}">
                <a16:creationId xmlns:a16="http://schemas.microsoft.com/office/drawing/2014/main" id="{95520885-3FBD-4B84-9838-6A21FB68A0F7}"/>
              </a:ext>
            </a:extLst>
          </p:cNvPr>
          <p:cNvSpPr/>
          <p:nvPr>
            <p:custDataLst>
              <p:tags r:id="rId7"/>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2780" name="TextBox 26">
            <a:extLst>
              <a:ext uri="{FF2B5EF4-FFF2-40B4-BE49-F238E27FC236}">
                <a16:creationId xmlns:a16="http://schemas.microsoft.com/office/drawing/2014/main" id="{B26EC2AD-C75C-4CCF-A300-541F25AFE4F0}"/>
              </a:ext>
            </a:extLst>
          </p:cNvPr>
          <p:cNvSpPr txBox="1">
            <a:spLocks noChangeArrowheads="1"/>
          </p:cNvSpPr>
          <p:nvPr>
            <p:custDataLst>
              <p:tags r:id="rId8"/>
            </p:custDataLst>
          </p:nvPr>
        </p:nvSpPr>
        <p:spPr bwMode="auto">
          <a:xfrm>
            <a:off x="9496425" y="5590461"/>
            <a:ext cx="2746772" cy="36933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2781" name="TextBox 27">
            <a:extLst>
              <a:ext uri="{FF2B5EF4-FFF2-40B4-BE49-F238E27FC236}">
                <a16:creationId xmlns:a16="http://schemas.microsoft.com/office/drawing/2014/main" id="{5FAE331C-8715-448D-8F92-891C10CCF39A}"/>
              </a:ext>
            </a:extLst>
          </p:cNvPr>
          <p:cNvSpPr txBox="1">
            <a:spLocks noChangeArrowheads="1"/>
          </p:cNvSpPr>
          <p:nvPr>
            <p:custDataLst>
              <p:tags r:id="rId9"/>
            </p:custDataLst>
          </p:nvPr>
        </p:nvSpPr>
        <p:spPr bwMode="auto">
          <a:xfrm>
            <a:off x="9715501" y="635000"/>
            <a:ext cx="249912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r>
              <a:rPr lang="zh-CN" altLang="en-US" sz="1500">
                <a:solidFill>
                  <a:srgbClr val="333333"/>
                </a:solidFill>
                <a:latin typeface="宋体" panose="02010600030101010101" pitchFamily="2" charset="-122"/>
                <a:ea typeface="等线" panose="02010600030101010101" pitchFamily="2" charset="-122"/>
              </a:rPr>
              <a:t>法国生理学家克劳德</a:t>
            </a:r>
            <a:r>
              <a:rPr lang="en-US" altLang="zh-CN" sz="1500">
                <a:solidFill>
                  <a:srgbClr val="333333"/>
                </a:solidFill>
                <a:latin typeface="宋体" panose="02010600030101010101" pitchFamily="2" charset="-122"/>
                <a:ea typeface="等线" panose="02010600030101010101" pitchFamily="2" charset="-122"/>
              </a:rPr>
              <a:t>·</a:t>
            </a:r>
            <a:r>
              <a:rPr lang="zh-CN" altLang="en-US" sz="1500">
                <a:solidFill>
                  <a:srgbClr val="333333"/>
                </a:solidFill>
                <a:latin typeface="宋体" panose="02010600030101010101" pitchFamily="2" charset="-122"/>
                <a:ea typeface="等线" panose="02010600030101010101" pitchFamily="2" charset="-122"/>
              </a:rPr>
              <a:t>伯纳德指出：一氧化碳中毒是一氧化碳与血红蛋白（</a:t>
            </a:r>
            <a:r>
              <a:rPr lang="en-US" altLang="zh-CN" sz="1500">
                <a:solidFill>
                  <a:srgbClr val="333333"/>
                </a:solidFill>
                <a:latin typeface="宋体" panose="02010600030101010101" pitchFamily="2" charset="-122"/>
                <a:ea typeface="等线" panose="02010600030101010101" pitchFamily="2" charset="-122"/>
              </a:rPr>
              <a:t>Hb</a:t>
            </a:r>
            <a:r>
              <a:rPr lang="zh-CN" altLang="en-US" sz="1500">
                <a:solidFill>
                  <a:srgbClr val="333333"/>
                </a:solidFill>
                <a:latin typeface="宋体" panose="02010600030101010101" pitchFamily="2" charset="-122"/>
                <a:ea typeface="等线" panose="02010600030101010101" pitchFamily="2" charset="-122"/>
              </a:rPr>
              <a:t>）可逆性结合引起缺氧所致。一般认为，一氧化碳与血红蛋白的亲和力比氧与血红蛋白的亲和力大</a:t>
            </a:r>
            <a:r>
              <a:rPr lang="en-US" altLang="zh-CN" sz="1500">
                <a:solidFill>
                  <a:srgbClr val="333333"/>
                </a:solidFill>
                <a:latin typeface="宋体" panose="02010600030101010101" pitchFamily="2" charset="-122"/>
                <a:ea typeface="等线" panose="02010600030101010101" pitchFamily="2" charset="-122"/>
              </a:rPr>
              <a:t>230</a:t>
            </a:r>
            <a:r>
              <a:rPr lang="zh-CN" altLang="en-US" sz="1500">
                <a:solidFill>
                  <a:srgbClr val="333333"/>
                </a:solidFill>
                <a:latin typeface="宋体" panose="02010600030101010101" pitchFamily="2" charset="-122"/>
                <a:ea typeface="等线" panose="02010600030101010101" pitchFamily="2" charset="-122"/>
              </a:rPr>
              <a:t>～</a:t>
            </a:r>
            <a:r>
              <a:rPr lang="en-US" altLang="zh-CN" sz="1500">
                <a:solidFill>
                  <a:srgbClr val="333333"/>
                </a:solidFill>
                <a:latin typeface="宋体" panose="02010600030101010101" pitchFamily="2" charset="-122"/>
                <a:ea typeface="等线" panose="02010600030101010101" pitchFamily="2" charset="-122"/>
              </a:rPr>
              <a:t>270</a:t>
            </a:r>
            <a:r>
              <a:rPr lang="zh-CN" altLang="en-US" sz="1500">
                <a:solidFill>
                  <a:srgbClr val="333333"/>
                </a:solidFill>
                <a:latin typeface="宋体" panose="02010600030101010101" pitchFamily="2" charset="-122"/>
                <a:ea typeface="等线" panose="02010600030101010101" pitchFamily="2" charset="-122"/>
              </a:rPr>
              <a:t>倍，能把血液内</a:t>
            </a:r>
            <a:r>
              <a:rPr lang="zh-CN" altLang="en-US" sz="1500">
                <a:solidFill>
                  <a:srgbClr val="136EC2"/>
                </a:solidFill>
                <a:latin typeface="宋体" panose="02010600030101010101" pitchFamily="2" charset="-122"/>
                <a:ea typeface="等线" panose="02010600030101010101" pitchFamily="2" charset="-122"/>
                <a:hlinkClick r:id="rId22">
                  <a:extLst>
                    <a:ext uri="{A12FA001-AC4F-418D-AE19-62706E023703}">
                      <ahyp:hlinkClr xmlns:ahyp="http://schemas.microsoft.com/office/drawing/2018/hyperlinkcolor" val="tx"/>
                    </a:ext>
                  </a:extLst>
                </a:hlinkClick>
              </a:rPr>
              <a:t>氧合血红蛋白</a:t>
            </a:r>
            <a:r>
              <a:rPr lang="zh-CN" altLang="en-US" sz="1500">
                <a:solidFill>
                  <a:srgbClr val="333333"/>
                </a:solidFill>
                <a:latin typeface="宋体" panose="02010600030101010101" pitchFamily="2" charset="-122"/>
                <a:ea typeface="等线" panose="02010600030101010101" pitchFamily="2" charset="-122"/>
              </a:rPr>
              <a:t>（</a:t>
            </a:r>
            <a:r>
              <a:rPr lang="en-US" altLang="zh-CN" sz="1500">
                <a:solidFill>
                  <a:srgbClr val="333333"/>
                </a:solidFill>
                <a:latin typeface="宋体" panose="02010600030101010101" pitchFamily="2" charset="-122"/>
                <a:ea typeface="等线" panose="02010600030101010101" pitchFamily="2" charset="-122"/>
              </a:rPr>
              <a:t>HbO</a:t>
            </a:r>
            <a:r>
              <a:rPr lang="en-US" altLang="zh-CN" sz="1500" baseline="-25000">
                <a:solidFill>
                  <a:srgbClr val="333333"/>
                </a:solidFill>
                <a:latin typeface="宋体" panose="02010600030101010101" pitchFamily="2" charset="-122"/>
                <a:ea typeface="等线" panose="02010600030101010101" pitchFamily="2" charset="-122"/>
              </a:rPr>
              <a:t>2</a:t>
            </a:r>
            <a:r>
              <a:rPr lang="zh-CN" altLang="en-US" sz="1500">
                <a:solidFill>
                  <a:srgbClr val="333333"/>
                </a:solidFill>
                <a:latin typeface="宋体" panose="02010600030101010101" pitchFamily="2" charset="-122"/>
                <a:ea typeface="等线" panose="02010600030101010101" pitchFamily="2" charset="-122"/>
              </a:rPr>
              <a:t>）中的氧排挤出来，形成碳氧血红蛋白。又由于碳氧血红蛋白的离解比氧合血红蛋白慢</a:t>
            </a:r>
            <a:r>
              <a:rPr lang="en-US" altLang="zh-CN" sz="1500">
                <a:solidFill>
                  <a:srgbClr val="333333"/>
                </a:solidFill>
                <a:latin typeface="宋体" panose="02010600030101010101" pitchFamily="2" charset="-122"/>
                <a:ea typeface="等线" panose="02010600030101010101" pitchFamily="2" charset="-122"/>
              </a:rPr>
              <a:t>3600</a:t>
            </a:r>
            <a:r>
              <a:rPr lang="zh-CN" altLang="en-US" sz="1500">
                <a:solidFill>
                  <a:srgbClr val="333333"/>
                </a:solidFill>
                <a:latin typeface="宋体" panose="02010600030101010101" pitchFamily="2" charset="-122"/>
                <a:ea typeface="等线" panose="02010600030101010101" pitchFamily="2" charset="-122"/>
              </a:rPr>
              <a:t>倍，故碳氧血红蛋白较之氧合血红蛋白更为稳定。</a:t>
            </a:r>
            <a:endParaRPr lang="zh-CN" altLang="en-US" sz="1500" dirty="0">
              <a:solidFill>
                <a:srgbClr val="333333"/>
              </a:solidFill>
              <a:latin typeface="宋体" panose="02010600030101010101" pitchFamily="2" charset="-122"/>
              <a:ea typeface="等线" panose="02010600030101010101" pitchFamily="2" charset="-122"/>
            </a:endParaRPr>
          </a:p>
        </p:txBody>
      </p:sp>
      <p:grpSp>
        <p:nvGrpSpPr>
          <p:cNvPr id="32783" name="组合 25">
            <a:extLst>
              <a:ext uri="{FF2B5EF4-FFF2-40B4-BE49-F238E27FC236}">
                <a16:creationId xmlns:a16="http://schemas.microsoft.com/office/drawing/2014/main" id="{6EFC794A-3CEC-4056-BE9F-D6C23CB5728C}"/>
              </a:ext>
            </a:extLst>
          </p:cNvPr>
          <p:cNvGrpSpPr>
            <a:grpSpLocks/>
          </p:cNvGrpSpPr>
          <p:nvPr>
            <p:custDataLst>
              <p:tags r:id="rId10"/>
            </p:custDataLst>
          </p:nvPr>
        </p:nvGrpSpPr>
        <p:grpSpPr bwMode="auto">
          <a:xfrm>
            <a:off x="9537700" y="0"/>
            <a:ext cx="2861072" cy="488950"/>
            <a:chOff x="9668944" y="-1143003"/>
            <a:chExt cx="3815080" cy="651933"/>
          </a:xfrm>
        </p:grpSpPr>
        <p:sp>
          <p:nvSpPr>
            <p:cNvPr id="23" name="RemarkBack">
              <a:extLst>
                <a:ext uri="{FF2B5EF4-FFF2-40B4-BE49-F238E27FC236}">
                  <a16:creationId xmlns:a16="http://schemas.microsoft.com/office/drawing/2014/main" id="{1DE3498C-E044-4758-9109-D3238AEF0577}"/>
                </a:ext>
              </a:extLst>
            </p:cNvPr>
            <p:cNvSpPr/>
            <p:nvPr>
              <p:custDataLst>
                <p:tags r:id="rId18"/>
              </p:custDataLst>
            </p:nvPr>
          </p:nvSpPr>
          <p:spPr>
            <a:xfrm>
              <a:off x="9668944" y="-112607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RemarkBlock">
              <a:extLst>
                <a:ext uri="{FF2B5EF4-FFF2-40B4-BE49-F238E27FC236}">
                  <a16:creationId xmlns:a16="http://schemas.microsoft.com/office/drawing/2014/main" id="{FF6C0133-0716-4889-80F4-7B06DDE3527F}"/>
                </a:ext>
              </a:extLst>
            </p:cNvPr>
            <p:cNvSpPr/>
            <p:nvPr>
              <p:custDataLst>
                <p:tags r:id="rId19"/>
              </p:custDataLst>
            </p:nvPr>
          </p:nvSpPr>
          <p:spPr>
            <a:xfrm>
              <a:off x="9668944" y="-1126070"/>
              <a:ext cx="190516"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87" name="RemarkTitleText">
              <a:extLst>
                <a:ext uri="{FF2B5EF4-FFF2-40B4-BE49-F238E27FC236}">
                  <a16:creationId xmlns:a16="http://schemas.microsoft.com/office/drawing/2014/main" id="{42C928B0-FD3E-4613-B700-822AB670E9FE}"/>
                </a:ext>
              </a:extLst>
            </p:cNvPr>
            <p:cNvSpPr txBox="1">
              <a:spLocks noChangeArrowheads="1"/>
            </p:cNvSpPr>
            <p:nvPr>
              <p:custDataLst>
                <p:tags r:id="rId20"/>
              </p:custDataLst>
            </p:nvPr>
          </p:nvSpPr>
          <p:spPr bwMode="auto">
            <a:xfrm>
              <a:off x="9990704" y="-1143003"/>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日期占位符 1">
            <a:extLst>
              <a:ext uri="{FF2B5EF4-FFF2-40B4-BE49-F238E27FC236}">
                <a16:creationId xmlns:a16="http://schemas.microsoft.com/office/drawing/2014/main" id="{62B817BE-41DE-4553-826E-E68E091558D1}"/>
              </a:ext>
            </a:extLst>
          </p:cNvPr>
          <p:cNvSpPr>
            <a:spLocks noGrp="1"/>
          </p:cNvSpPr>
          <p:nvPr>
            <p:ph type="dt" sz="half" idx="10"/>
          </p:nvPr>
        </p:nvSpPr>
        <p:spPr/>
        <p:txBody>
          <a:bodyPr/>
          <a:lstStyle/>
          <a:p>
            <a:fld id="{77064088-314A-4566-A45E-AEB72E7B0791}" type="datetime11">
              <a:rPr lang="zh-CN" altLang="en-US" smtClean="0"/>
              <a:t>11:48:09</a:t>
            </a:fld>
            <a:endParaRPr lang="zh-CN" altLang="en-US"/>
          </a:p>
        </p:txBody>
      </p:sp>
      <p:sp>
        <p:nvSpPr>
          <p:cNvPr id="3" name="灯片编号占位符 2">
            <a:extLst>
              <a:ext uri="{FF2B5EF4-FFF2-40B4-BE49-F238E27FC236}">
                <a16:creationId xmlns:a16="http://schemas.microsoft.com/office/drawing/2014/main" id="{720704C9-FFE5-4EBA-8861-EFEB1EC3B338}"/>
              </a:ext>
            </a:extLst>
          </p:cNvPr>
          <p:cNvSpPr>
            <a:spLocks noGrp="1"/>
          </p:cNvSpPr>
          <p:nvPr>
            <p:ph type="sldNum" sz="quarter" idx="12"/>
          </p:nvPr>
        </p:nvSpPr>
        <p:spPr/>
        <p:txBody>
          <a:bodyPr/>
          <a:lstStyle/>
          <a:p>
            <a:fld id="{02A379CA-290F-4386-B024-4CDB787C03D0}" type="slidenum">
              <a:rPr lang="zh-CN" altLang="en-US" smtClean="0"/>
              <a:t>27</a:t>
            </a:fld>
            <a:endParaRPr lang="zh-CN" altLang="en-US"/>
          </a:p>
        </p:txBody>
      </p:sp>
      <p:pic>
        <p:nvPicPr>
          <p:cNvPr id="5" name="图片 4">
            <a:extLst>
              <a:ext uri="{FF2B5EF4-FFF2-40B4-BE49-F238E27FC236}">
                <a16:creationId xmlns:a16="http://schemas.microsoft.com/office/drawing/2014/main" id="{1844AC85-97F6-4DD7-B90B-59714DEFCAE1}"/>
              </a:ext>
            </a:extLst>
          </p:cNvPr>
          <p:cNvPicPr>
            <a:picLocks noChangeAspect="1"/>
          </p:cNvPicPr>
          <p:nvPr/>
        </p:nvPicPr>
        <p:blipFill>
          <a:blip r:embed="rId23"/>
          <a:stretch>
            <a:fillRect/>
          </a:stretch>
        </p:blipFill>
        <p:spPr>
          <a:xfrm>
            <a:off x="5193791" y="1905001"/>
            <a:ext cx="3468002" cy="1605557"/>
          </a:xfrm>
          <a:prstGeom prst="rect">
            <a:avLst/>
          </a:prstGeom>
        </p:spPr>
      </p:pic>
      <p:pic>
        <p:nvPicPr>
          <p:cNvPr id="6" name="图片 5">
            <a:extLst>
              <a:ext uri="{FF2B5EF4-FFF2-40B4-BE49-F238E27FC236}">
                <a16:creationId xmlns:a16="http://schemas.microsoft.com/office/drawing/2014/main" id="{018002C3-7AB6-4967-8FCE-406C79FA164A}"/>
              </a:ext>
            </a:extLst>
          </p:cNvPr>
          <p:cNvPicPr>
            <a:picLocks noChangeAspect="1"/>
          </p:cNvPicPr>
          <p:nvPr/>
        </p:nvPicPr>
        <p:blipFill>
          <a:blip r:embed="rId24"/>
          <a:stretch>
            <a:fillRect/>
          </a:stretch>
        </p:blipFill>
        <p:spPr>
          <a:xfrm>
            <a:off x="1071562" y="2085976"/>
            <a:ext cx="3077097" cy="1424582"/>
          </a:xfrm>
          <a:prstGeom prst="rect">
            <a:avLst/>
          </a:prstGeom>
        </p:spPr>
      </p:pic>
      <p:pic>
        <p:nvPicPr>
          <p:cNvPr id="7" name="图片 6">
            <a:extLst>
              <a:ext uri="{FF2B5EF4-FFF2-40B4-BE49-F238E27FC236}">
                <a16:creationId xmlns:a16="http://schemas.microsoft.com/office/drawing/2014/main" id="{B400F5CE-1351-4373-AE36-A70A59208296}"/>
              </a:ext>
            </a:extLst>
          </p:cNvPr>
          <p:cNvPicPr>
            <a:picLocks noChangeAspect="1"/>
          </p:cNvPicPr>
          <p:nvPr/>
        </p:nvPicPr>
        <p:blipFill>
          <a:blip r:embed="rId25"/>
          <a:stretch>
            <a:fillRect/>
          </a:stretch>
        </p:blipFill>
        <p:spPr>
          <a:xfrm>
            <a:off x="1071562" y="3881438"/>
            <a:ext cx="3077097" cy="1424582"/>
          </a:xfrm>
          <a:prstGeom prst="rect">
            <a:avLst/>
          </a:prstGeom>
        </p:spPr>
      </p:pic>
      <p:sp>
        <p:nvSpPr>
          <p:cNvPr id="9" name="椭圆 8">
            <a:extLst>
              <a:ext uri="{FF2B5EF4-FFF2-40B4-BE49-F238E27FC236}">
                <a16:creationId xmlns:a16="http://schemas.microsoft.com/office/drawing/2014/main" id="{2EFD3DC3-7D06-4746-99A4-A0993D8F5236}"/>
              </a:ext>
            </a:extLst>
          </p:cNvPr>
          <p:cNvSpPr>
            <a:spLocks noChangeAspect="1"/>
          </p:cNvSpPr>
          <p:nvPr>
            <p:custDataLst>
              <p:tags r:id="rId11"/>
            </p:custDataLst>
          </p:nvPr>
        </p:nvSpPr>
        <p:spPr>
          <a:xfrm>
            <a:off x="4738687" y="403324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8" name="图片 7">
            <a:extLst>
              <a:ext uri="{FF2B5EF4-FFF2-40B4-BE49-F238E27FC236}">
                <a16:creationId xmlns:a16="http://schemas.microsoft.com/office/drawing/2014/main" id="{15E1797A-3FE8-4FC7-BBFE-607003AC73A8}"/>
              </a:ext>
            </a:extLst>
          </p:cNvPr>
          <p:cNvPicPr>
            <a:picLocks noChangeAspect="1"/>
          </p:cNvPicPr>
          <p:nvPr/>
        </p:nvPicPr>
        <p:blipFill rotWithShape="1">
          <a:blip r:embed="rId26">
            <a:extLst>
              <a:ext uri="{28A0092B-C50C-407E-A947-70E740481C1C}">
                <a14:useLocalDpi xmlns:a14="http://schemas.microsoft.com/office/drawing/2010/main" val="0"/>
              </a:ext>
            </a:extLst>
          </a:blip>
          <a:srcRect l="4674" r="9099" b="7819"/>
          <a:stretch/>
        </p:blipFill>
        <p:spPr>
          <a:xfrm>
            <a:off x="5412922" y="3636129"/>
            <a:ext cx="3506369" cy="1856374"/>
          </a:xfrm>
          <a:prstGeom prst="rect">
            <a:avLst/>
          </a:prstGeom>
        </p:spPr>
      </p:pic>
      <p:grpSp>
        <p:nvGrpSpPr>
          <p:cNvPr id="32782" name="组合 18">
            <a:extLst>
              <a:ext uri="{FF2B5EF4-FFF2-40B4-BE49-F238E27FC236}">
                <a16:creationId xmlns:a16="http://schemas.microsoft.com/office/drawing/2014/main" id="{87770889-0E74-4586-B01C-C84A0BA59250}"/>
              </a:ext>
            </a:extLst>
          </p:cNvPr>
          <p:cNvGrpSpPr>
            <a:grpSpLocks/>
          </p:cNvGrpSpPr>
          <p:nvPr>
            <p:custDataLst>
              <p:tags r:id="rId12"/>
            </p:custDataLst>
          </p:nvPr>
        </p:nvGrpSpPr>
        <p:grpSpPr bwMode="auto">
          <a:xfrm>
            <a:off x="0" y="0"/>
            <a:ext cx="6858000" cy="490220"/>
            <a:chOff x="-1524000" y="-1142997"/>
            <a:chExt cx="9144000" cy="653627"/>
          </a:xfrm>
        </p:grpSpPr>
        <p:sp>
          <p:nvSpPr>
            <p:cNvPr id="15" name="TitleBackground">
              <a:extLst>
                <a:ext uri="{FF2B5EF4-FFF2-40B4-BE49-F238E27FC236}">
                  <a16:creationId xmlns:a16="http://schemas.microsoft.com/office/drawing/2014/main" id="{CC209FE9-67B9-401B-AB11-69C7A9466A87}"/>
                </a:ext>
              </a:extLst>
            </p:cNvPr>
            <p:cNvSpPr/>
            <p:nvPr>
              <p:custDataLst>
                <p:tags r:id="rId14"/>
              </p:custDataLst>
            </p:nvPr>
          </p:nvSpPr>
          <p:spPr>
            <a:xfrm>
              <a:off x="-1524000" y="-1142997"/>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ColorBlock">
              <a:extLst>
                <a:ext uri="{FF2B5EF4-FFF2-40B4-BE49-F238E27FC236}">
                  <a16:creationId xmlns:a16="http://schemas.microsoft.com/office/drawing/2014/main" id="{3ABF17C3-1AB0-4707-8173-E4F5E174E460}"/>
                </a:ext>
              </a:extLst>
            </p:cNvPr>
            <p:cNvSpPr/>
            <p:nvPr>
              <p:custDataLst>
                <p:tags r:id="rId15"/>
              </p:custDataLst>
            </p:nvPr>
          </p:nvSpPr>
          <p:spPr>
            <a:xfrm>
              <a:off x="-1524000" y="-1142997"/>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90" name="TypeText">
              <a:extLst>
                <a:ext uri="{FF2B5EF4-FFF2-40B4-BE49-F238E27FC236}">
                  <a16:creationId xmlns:a16="http://schemas.microsoft.com/office/drawing/2014/main" id="{8599E076-01D4-426F-870B-D53EBABB7B06}"/>
                </a:ext>
              </a:extLst>
            </p:cNvPr>
            <p:cNvSpPr txBox="1">
              <a:spLocks noChangeArrowheads="1"/>
            </p:cNvSpPr>
            <p:nvPr>
              <p:custDataLst>
                <p:tags r:id="rId16"/>
              </p:custDataLst>
            </p:nvPr>
          </p:nvSpPr>
          <p:spPr bwMode="auto">
            <a:xfrm>
              <a:off x="-1185333" y="-1142997"/>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2791" name="TipText">
              <a:extLst>
                <a:ext uri="{FF2B5EF4-FFF2-40B4-BE49-F238E27FC236}">
                  <a16:creationId xmlns:a16="http://schemas.microsoft.com/office/drawing/2014/main" id="{2F74D9F7-AB4F-46EC-AC05-68571BA21254}"/>
                </a:ext>
              </a:extLst>
            </p:cNvPr>
            <p:cNvSpPr txBox="1">
              <a:spLocks noChangeArrowheads="1"/>
            </p:cNvSpPr>
            <p:nvPr>
              <p:custDataLst>
                <p:tags r:id="rId17"/>
              </p:custDataLst>
            </p:nvPr>
          </p:nvSpPr>
          <p:spPr bwMode="auto">
            <a:xfrm>
              <a:off x="146473" y="-99737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5" name="图片 24">
            <a:extLst>
              <a:ext uri="{FF2B5EF4-FFF2-40B4-BE49-F238E27FC236}">
                <a16:creationId xmlns:a16="http://schemas.microsoft.com/office/drawing/2014/main" id="{584F866D-3A8A-423C-9030-82709E58D08B}"/>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6538006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462F3C75-9891-4631-A7E1-551919CA66CC}"/>
              </a:ext>
            </a:extLst>
          </p:cNvPr>
          <p:cNvSpPr>
            <a:spLocks noChangeArrowheads="1"/>
          </p:cNvSpPr>
          <p:nvPr/>
        </p:nvSpPr>
        <p:spPr bwMode="auto">
          <a:xfrm>
            <a:off x="381000" y="152400"/>
            <a:ext cx="40576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Font typeface="Calibri" panose="020F0502020204030204" pitchFamily="34" charset="0"/>
              <a:buNone/>
            </a:pPr>
            <a:r>
              <a:rPr lang="zh-CN" altLang="en-US" sz="2800" b="1">
                <a:solidFill>
                  <a:schemeClr val="tx2"/>
                </a:solidFill>
                <a:latin typeface="Arial" panose="020B0604020202020204" pitchFamily="34" charset="0"/>
                <a:ea typeface="宋体" panose="02010600030101010101" pitchFamily="2" charset="-122"/>
              </a:rPr>
              <a:t>3</a:t>
            </a:r>
            <a:r>
              <a:rPr lang="en-US" altLang="zh-CN" sz="2800" b="1">
                <a:solidFill>
                  <a:schemeClr val="tx2"/>
                </a:solidFill>
                <a:latin typeface="Arial" panose="020B0604020202020204" pitchFamily="34" charset="0"/>
                <a:ea typeface="宋体" panose="02010600030101010101" pitchFamily="2" charset="-122"/>
              </a:rPr>
              <a:t>.2  Preparation — </a:t>
            </a:r>
            <a:r>
              <a:rPr lang="zh-CN" altLang="en-US" sz="2400" b="1">
                <a:solidFill>
                  <a:schemeClr val="tx2"/>
                </a:solidFill>
                <a:latin typeface="Arial" panose="020B0604020202020204" pitchFamily="34" charset="0"/>
                <a:ea typeface="宋体" panose="02010600030101010101" pitchFamily="2" charset="-122"/>
              </a:rPr>
              <a:t>制备</a:t>
            </a:r>
            <a:endParaRPr lang="en-US" altLang="zh-CN" sz="2400" b="1">
              <a:solidFill>
                <a:schemeClr val="tx2"/>
              </a:solidFill>
              <a:latin typeface="Arial" panose="020B0604020202020204" pitchFamily="34" charset="0"/>
              <a:ea typeface="宋体" panose="02010600030101010101" pitchFamily="2" charset="-122"/>
            </a:endParaRPr>
          </a:p>
        </p:txBody>
      </p:sp>
      <p:sp>
        <p:nvSpPr>
          <p:cNvPr id="3" name="Rectangle 5">
            <a:extLst>
              <a:ext uri="{FF2B5EF4-FFF2-40B4-BE49-F238E27FC236}">
                <a16:creationId xmlns:a16="http://schemas.microsoft.com/office/drawing/2014/main" id="{95AE07FA-C3D4-491E-AF69-865BDA8F9691}"/>
              </a:ext>
            </a:extLst>
          </p:cNvPr>
          <p:cNvSpPr>
            <a:spLocks noChangeArrowheads="1"/>
          </p:cNvSpPr>
          <p:nvPr/>
        </p:nvSpPr>
        <p:spPr bwMode="auto">
          <a:xfrm>
            <a:off x="484188" y="1257300"/>
            <a:ext cx="2438400" cy="430213"/>
          </a:xfrm>
          <a:prstGeom prst="rect">
            <a:avLst/>
          </a:prstGeom>
          <a:noFill/>
          <a:ln>
            <a:noFill/>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spcBef>
                <a:spcPts val="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醇脱水反应</a:t>
            </a:r>
          </a:p>
        </p:txBody>
      </p:sp>
      <p:sp>
        <p:nvSpPr>
          <p:cNvPr id="6" name="Rectangle 8">
            <a:extLst>
              <a:ext uri="{FF2B5EF4-FFF2-40B4-BE49-F238E27FC236}">
                <a16:creationId xmlns:a16="http://schemas.microsoft.com/office/drawing/2014/main" id="{66E8B354-EE22-41C6-84D6-C09D7F0A4348}"/>
              </a:ext>
            </a:extLst>
          </p:cNvPr>
          <p:cNvSpPr>
            <a:spLocks noChangeArrowheads="1"/>
          </p:cNvSpPr>
          <p:nvPr/>
        </p:nvSpPr>
        <p:spPr bwMode="auto">
          <a:xfrm>
            <a:off x="484188" y="4267200"/>
            <a:ext cx="2517775" cy="430213"/>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spcBef>
                <a:spcPts val="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卤代烷去卤化氢</a:t>
            </a:r>
          </a:p>
        </p:txBody>
      </p:sp>
      <p:sp>
        <p:nvSpPr>
          <p:cNvPr id="8" name="文本框 10">
            <a:extLst>
              <a:ext uri="{FF2B5EF4-FFF2-40B4-BE49-F238E27FC236}">
                <a16:creationId xmlns:a16="http://schemas.microsoft.com/office/drawing/2014/main" id="{726DEA6F-9228-4A71-A538-D24DA79EB2CE}"/>
              </a:ext>
            </a:extLst>
          </p:cNvPr>
          <p:cNvSpPr txBox="1"/>
          <p:nvPr/>
        </p:nvSpPr>
        <p:spPr>
          <a:xfrm>
            <a:off x="2438400" y="1196975"/>
            <a:ext cx="5510213" cy="495300"/>
          </a:xfrm>
          <a:prstGeom prst="rect">
            <a:avLst/>
          </a:prstGeom>
          <a:noFill/>
        </p:spPr>
        <p:txBody>
          <a:bodyPr>
            <a:spAutoFit/>
          </a:bodyPr>
          <a:lstStyle/>
          <a:p>
            <a:pPr eaLnBrk="1" fontAlgn="auto" hangingPunct="1">
              <a:lnSpc>
                <a:spcPct val="150000"/>
              </a:lnSpc>
              <a:spcBef>
                <a:spcPts val="0"/>
              </a:spcBef>
              <a:spcAft>
                <a:spcPts val="0"/>
              </a:spcAft>
              <a:tabLst>
                <a:tab pos="3429000" algn="l"/>
              </a:tabLst>
              <a:defRPr/>
            </a:pP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醇容易在浓硫酸或氧化铝催化下脱水而得烯烃。</a:t>
            </a:r>
          </a:p>
        </p:txBody>
      </p:sp>
      <p:graphicFrame>
        <p:nvGraphicFramePr>
          <p:cNvPr id="9" name="对象 4">
            <a:extLst>
              <a:ext uri="{FF2B5EF4-FFF2-40B4-BE49-F238E27FC236}">
                <a16:creationId xmlns:a16="http://schemas.microsoft.com/office/drawing/2014/main" id="{4A74AD77-9225-4F2B-B038-90865FDBF9AB}"/>
              </a:ext>
            </a:extLst>
          </p:cNvPr>
          <p:cNvGraphicFramePr>
            <a:graphicFrameLocks noChangeAspect="1"/>
          </p:cNvGraphicFramePr>
          <p:nvPr/>
        </p:nvGraphicFramePr>
        <p:xfrm>
          <a:off x="1758950" y="1830388"/>
          <a:ext cx="5626100" cy="2352675"/>
        </p:xfrm>
        <a:graphic>
          <a:graphicData uri="http://schemas.openxmlformats.org/presentationml/2006/ole">
            <mc:AlternateContent xmlns:mc="http://schemas.openxmlformats.org/markup-compatibility/2006">
              <mc:Choice xmlns:v="urn:schemas-microsoft-com:vml" Requires="v">
                <p:oleObj spid="_x0000_s33929" name="CS ChemDraw Drawing" r:id="rId4" imgW="4887010" imgH="2052305" progId="ChemDraw.Document.6.0">
                  <p:embed/>
                </p:oleObj>
              </mc:Choice>
              <mc:Fallback>
                <p:oleObj name="CS ChemDraw Drawing" r:id="rId4" imgW="4887010" imgH="2052305" progId="ChemDraw.Document.6.0">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830388"/>
                        <a:ext cx="56261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
            <a:extLst>
              <a:ext uri="{FF2B5EF4-FFF2-40B4-BE49-F238E27FC236}">
                <a16:creationId xmlns:a16="http://schemas.microsoft.com/office/drawing/2014/main" id="{9718A173-DDAF-4CE2-8CAA-4AF581665863}"/>
              </a:ext>
            </a:extLst>
          </p:cNvPr>
          <p:cNvGraphicFramePr>
            <a:graphicFrameLocks noChangeAspect="1"/>
          </p:cNvGraphicFramePr>
          <p:nvPr/>
        </p:nvGraphicFramePr>
        <p:xfrm>
          <a:off x="1489075" y="4840288"/>
          <a:ext cx="6165850" cy="820737"/>
        </p:xfrm>
        <a:graphic>
          <a:graphicData uri="http://schemas.openxmlformats.org/presentationml/2006/ole">
            <mc:AlternateContent xmlns:mc="http://schemas.openxmlformats.org/markup-compatibility/2006">
              <mc:Choice xmlns:v="urn:schemas-microsoft-com:vml" Requires="v">
                <p:oleObj spid="_x0000_s33930" name="CS ChemDraw Drawing" r:id="rId6" imgW="5129416" imgH="682392" progId="ChemDraw.Document.6.0">
                  <p:embed/>
                </p:oleObj>
              </mc:Choice>
              <mc:Fallback>
                <p:oleObj name="CS ChemDraw Drawing" r:id="rId6" imgW="5129416" imgH="682392" progId="ChemDraw.Document.6.0">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840288"/>
                        <a:ext cx="616585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3">
            <a:extLst>
              <a:ext uri="{FF2B5EF4-FFF2-40B4-BE49-F238E27FC236}">
                <a16:creationId xmlns:a16="http://schemas.microsoft.com/office/drawing/2014/main" id="{5E093755-9E43-43C1-B5E3-F59C4CB3AB57}"/>
              </a:ext>
            </a:extLst>
          </p:cNvPr>
          <p:cNvSpPr>
            <a:spLocks noChangeArrowheads="1"/>
          </p:cNvSpPr>
          <p:nvPr/>
        </p:nvSpPr>
        <p:spPr bwMode="auto">
          <a:xfrm>
            <a:off x="361950" y="5845175"/>
            <a:ext cx="84201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查依采夫规律</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a:latin typeface="Times New Roman" panose="02020603050405020304" pitchFamily="18" charset="0"/>
                <a:ea typeface="黑体" panose="02010609060101010101" pitchFamily="49" charset="-122"/>
                <a:cs typeface="Times New Roman" panose="02020603050405020304" pitchFamily="18" charset="0"/>
              </a:rPr>
              <a:t>当一个消除反应可能生成不同的烯烃异构体时，总是倾向于生成取代基较多的烯烃。</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也就是脱去含氢较少的</a:t>
            </a: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β-</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碳原子上的氢。</a:t>
            </a:r>
          </a:p>
        </p:txBody>
      </p:sp>
      <p:sp>
        <p:nvSpPr>
          <p:cNvPr id="2" name="日期占位符 1">
            <a:extLst>
              <a:ext uri="{FF2B5EF4-FFF2-40B4-BE49-F238E27FC236}">
                <a16:creationId xmlns:a16="http://schemas.microsoft.com/office/drawing/2014/main" id="{D4D35A61-9C0E-4EAE-83A0-5C35D5153594}"/>
              </a:ext>
            </a:extLst>
          </p:cNvPr>
          <p:cNvSpPr>
            <a:spLocks noGrp="1"/>
          </p:cNvSpPr>
          <p:nvPr>
            <p:ph type="dt" sz="half" idx="10"/>
          </p:nvPr>
        </p:nvSpPr>
        <p:spPr/>
        <p:txBody>
          <a:bodyPr/>
          <a:lstStyle/>
          <a:p>
            <a:pPr>
              <a:defRPr/>
            </a:pPr>
            <a:fld id="{EEEC91D2-5E67-4B88-8816-98B9AD75489B}" type="datetime11">
              <a:rPr lang="zh-CN" altLang="en-US" smtClean="0"/>
              <a:t>11:48:09</a:t>
            </a:fld>
            <a:endParaRPr lang="en-US"/>
          </a:p>
        </p:txBody>
      </p:sp>
      <p:sp>
        <p:nvSpPr>
          <p:cNvPr id="4" name="灯片编号占位符 3">
            <a:extLst>
              <a:ext uri="{FF2B5EF4-FFF2-40B4-BE49-F238E27FC236}">
                <a16:creationId xmlns:a16="http://schemas.microsoft.com/office/drawing/2014/main" id="{1B7A71D8-3E31-4F07-8CBD-DBA1BECD6E0A}"/>
              </a:ext>
            </a:extLst>
          </p:cNvPr>
          <p:cNvSpPr>
            <a:spLocks noGrp="1"/>
          </p:cNvSpPr>
          <p:nvPr>
            <p:ph type="sldNum" sz="quarter" idx="12"/>
          </p:nvPr>
        </p:nvSpPr>
        <p:spPr/>
        <p:txBody>
          <a:bodyPr/>
          <a:lstStyle/>
          <a:p>
            <a:pPr>
              <a:defRPr/>
            </a:pPr>
            <a:fld id="{D9255669-4D76-4035-84D2-5F59D5D8FE20}" type="slidenum">
              <a:rPr lang="en-US" altLang="zh-CN" smtClean="0"/>
              <a:pPr>
                <a:defRPr/>
              </a:pPr>
              <a:t>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nodeType="afterGroup">
                            <p:stCondLst>
                              <p:cond delay="500"/>
                            </p:stCondLst>
                            <p:childTnLst>
                              <p:par>
                                <p:cTn id="25" presetID="1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Left)">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8" grpId="0"/>
      <p:bldP spid="1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950E3B26-D89A-497E-BE02-19022E8C6C67}"/>
              </a:ext>
            </a:extLst>
          </p:cNvPr>
          <p:cNvSpPr>
            <a:spLocks noChangeArrowheads="1"/>
          </p:cNvSpPr>
          <p:nvPr/>
        </p:nvSpPr>
        <p:spPr bwMode="auto">
          <a:xfrm>
            <a:off x="331788" y="304800"/>
            <a:ext cx="3084512" cy="460375"/>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lnSpc>
                <a:spcPct val="120000"/>
              </a:lnSpc>
              <a:spcBef>
                <a:spcPct val="5000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邻二卤代烷去卤反应</a:t>
            </a:r>
          </a:p>
        </p:txBody>
      </p:sp>
      <p:sp>
        <p:nvSpPr>
          <p:cNvPr id="6" name="Rectangle 12">
            <a:extLst>
              <a:ext uri="{FF2B5EF4-FFF2-40B4-BE49-F238E27FC236}">
                <a16:creationId xmlns:a16="http://schemas.microsoft.com/office/drawing/2014/main" id="{50346FB2-C42D-4E56-9AF8-9022433AFE3F}"/>
              </a:ext>
            </a:extLst>
          </p:cNvPr>
          <p:cNvSpPr>
            <a:spLocks noChangeArrowheads="1"/>
          </p:cNvSpPr>
          <p:nvPr/>
        </p:nvSpPr>
        <p:spPr bwMode="auto">
          <a:xfrm>
            <a:off x="358775" y="3505200"/>
            <a:ext cx="1949450" cy="460375"/>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lnSpc>
                <a:spcPct val="120000"/>
              </a:lnSpc>
              <a:spcBef>
                <a:spcPct val="5000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炔烃的还原</a:t>
            </a:r>
          </a:p>
        </p:txBody>
      </p:sp>
      <p:pic>
        <p:nvPicPr>
          <p:cNvPr id="35844" name="Picture 8" descr="E:\有机化学\有机课程\图片\图片46.tif">
            <a:extLst>
              <a:ext uri="{FF2B5EF4-FFF2-40B4-BE49-F238E27FC236}">
                <a16:creationId xmlns:a16="http://schemas.microsoft.com/office/drawing/2014/main" id="{B5FB68BD-7DFB-4B7D-B16F-EB2889CF1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938213"/>
            <a:ext cx="6516687"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4680191-B0A7-4E5F-AFB2-31A35C1635F3}"/>
              </a:ext>
            </a:extLst>
          </p:cNvPr>
          <p:cNvSpPr>
            <a:spLocks noGrp="1"/>
          </p:cNvSpPr>
          <p:nvPr>
            <p:ph type="dt" sz="half" idx="10"/>
          </p:nvPr>
        </p:nvSpPr>
        <p:spPr/>
        <p:txBody>
          <a:bodyPr/>
          <a:lstStyle/>
          <a:p>
            <a:pPr>
              <a:defRPr/>
            </a:pPr>
            <a:fld id="{65426F47-1C41-44FC-9F38-B72A8BB91BA1}" type="datetime11">
              <a:rPr lang="zh-CN" altLang="en-US" smtClean="0"/>
              <a:t>11:48:09</a:t>
            </a:fld>
            <a:endParaRPr lang="en-US"/>
          </a:p>
        </p:txBody>
      </p:sp>
      <p:sp>
        <p:nvSpPr>
          <p:cNvPr id="4" name="灯片编号占位符 3">
            <a:extLst>
              <a:ext uri="{FF2B5EF4-FFF2-40B4-BE49-F238E27FC236}">
                <a16:creationId xmlns:a16="http://schemas.microsoft.com/office/drawing/2014/main" id="{05B6A83F-6242-422B-9724-EC3F8B4147B5}"/>
              </a:ext>
            </a:extLst>
          </p:cNvPr>
          <p:cNvSpPr>
            <a:spLocks noGrp="1"/>
          </p:cNvSpPr>
          <p:nvPr>
            <p:ph type="sldNum" sz="quarter" idx="12"/>
          </p:nvPr>
        </p:nvSpPr>
        <p:spPr/>
        <p:txBody>
          <a:bodyPr/>
          <a:lstStyle/>
          <a:p>
            <a:pPr>
              <a:defRPr/>
            </a:pPr>
            <a:fld id="{D9255669-4D76-4035-84D2-5F59D5D8FE20}" type="slidenum">
              <a:rPr lang="en-US" altLang="zh-CN" smtClean="0"/>
              <a:pPr>
                <a:defRPr/>
              </a:pPr>
              <a:t>29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A93BB3FD-2AC2-489D-ADFC-1E06303554B8}"/>
              </a:ext>
            </a:extLst>
          </p:cNvPr>
          <p:cNvSpPr>
            <a:spLocks noGrp="1" noChangeArrowheads="1"/>
          </p:cNvSpPr>
          <p:nvPr>
            <p:ph idx="4294967295"/>
          </p:nvPr>
        </p:nvSpPr>
        <p:spPr bwMode="auto">
          <a:xfrm>
            <a:off x="990600" y="2743200"/>
            <a:ext cx="8153400" cy="3657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Structure and Nomenclature—</a:t>
            </a:r>
            <a:r>
              <a:rPr lang="zh-CN" altLang="en-US" sz="2400" b="1">
                <a:solidFill>
                  <a:schemeClr val="tx2"/>
                </a:solidFill>
                <a:latin typeface="Arial" panose="020B0604020202020204" pitchFamily="34" charset="0"/>
              </a:rPr>
              <a:t>结构、命名</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Preparation — </a:t>
            </a:r>
            <a:r>
              <a:rPr lang="zh-CN" altLang="en-US" sz="2400" b="1">
                <a:solidFill>
                  <a:schemeClr val="tx2"/>
                </a:solidFill>
                <a:latin typeface="Arial" panose="020B0604020202020204" pitchFamily="34" charset="0"/>
              </a:rPr>
              <a:t>制备</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Chemical Properties — </a:t>
            </a:r>
            <a:r>
              <a:rPr lang="zh-CN" altLang="en-US" sz="2400" b="1">
                <a:solidFill>
                  <a:schemeClr val="tx2"/>
                </a:solidFill>
                <a:latin typeface="Arial" panose="020B0604020202020204" pitchFamily="34" charset="0"/>
              </a:rPr>
              <a:t>化学性质</a:t>
            </a:r>
            <a:endParaRPr lang="en-US" altLang="zh-CN" sz="2400" b="1">
              <a:solidFill>
                <a:schemeClr val="tx2"/>
              </a:solidFill>
              <a:latin typeface="Arial" panose="020B0604020202020204" pitchFamily="34" charset="0"/>
            </a:endParaRPr>
          </a:p>
        </p:txBody>
      </p:sp>
      <p:sp>
        <p:nvSpPr>
          <p:cNvPr id="4" name="矩形 3">
            <a:extLst>
              <a:ext uri="{FF2B5EF4-FFF2-40B4-BE49-F238E27FC236}">
                <a16:creationId xmlns:a16="http://schemas.microsoft.com/office/drawing/2014/main" id="{2B420537-2DD2-4DEE-BFEE-0359E06A5C4F}"/>
              </a:ext>
            </a:extLst>
          </p:cNvPr>
          <p:cNvSpPr/>
          <p:nvPr/>
        </p:nvSpPr>
        <p:spPr>
          <a:xfrm>
            <a:off x="1482725" y="1447800"/>
            <a:ext cx="6021388" cy="633413"/>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  Alkenes</a:t>
            </a:r>
            <a:r>
              <a:rPr lang="en-US" altLang="zh-CN" sz="2800" b="1" kern="0" dirty="0">
                <a:solidFill>
                  <a:srgbClr val="008080"/>
                </a:solidFill>
                <a:effectLst>
                  <a:outerShdw blurRad="38100" dist="38100" dir="2700000" algn="tl">
                    <a:srgbClr val="C0C0C0"/>
                  </a:outerShdw>
                </a:effectLst>
                <a:latin typeface="Calibri" pitchFamily="34" charset="0"/>
                <a:ea typeface="+mn-ea"/>
              </a:rPr>
              <a:t>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第一部分   烯烃</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p:txBody>
      </p:sp>
      <p:sp>
        <p:nvSpPr>
          <p:cNvPr id="2" name="日期占位符 1">
            <a:extLst>
              <a:ext uri="{FF2B5EF4-FFF2-40B4-BE49-F238E27FC236}">
                <a16:creationId xmlns:a16="http://schemas.microsoft.com/office/drawing/2014/main" id="{97EE802F-8526-48F9-BBEB-A0A5CDAED3BA}"/>
              </a:ext>
            </a:extLst>
          </p:cNvPr>
          <p:cNvSpPr>
            <a:spLocks noGrp="1"/>
          </p:cNvSpPr>
          <p:nvPr>
            <p:ph type="dt" sz="half" idx="10"/>
          </p:nvPr>
        </p:nvSpPr>
        <p:spPr/>
        <p:txBody>
          <a:bodyPr/>
          <a:lstStyle/>
          <a:p>
            <a:pPr>
              <a:defRPr/>
            </a:pPr>
            <a:fld id="{F4A1416B-1E32-442B-9838-BE63DDBAFAC1}" type="datetime11">
              <a:rPr lang="zh-CN" altLang="en-US" smtClean="0"/>
              <a:t>11:48:08</a:t>
            </a:fld>
            <a:endParaRPr lang="en-US"/>
          </a:p>
        </p:txBody>
      </p:sp>
      <p:sp>
        <p:nvSpPr>
          <p:cNvPr id="3" name="灯片编号占位符 2">
            <a:extLst>
              <a:ext uri="{FF2B5EF4-FFF2-40B4-BE49-F238E27FC236}">
                <a16:creationId xmlns:a16="http://schemas.microsoft.com/office/drawing/2014/main" id="{4408BA29-CFA2-4D8B-841D-44676F02062F}"/>
              </a:ext>
            </a:extLst>
          </p:cNvPr>
          <p:cNvSpPr>
            <a:spLocks noGrp="1"/>
          </p:cNvSpPr>
          <p:nvPr>
            <p:ph type="sldNum" sz="quarter" idx="12"/>
          </p:nvPr>
        </p:nvSpPr>
        <p:spPr/>
        <p:txBody>
          <a:bodyPr/>
          <a:lstStyle/>
          <a:p>
            <a:pPr>
              <a:defRPr/>
            </a:pPr>
            <a:fld id="{D9255669-4D76-4035-84D2-5F59D5D8FE20}" type="slidenum">
              <a:rPr lang="en-US" altLang="zh-CN" smtClean="0"/>
              <a:pPr>
                <a:defRPr/>
              </a:pPr>
              <a:t>3</a:t>
            </a:fld>
            <a:endParaRPr lang="en-US" alt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8">
            <a:extLst>
              <a:ext uri="{FF2B5EF4-FFF2-40B4-BE49-F238E27FC236}">
                <a16:creationId xmlns:a16="http://schemas.microsoft.com/office/drawing/2014/main" id="{7B172142-0C95-45B0-9D84-E4318619D851}"/>
              </a:ext>
            </a:extLst>
          </p:cNvPr>
          <p:cNvSpPr>
            <a:spLocks noChangeArrowheads="1"/>
          </p:cNvSpPr>
          <p:nvPr/>
        </p:nvSpPr>
        <p:spPr bwMode="auto">
          <a:xfrm>
            <a:off x="9525" y="-58738"/>
            <a:ext cx="61531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pPr>
            <a:r>
              <a:rPr lang="zh-CN" altLang="en-US" sz="2800" b="1">
                <a:solidFill>
                  <a:schemeClr val="tx2"/>
                </a:solidFill>
                <a:latin typeface="Arial" panose="020B0604020202020204" pitchFamily="34" charset="0"/>
                <a:ea typeface="宋体" panose="02010600030101010101" pitchFamily="2" charset="-122"/>
              </a:rPr>
              <a:t>3</a:t>
            </a:r>
            <a:r>
              <a:rPr lang="en-US" altLang="zh-CN" sz="2800" b="1">
                <a:solidFill>
                  <a:schemeClr val="tx2"/>
                </a:solidFill>
                <a:latin typeface="Arial" panose="020B0604020202020204" pitchFamily="34" charset="0"/>
                <a:ea typeface="宋体" panose="02010600030101010101" pitchFamily="2" charset="-122"/>
              </a:rPr>
              <a:t>.3  Chemical Properties — </a:t>
            </a:r>
            <a:r>
              <a:rPr lang="zh-CN" altLang="en-US" sz="2400" b="1">
                <a:solidFill>
                  <a:schemeClr val="tx2"/>
                </a:solidFill>
                <a:latin typeface="Arial" panose="020B0604020202020204" pitchFamily="34" charset="0"/>
                <a:ea typeface="宋体" panose="02010600030101010101" pitchFamily="2" charset="-122"/>
              </a:rPr>
              <a:t>化学性质</a:t>
            </a:r>
            <a:endParaRPr lang="en-US" altLang="zh-CN" sz="2400" b="1">
              <a:solidFill>
                <a:schemeClr val="tx2"/>
              </a:solidFill>
              <a:latin typeface="Arial" panose="020B0604020202020204" pitchFamily="34" charset="0"/>
              <a:ea typeface="宋体" panose="02010600030101010101" pitchFamily="2" charset="-122"/>
            </a:endParaRPr>
          </a:p>
        </p:txBody>
      </p:sp>
      <p:sp>
        <p:nvSpPr>
          <p:cNvPr id="11" name="Rectangle 3">
            <a:extLst>
              <a:ext uri="{FF2B5EF4-FFF2-40B4-BE49-F238E27FC236}">
                <a16:creationId xmlns:a16="http://schemas.microsoft.com/office/drawing/2014/main" id="{EA9D4D18-3EAC-41DF-A32F-D88631010A15}"/>
              </a:ext>
            </a:extLst>
          </p:cNvPr>
          <p:cNvSpPr txBox="1">
            <a:spLocks noChangeArrowheads="1"/>
          </p:cNvSpPr>
          <p:nvPr/>
        </p:nvSpPr>
        <p:spPr>
          <a:xfrm>
            <a:off x="322263" y="1219200"/>
            <a:ext cx="3611562" cy="5334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lnSpc>
                <a:spcPct val="150000"/>
              </a:lnSpc>
              <a:buFont typeface="Wingdings 2" pitchFamily="18" charset="2"/>
              <a:buNone/>
              <a:defRPr/>
            </a:pPr>
            <a:r>
              <a:rPr lang="el-GR" altLang="zh-CN" sz="1800" b="1" dirty="0">
                <a:solidFill>
                  <a:srgbClr val="008000"/>
                </a:solidFill>
                <a:effectLst>
                  <a:outerShdw blurRad="38100" dist="38100" dir="2700000" algn="tl">
                    <a:srgbClr val="C0C0C0"/>
                  </a:outerShdw>
                </a:effectLst>
                <a:latin typeface="Arial" pitchFamily="34" charset="0"/>
                <a:ea typeface="黑体" pitchFamily="2" charset="-122"/>
              </a:rPr>
              <a:t>π</a:t>
            </a:r>
            <a:r>
              <a:rPr lang="zh-CN" altLang="el-GR" sz="1800" b="1" dirty="0">
                <a:solidFill>
                  <a:srgbClr val="008000"/>
                </a:solidFill>
                <a:effectLst>
                  <a:outerShdw blurRad="38100" dist="38100" dir="2700000" algn="tl">
                    <a:srgbClr val="C0C0C0"/>
                  </a:outerShdw>
                </a:effectLst>
                <a:latin typeface="Arial" pitchFamily="34" charset="0"/>
                <a:ea typeface="黑体" pitchFamily="2" charset="-122"/>
              </a:rPr>
              <a:t>电子云流动性大，易被极化</a:t>
            </a:r>
            <a:r>
              <a:rPr lang="zh-CN" altLang="en-US" sz="1800" b="1" dirty="0">
                <a:solidFill>
                  <a:srgbClr val="008000"/>
                </a:solidFill>
                <a:effectLst>
                  <a:outerShdw blurRad="38100" dist="38100" dir="2700000" algn="tl">
                    <a:srgbClr val="C0C0C0"/>
                  </a:outerShdw>
                </a:effectLst>
                <a:latin typeface="Arial" pitchFamily="34" charset="0"/>
                <a:ea typeface="黑体" pitchFamily="2" charset="-122"/>
              </a:rPr>
              <a:t>。</a:t>
            </a:r>
          </a:p>
        </p:txBody>
      </p:sp>
      <p:sp>
        <p:nvSpPr>
          <p:cNvPr id="12" name="矩形 11">
            <a:extLst>
              <a:ext uri="{FF2B5EF4-FFF2-40B4-BE49-F238E27FC236}">
                <a16:creationId xmlns:a16="http://schemas.microsoft.com/office/drawing/2014/main" id="{4CCC719D-ACAA-4129-BB3F-86C6D1BFEBF4}"/>
              </a:ext>
            </a:extLst>
          </p:cNvPr>
          <p:cNvSpPr/>
          <p:nvPr/>
        </p:nvSpPr>
        <p:spPr>
          <a:xfrm>
            <a:off x="228600" y="838200"/>
            <a:ext cx="1633538" cy="400050"/>
          </a:xfrm>
          <a:prstGeom prst="rect">
            <a:avLst/>
          </a:prstGeom>
        </p:spPr>
        <p:txBody>
          <a:bodyPr wrap="none">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sym typeface="Symbol" pitchFamily="18" charset="2"/>
              </a:rPr>
              <a:t> 反应原因</a:t>
            </a:r>
            <a:endParaRPr lang="zh-CN" altLang="en-US" sz="2000" b="1" dirty="0">
              <a:solidFill>
                <a:schemeClr val="accent6">
                  <a:lumMod val="50000"/>
                </a:schemeClr>
              </a:solidFill>
              <a:latin typeface="+mn-lt"/>
              <a:ea typeface="黑体" pitchFamily="2" charset="-122"/>
            </a:endParaRPr>
          </a:p>
        </p:txBody>
      </p:sp>
      <p:sp>
        <p:nvSpPr>
          <p:cNvPr id="13" name="矩形 12">
            <a:extLst>
              <a:ext uri="{FF2B5EF4-FFF2-40B4-BE49-F238E27FC236}">
                <a16:creationId xmlns:a16="http://schemas.microsoft.com/office/drawing/2014/main" id="{6C785A95-69E1-45B1-8993-DFB2DDB4FE9F}"/>
              </a:ext>
            </a:extLst>
          </p:cNvPr>
          <p:cNvSpPr/>
          <p:nvPr/>
        </p:nvSpPr>
        <p:spPr>
          <a:xfrm>
            <a:off x="228600" y="2254250"/>
            <a:ext cx="8726488" cy="923925"/>
          </a:xfrm>
          <a:prstGeom prst="rect">
            <a:avLst/>
          </a:prstGeom>
        </p:spPr>
        <p:txBody>
          <a:bodyPr>
            <a:spAutoFit/>
          </a:bodyPr>
          <a:lstStyle/>
          <a:p>
            <a:pPr eaLnBrk="1" fontAlgn="auto" hangingPunct="1">
              <a:lnSpc>
                <a:spcPct val="150000"/>
              </a:lnSpc>
              <a:spcBef>
                <a:spcPts val="0"/>
              </a:spcBef>
              <a:spcAft>
                <a:spcPts val="0"/>
              </a:spcAft>
              <a:defRPr/>
            </a:pPr>
            <a:r>
              <a:rPr lang="en-US" altLang="zh-CN" b="1" dirty="0">
                <a:solidFill>
                  <a:srgbClr val="008000"/>
                </a:solidFill>
                <a:effectLst>
                  <a:outerShdw blurRad="38100" dist="38100" dir="2700000" algn="tl">
                    <a:srgbClr val="C0C0C0"/>
                  </a:outerShdw>
                </a:effectLst>
                <a:latin typeface="+mn-lt"/>
                <a:ea typeface="黑体" pitchFamily="2" charset="-122"/>
              </a:rPr>
              <a:t> </a:t>
            </a:r>
            <a:r>
              <a:rPr lang="zh-CN" altLang="en-US" b="1" dirty="0">
                <a:solidFill>
                  <a:srgbClr val="008000"/>
                </a:solidFill>
                <a:effectLst>
                  <a:outerShdw blurRad="38100" dist="38100" dir="2700000" algn="tl">
                    <a:srgbClr val="C0C0C0"/>
                  </a:outerShdw>
                </a:effectLst>
                <a:latin typeface="+mn-lt"/>
                <a:ea typeface="黑体" pitchFamily="2" charset="-122"/>
              </a:rPr>
              <a:t>烯烃中双键易受</a:t>
            </a:r>
            <a:r>
              <a:rPr lang="zh-CN" altLang="en-US" b="1" dirty="0">
                <a:solidFill>
                  <a:srgbClr val="FF0000"/>
                </a:solidFill>
                <a:effectLst>
                  <a:outerShdw blurRad="38100" dist="38100" dir="2700000" algn="tl">
                    <a:srgbClr val="C0C0C0"/>
                  </a:outerShdw>
                </a:effectLst>
                <a:latin typeface="+mn-lt"/>
                <a:ea typeface="黑体" pitchFamily="2" charset="-122"/>
              </a:rPr>
              <a:t>亲电试剂</a:t>
            </a:r>
            <a:r>
              <a:rPr lang="zh-CN" altLang="en-US" b="1" dirty="0">
                <a:solidFill>
                  <a:srgbClr val="008000"/>
                </a:solidFill>
                <a:effectLst>
                  <a:outerShdw blurRad="38100" dist="38100" dir="2700000" algn="tl">
                    <a:srgbClr val="C0C0C0"/>
                  </a:outerShdw>
                </a:effectLst>
                <a:latin typeface="+mn-lt"/>
                <a:ea typeface="黑体" pitchFamily="2" charset="-122"/>
              </a:rPr>
              <a:t>进攻，发生断裂形成两个饱和的</a:t>
            </a:r>
            <a:r>
              <a:rPr lang="en-US" altLang="zh-CN" b="1" dirty="0">
                <a:solidFill>
                  <a:srgbClr val="008000"/>
                </a:solidFill>
                <a:effectLst>
                  <a:outerShdw blurRad="38100" dist="38100" dir="2700000" algn="tl">
                    <a:srgbClr val="C0C0C0"/>
                  </a:outerShdw>
                </a:effectLst>
                <a:latin typeface="+mn-lt"/>
                <a:ea typeface="黑体" pitchFamily="2" charset="-122"/>
              </a:rPr>
              <a:t>σ</a:t>
            </a:r>
            <a:r>
              <a:rPr lang="zh-CN" altLang="en-US" b="1" dirty="0">
                <a:solidFill>
                  <a:srgbClr val="008000"/>
                </a:solidFill>
                <a:effectLst>
                  <a:outerShdw blurRad="38100" dist="38100" dir="2700000" algn="tl">
                    <a:srgbClr val="C0C0C0"/>
                  </a:outerShdw>
                </a:effectLst>
                <a:latin typeface="+mn-lt"/>
                <a:ea typeface="黑体" pitchFamily="2" charset="-122"/>
              </a:rPr>
              <a:t>键</a:t>
            </a:r>
            <a:r>
              <a:rPr lang="en-US" altLang="zh-CN" b="1" dirty="0">
                <a:solidFill>
                  <a:srgbClr val="008000"/>
                </a:solidFill>
                <a:effectLst>
                  <a:outerShdw blurRad="38100" dist="38100" dir="2700000" algn="tl">
                    <a:srgbClr val="C0C0C0"/>
                  </a:outerShdw>
                </a:effectLst>
                <a:latin typeface="+mn-lt"/>
                <a:ea typeface="黑体" pitchFamily="2" charset="-122"/>
              </a:rPr>
              <a:t>——</a:t>
            </a:r>
            <a:r>
              <a:rPr lang="zh-CN" altLang="en-US" b="1" dirty="0">
                <a:solidFill>
                  <a:srgbClr val="008000"/>
                </a:solidFill>
                <a:effectLst>
                  <a:outerShdw blurRad="38100" dist="38100" dir="2700000" algn="tl">
                    <a:srgbClr val="C0C0C0"/>
                  </a:outerShdw>
                </a:effectLst>
                <a:latin typeface="+mn-lt"/>
                <a:ea typeface="黑体" pitchFamily="2" charset="-122"/>
              </a:rPr>
              <a:t>称为</a:t>
            </a:r>
            <a:r>
              <a:rPr lang="zh-CN" altLang="en-US" b="1" dirty="0">
                <a:solidFill>
                  <a:srgbClr val="FF0000"/>
                </a:solidFill>
                <a:effectLst>
                  <a:outerShdw blurRad="38100" dist="38100" dir="2700000" algn="tl">
                    <a:srgbClr val="C0C0C0"/>
                  </a:outerShdw>
                </a:effectLst>
                <a:latin typeface="+mn-lt"/>
                <a:ea typeface="黑体" pitchFamily="2" charset="-122"/>
              </a:rPr>
              <a:t>亲电加成</a:t>
            </a:r>
            <a:r>
              <a:rPr lang="zh-CN" altLang="en-US" b="1" dirty="0">
                <a:solidFill>
                  <a:srgbClr val="008000"/>
                </a:solidFill>
                <a:effectLst>
                  <a:outerShdw blurRad="38100" dist="38100" dir="2700000" algn="tl">
                    <a:srgbClr val="C0C0C0"/>
                  </a:outerShdw>
                </a:effectLst>
                <a:latin typeface="+mn-lt"/>
                <a:ea typeface="黑体" pitchFamily="2" charset="-122"/>
              </a:rPr>
              <a:t>反应。</a:t>
            </a:r>
            <a:r>
              <a:rPr lang="zh-CN" altLang="el-GR" b="1" dirty="0">
                <a:solidFill>
                  <a:srgbClr val="008000"/>
                </a:solidFill>
                <a:effectLst>
                  <a:outerShdw blurRad="38100" dist="38100" dir="2700000" algn="tl">
                    <a:srgbClr val="C0C0C0"/>
                  </a:outerShdw>
                </a:effectLst>
                <a:latin typeface="+mn-lt"/>
                <a:ea typeface="黑体" pitchFamily="2" charset="-122"/>
              </a:rPr>
              <a:t>与双键碳原子直接相连的</a:t>
            </a:r>
            <a:r>
              <a:rPr lang="en-US" altLang="zh-CN" b="1" dirty="0">
                <a:solidFill>
                  <a:srgbClr val="008000"/>
                </a:solidFill>
                <a:effectLst>
                  <a:outerShdw blurRad="38100" dist="38100" dir="2700000" algn="tl">
                    <a:srgbClr val="C0C0C0"/>
                  </a:outerShdw>
                </a:effectLst>
                <a:latin typeface="+mn-lt"/>
                <a:ea typeface="黑体" pitchFamily="2" charset="-122"/>
              </a:rPr>
              <a:t>a-</a:t>
            </a:r>
            <a:r>
              <a:rPr lang="zh-CN" altLang="en-US" b="1" dirty="0">
                <a:solidFill>
                  <a:srgbClr val="008000"/>
                </a:solidFill>
                <a:effectLst>
                  <a:outerShdw blurRad="38100" dist="38100" dir="2700000" algn="tl">
                    <a:srgbClr val="C0C0C0"/>
                  </a:outerShdw>
                </a:effectLst>
                <a:latin typeface="+mn-lt"/>
                <a:ea typeface="黑体" pitchFamily="2" charset="-122"/>
              </a:rPr>
              <a:t>碳原子上的氢原子易被其他原子</a:t>
            </a:r>
            <a:r>
              <a:rPr lang="zh-CN" altLang="en-US" b="1" dirty="0">
                <a:solidFill>
                  <a:srgbClr val="FF0000"/>
                </a:solidFill>
                <a:effectLst>
                  <a:outerShdw blurRad="38100" dist="38100" dir="2700000" algn="tl">
                    <a:srgbClr val="C0C0C0"/>
                  </a:outerShdw>
                </a:effectLst>
                <a:latin typeface="+mn-lt"/>
                <a:ea typeface="黑体" pitchFamily="2" charset="-122"/>
              </a:rPr>
              <a:t>取代</a:t>
            </a:r>
            <a:r>
              <a:rPr lang="zh-CN" altLang="en-US" b="1" dirty="0">
                <a:solidFill>
                  <a:srgbClr val="008000"/>
                </a:solidFill>
                <a:effectLst>
                  <a:outerShdw blurRad="38100" dist="38100" dir="2700000" algn="tl">
                    <a:srgbClr val="C0C0C0"/>
                  </a:outerShdw>
                </a:effectLst>
                <a:latin typeface="+mn-lt"/>
                <a:ea typeface="黑体" pitchFamily="2" charset="-122"/>
              </a:rPr>
              <a:t>。</a:t>
            </a:r>
          </a:p>
        </p:txBody>
      </p:sp>
      <p:sp>
        <p:nvSpPr>
          <p:cNvPr id="14" name="矩形 13">
            <a:extLst>
              <a:ext uri="{FF2B5EF4-FFF2-40B4-BE49-F238E27FC236}">
                <a16:creationId xmlns:a16="http://schemas.microsoft.com/office/drawing/2014/main" id="{6AA4F5E4-7042-438E-8185-4DA9EE346AC5}"/>
              </a:ext>
            </a:extLst>
          </p:cNvPr>
          <p:cNvSpPr/>
          <p:nvPr/>
        </p:nvSpPr>
        <p:spPr>
          <a:xfrm>
            <a:off x="228600" y="1828800"/>
            <a:ext cx="1563688" cy="400050"/>
          </a:xfrm>
          <a:prstGeom prst="rect">
            <a:avLst/>
          </a:prstGeom>
        </p:spPr>
        <p:txBody>
          <a:bodyPr wrap="none">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sym typeface="Symbol" pitchFamily="18" charset="2"/>
              </a:rPr>
              <a:t>反应动力</a:t>
            </a:r>
            <a:endPar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endParaRPr>
          </a:p>
        </p:txBody>
      </p:sp>
      <p:grpSp>
        <p:nvGrpSpPr>
          <p:cNvPr id="36871" name="组合 26">
            <a:extLst>
              <a:ext uri="{FF2B5EF4-FFF2-40B4-BE49-F238E27FC236}">
                <a16:creationId xmlns:a16="http://schemas.microsoft.com/office/drawing/2014/main" id="{18D87327-47CD-40E3-8F33-C0C189DEC0E5}"/>
              </a:ext>
            </a:extLst>
          </p:cNvPr>
          <p:cNvGrpSpPr>
            <a:grpSpLocks/>
          </p:cNvGrpSpPr>
          <p:nvPr/>
        </p:nvGrpSpPr>
        <p:grpSpPr bwMode="auto">
          <a:xfrm>
            <a:off x="6007100" y="4086225"/>
            <a:ext cx="2614613" cy="660400"/>
            <a:chOff x="6204152" y="3546831"/>
            <a:chExt cx="2614612" cy="660034"/>
          </a:xfrm>
        </p:grpSpPr>
        <p:sp>
          <p:nvSpPr>
            <p:cNvPr id="36887" name="TextBox 7">
              <a:extLst>
                <a:ext uri="{FF2B5EF4-FFF2-40B4-BE49-F238E27FC236}">
                  <a16:creationId xmlns:a16="http://schemas.microsoft.com/office/drawing/2014/main" id="{95677855-3045-4300-BFB7-69F28EE8218B}"/>
                </a:ext>
              </a:extLst>
            </p:cNvPr>
            <p:cNvSpPr txBox="1">
              <a:spLocks noChangeArrowheads="1"/>
            </p:cNvSpPr>
            <p:nvPr/>
          </p:nvSpPr>
          <p:spPr bwMode="auto">
            <a:xfrm>
              <a:off x="6280352" y="3809990"/>
              <a:ext cx="2538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solidFill>
                    <a:srgbClr val="7E9632"/>
                  </a:solidFill>
                  <a:latin typeface="Arial" panose="020B0604020202020204" pitchFamily="34" charset="0"/>
                  <a:ea typeface="黑体" panose="02010609060101010101" pitchFamily="49" charset="-122"/>
                </a:rPr>
                <a:t>Catalytic hydration </a:t>
              </a:r>
              <a:endParaRPr lang="zh-CN" altLang="en-US" sz="2000" b="1">
                <a:solidFill>
                  <a:srgbClr val="7E9632"/>
                </a:solidFill>
                <a:latin typeface="Arial" panose="020B0604020202020204" pitchFamily="34" charset="0"/>
                <a:ea typeface="黑体" panose="02010609060101010101" pitchFamily="49" charset="-122"/>
              </a:endParaRPr>
            </a:p>
          </p:txBody>
        </p:sp>
        <p:sp>
          <p:nvSpPr>
            <p:cNvPr id="18" name="矩形 8">
              <a:extLst>
                <a:ext uri="{FF2B5EF4-FFF2-40B4-BE49-F238E27FC236}">
                  <a16:creationId xmlns:a16="http://schemas.microsoft.com/office/drawing/2014/main" id="{7142DE8C-AC46-44FA-8FDB-50E0EEC064A6}"/>
                </a:ext>
              </a:extLst>
            </p:cNvPr>
            <p:cNvSpPr>
              <a:spLocks noChangeArrowheads="1"/>
            </p:cNvSpPr>
            <p:nvPr/>
          </p:nvSpPr>
          <p:spPr bwMode="auto">
            <a:xfrm>
              <a:off x="6204152" y="3546831"/>
              <a:ext cx="2325687" cy="36651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rPr>
                <a:t>“烯”，缺氢，可加</a:t>
              </a:r>
              <a:r>
                <a:rPr lang="en-US" b="1" dirty="0">
                  <a:solidFill>
                    <a:srgbClr val="008000"/>
                  </a:solidFill>
                  <a:effectLst>
                    <a:outerShdw blurRad="38100" dist="38100" dir="2700000" algn="tl">
                      <a:srgbClr val="C0C0C0"/>
                    </a:outerShdw>
                  </a:effectLst>
                  <a:latin typeface="+mn-lt"/>
                  <a:ea typeface="黑体" pitchFamily="2" charset="-122"/>
                </a:rPr>
                <a:t>H</a:t>
              </a:r>
              <a:r>
                <a:rPr lang="en-US" b="1" baseline="-25000" dirty="0">
                  <a:solidFill>
                    <a:srgbClr val="008000"/>
                  </a:solidFill>
                  <a:effectLst>
                    <a:outerShdw blurRad="38100" dist="38100" dir="2700000" algn="tl">
                      <a:srgbClr val="C0C0C0"/>
                    </a:outerShdw>
                  </a:effectLst>
                  <a:latin typeface="+mn-lt"/>
                  <a:ea typeface="黑体" pitchFamily="2" charset="-122"/>
                </a:rPr>
                <a:t>2</a:t>
              </a:r>
              <a:r>
                <a:rPr lang="en-US" b="1" dirty="0">
                  <a:solidFill>
                    <a:srgbClr val="008000"/>
                  </a:solidFill>
                  <a:effectLst>
                    <a:outerShdw blurRad="38100" dist="38100" dir="2700000" algn="tl">
                      <a:srgbClr val="C0C0C0"/>
                    </a:outerShdw>
                  </a:effectLst>
                  <a:latin typeface="+mn-lt"/>
                  <a:ea typeface="黑体" pitchFamily="2" charset="-122"/>
                </a:rPr>
                <a:t> </a:t>
              </a:r>
              <a:endParaRPr lang="zh-CN" altLang="en-US" b="1" dirty="0">
                <a:latin typeface="+mn-lt"/>
                <a:ea typeface="黑体" pitchFamily="2" charset="-122"/>
              </a:endParaRPr>
            </a:p>
          </p:txBody>
        </p:sp>
      </p:grpSp>
      <p:sp>
        <p:nvSpPr>
          <p:cNvPr id="19" name="TextBox 11">
            <a:extLst>
              <a:ext uri="{FF2B5EF4-FFF2-40B4-BE49-F238E27FC236}">
                <a16:creationId xmlns:a16="http://schemas.microsoft.com/office/drawing/2014/main" id="{06C34D1C-374B-4384-98A1-31787ED4EC34}"/>
              </a:ext>
            </a:extLst>
          </p:cNvPr>
          <p:cNvSpPr txBox="1">
            <a:spLocks noChangeArrowheads="1"/>
          </p:cNvSpPr>
          <p:nvPr/>
        </p:nvSpPr>
        <p:spPr bwMode="auto">
          <a:xfrm>
            <a:off x="215900" y="3257550"/>
            <a:ext cx="5988050" cy="400050"/>
          </a:xfrm>
          <a:prstGeom prst="rect">
            <a:avLst/>
          </a:prstGeom>
          <a:noFill/>
          <a:ln w="9525">
            <a:noFill/>
            <a:miter lim="800000"/>
            <a:headEnd/>
            <a:tailEnd/>
          </a:ln>
        </p:spPr>
        <p:txBody>
          <a:bodyPr>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反应结果 </a:t>
            </a:r>
            <a:r>
              <a:rPr lang="en-US" altLang="zh-CN" sz="2000" b="1" dirty="0">
                <a:solidFill>
                  <a:schemeClr val="accent6">
                    <a:lumMod val="50000"/>
                  </a:schemeClr>
                </a:solidFill>
                <a:effectLst>
                  <a:outerShdw blurRad="38100" dist="38100" dir="2700000" algn="tl">
                    <a:srgbClr val="C0C0C0"/>
                  </a:outerShdw>
                </a:effectLst>
                <a:latin typeface="+mn-lt"/>
                <a:ea typeface="黑体" pitchFamily="2" charset="-122"/>
              </a:rPr>
              <a:t>—</a:t>
            </a: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亲电加成（</a:t>
            </a:r>
            <a:r>
              <a:rPr lang="en-US" altLang="zh-CN" sz="2000" b="1" dirty="0">
                <a:solidFill>
                  <a:schemeClr val="accent6">
                    <a:lumMod val="50000"/>
                  </a:schemeClr>
                </a:solidFill>
                <a:effectLst>
                  <a:outerShdw blurRad="38100" dist="38100" dir="2700000" algn="tl">
                    <a:srgbClr val="C0C0C0"/>
                  </a:outerShdw>
                </a:effectLst>
                <a:latin typeface="+mn-lt"/>
                <a:ea typeface="黑体" pitchFamily="2" charset="-122"/>
              </a:rPr>
              <a:t>Electrophilic addition</a:t>
            </a: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a:t>
            </a:r>
          </a:p>
        </p:txBody>
      </p:sp>
      <p:grpSp>
        <p:nvGrpSpPr>
          <p:cNvPr id="36873" name="组合 25">
            <a:extLst>
              <a:ext uri="{FF2B5EF4-FFF2-40B4-BE49-F238E27FC236}">
                <a16:creationId xmlns:a16="http://schemas.microsoft.com/office/drawing/2014/main" id="{47A746FF-5864-4D90-B5F8-904F5FB88B96}"/>
              </a:ext>
            </a:extLst>
          </p:cNvPr>
          <p:cNvGrpSpPr>
            <a:grpSpLocks/>
          </p:cNvGrpSpPr>
          <p:nvPr/>
        </p:nvGrpSpPr>
        <p:grpSpPr bwMode="auto">
          <a:xfrm>
            <a:off x="5519738" y="5487988"/>
            <a:ext cx="3362325" cy="685800"/>
            <a:chOff x="5553277" y="5742343"/>
            <a:chExt cx="3362009" cy="685800"/>
          </a:xfrm>
        </p:grpSpPr>
        <p:sp>
          <p:nvSpPr>
            <p:cNvPr id="22" name="矩形 14">
              <a:extLst>
                <a:ext uri="{FF2B5EF4-FFF2-40B4-BE49-F238E27FC236}">
                  <a16:creationId xmlns:a16="http://schemas.microsoft.com/office/drawing/2014/main" id="{C26F01D0-DEF0-4A92-9240-D9DA1C26256B}"/>
                </a:ext>
              </a:extLst>
            </p:cNvPr>
            <p:cNvSpPr>
              <a:spLocks noChangeArrowheads="1"/>
            </p:cNvSpPr>
            <p:nvPr/>
          </p:nvSpPr>
          <p:spPr bwMode="auto">
            <a:xfrm>
              <a:off x="5553277" y="5742343"/>
              <a:ext cx="2469918" cy="641350"/>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sym typeface="Symbol" pitchFamily="18" charset="2"/>
                </a:rPr>
                <a:t>双键共轭稳定碳负离子</a:t>
              </a:r>
              <a:endParaRPr lang="en-US" b="1" dirty="0">
                <a:solidFill>
                  <a:srgbClr val="008000"/>
                </a:solidFill>
                <a:effectLst>
                  <a:outerShdw blurRad="38100" dist="38100" dir="2700000" algn="tl">
                    <a:srgbClr val="C0C0C0"/>
                  </a:outerShdw>
                </a:effectLst>
                <a:latin typeface="+mn-lt"/>
                <a:ea typeface="黑体" pitchFamily="2" charset="-122"/>
                <a:sym typeface="Symbol" pitchFamily="18" charset="2"/>
              </a:endParaRPr>
            </a:p>
            <a:p>
              <a:pPr algn="ct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sym typeface="Symbol" pitchFamily="18" charset="2"/>
                </a:rPr>
                <a:t>具有部分酸性</a:t>
              </a:r>
              <a:endParaRPr lang="zh-CN" altLang="en-US" b="1" dirty="0">
                <a:latin typeface="+mn-lt"/>
                <a:ea typeface="黑体" pitchFamily="2" charset="-122"/>
              </a:endParaRPr>
            </a:p>
          </p:txBody>
        </p:sp>
        <p:sp>
          <p:nvSpPr>
            <p:cNvPr id="36886" name="TextBox 15">
              <a:extLst>
                <a:ext uri="{FF2B5EF4-FFF2-40B4-BE49-F238E27FC236}">
                  <a16:creationId xmlns:a16="http://schemas.microsoft.com/office/drawing/2014/main" id="{3FEF37C7-34A5-4EF5-A5B0-542E4603A440}"/>
                </a:ext>
              </a:extLst>
            </p:cNvPr>
            <p:cNvSpPr txBox="1">
              <a:spLocks noChangeArrowheads="1"/>
            </p:cNvSpPr>
            <p:nvPr/>
          </p:nvSpPr>
          <p:spPr bwMode="auto">
            <a:xfrm>
              <a:off x="7315086" y="6031268"/>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7E9632"/>
                  </a:solidFill>
                  <a:latin typeface="Arial" panose="020B0604020202020204" pitchFamily="34" charset="0"/>
                  <a:ea typeface="黑体" panose="02010609060101010101" pitchFamily="49" charset="-122"/>
                </a:rPr>
                <a:t>Acidity</a:t>
              </a:r>
              <a:endParaRPr lang="zh-CN" altLang="en-US" sz="2000" b="1">
                <a:solidFill>
                  <a:srgbClr val="7E9632"/>
                </a:solidFill>
                <a:latin typeface="Arial" panose="020B0604020202020204" pitchFamily="34" charset="0"/>
                <a:ea typeface="黑体" panose="02010609060101010101" pitchFamily="49" charset="-122"/>
              </a:endParaRPr>
            </a:p>
          </p:txBody>
        </p:sp>
      </p:grpSp>
      <p:grpSp>
        <p:nvGrpSpPr>
          <p:cNvPr id="36874" name="组合 27">
            <a:extLst>
              <a:ext uri="{FF2B5EF4-FFF2-40B4-BE49-F238E27FC236}">
                <a16:creationId xmlns:a16="http://schemas.microsoft.com/office/drawing/2014/main" id="{4B7ADF26-E742-4893-B665-D8601F55922B}"/>
              </a:ext>
            </a:extLst>
          </p:cNvPr>
          <p:cNvGrpSpPr>
            <a:grpSpLocks/>
          </p:cNvGrpSpPr>
          <p:nvPr/>
        </p:nvGrpSpPr>
        <p:grpSpPr bwMode="auto">
          <a:xfrm>
            <a:off x="1941513" y="3535363"/>
            <a:ext cx="3152775" cy="2238375"/>
            <a:chOff x="2875164" y="3303943"/>
            <a:chExt cx="3152775" cy="2238375"/>
          </a:xfrm>
        </p:grpSpPr>
        <p:pic>
          <p:nvPicPr>
            <p:cNvPr id="36882" name="Picture 7">
              <a:extLst>
                <a:ext uri="{FF2B5EF4-FFF2-40B4-BE49-F238E27FC236}">
                  <a16:creationId xmlns:a16="http://schemas.microsoft.com/office/drawing/2014/main" id="{2CB9E116-FB9A-4A50-BF73-90FB5DEECA8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5164" y="3303943"/>
              <a:ext cx="31527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3" name="Rectangle 12">
              <a:extLst>
                <a:ext uri="{FF2B5EF4-FFF2-40B4-BE49-F238E27FC236}">
                  <a16:creationId xmlns:a16="http://schemas.microsoft.com/office/drawing/2014/main" id="{EEEC034F-8801-4EA5-A466-B057627FE323}"/>
                </a:ext>
              </a:extLst>
            </p:cNvPr>
            <p:cNvSpPr>
              <a:spLocks noChangeArrowheads="1"/>
            </p:cNvSpPr>
            <p:nvPr/>
          </p:nvSpPr>
          <p:spPr bwMode="auto">
            <a:xfrm>
              <a:off x="3713364" y="3837343"/>
              <a:ext cx="1066800" cy="609600"/>
            </a:xfrm>
            <a:prstGeom prst="rect">
              <a:avLst/>
            </a:prstGeom>
            <a:noFill/>
            <a:ln w="38100">
              <a:solidFill>
                <a:srgbClr val="99009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6884" name="Rectangle 13">
              <a:extLst>
                <a:ext uri="{FF2B5EF4-FFF2-40B4-BE49-F238E27FC236}">
                  <a16:creationId xmlns:a16="http://schemas.microsoft.com/office/drawing/2014/main" id="{0702E0B4-3023-4713-ABDB-BD8E98973A30}"/>
                </a:ext>
              </a:extLst>
            </p:cNvPr>
            <p:cNvSpPr>
              <a:spLocks noChangeArrowheads="1"/>
            </p:cNvSpPr>
            <p:nvPr/>
          </p:nvSpPr>
          <p:spPr bwMode="auto">
            <a:xfrm>
              <a:off x="4780164" y="4523143"/>
              <a:ext cx="533400" cy="533400"/>
            </a:xfrm>
            <a:prstGeom prst="rect">
              <a:avLst/>
            </a:prstGeom>
            <a:noFill/>
            <a:ln w="38100">
              <a:solidFill>
                <a:srgbClr val="0066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30" name="矩形 29">
            <a:extLst>
              <a:ext uri="{FF2B5EF4-FFF2-40B4-BE49-F238E27FC236}">
                <a16:creationId xmlns:a16="http://schemas.microsoft.com/office/drawing/2014/main" id="{BCDA5D85-E000-4C52-9C93-74AFFC379C23}"/>
              </a:ext>
            </a:extLst>
          </p:cNvPr>
          <p:cNvSpPr/>
          <p:nvPr/>
        </p:nvSpPr>
        <p:spPr>
          <a:xfrm>
            <a:off x="6083300" y="3962400"/>
            <a:ext cx="2538413" cy="784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a:extLst>
              <a:ext uri="{FF2B5EF4-FFF2-40B4-BE49-F238E27FC236}">
                <a16:creationId xmlns:a16="http://schemas.microsoft.com/office/drawing/2014/main" id="{01CA6909-9ADE-4C32-97C3-42847E6E21A3}"/>
              </a:ext>
            </a:extLst>
          </p:cNvPr>
          <p:cNvSpPr/>
          <p:nvPr/>
        </p:nvSpPr>
        <p:spPr>
          <a:xfrm>
            <a:off x="5486400" y="5410200"/>
            <a:ext cx="3084513" cy="784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877" name="组合 32">
            <a:extLst>
              <a:ext uri="{FF2B5EF4-FFF2-40B4-BE49-F238E27FC236}">
                <a16:creationId xmlns:a16="http://schemas.microsoft.com/office/drawing/2014/main" id="{4233FBD2-02EB-4F11-B157-9FB7CECD4E4F}"/>
              </a:ext>
            </a:extLst>
          </p:cNvPr>
          <p:cNvGrpSpPr>
            <a:grpSpLocks/>
          </p:cNvGrpSpPr>
          <p:nvPr/>
        </p:nvGrpSpPr>
        <p:grpSpPr bwMode="auto">
          <a:xfrm>
            <a:off x="349250" y="5851525"/>
            <a:ext cx="4527550" cy="625475"/>
            <a:chOff x="273044" y="5775252"/>
            <a:chExt cx="4527550" cy="625470"/>
          </a:xfrm>
        </p:grpSpPr>
        <p:grpSp>
          <p:nvGrpSpPr>
            <p:cNvPr id="36878" name="组合 28">
              <a:extLst>
                <a:ext uri="{FF2B5EF4-FFF2-40B4-BE49-F238E27FC236}">
                  <a16:creationId xmlns:a16="http://schemas.microsoft.com/office/drawing/2014/main" id="{7885B7FA-BEE3-4EE6-A6DB-8FC88CEB5BC4}"/>
                </a:ext>
              </a:extLst>
            </p:cNvPr>
            <p:cNvGrpSpPr>
              <a:grpSpLocks/>
            </p:cNvGrpSpPr>
            <p:nvPr/>
          </p:nvGrpSpPr>
          <p:grpSpPr bwMode="auto">
            <a:xfrm>
              <a:off x="273044" y="5775253"/>
              <a:ext cx="4527550" cy="625469"/>
              <a:chOff x="228714" y="5987948"/>
              <a:chExt cx="4527550" cy="625469"/>
            </a:xfrm>
          </p:grpSpPr>
          <p:sp>
            <p:nvSpPr>
              <p:cNvPr id="20" name="矩形 12">
                <a:extLst>
                  <a:ext uri="{FF2B5EF4-FFF2-40B4-BE49-F238E27FC236}">
                    <a16:creationId xmlns:a16="http://schemas.microsoft.com/office/drawing/2014/main" id="{45730640-F557-4FF2-9A82-9710DA6906DD}"/>
                  </a:ext>
                </a:extLst>
              </p:cNvPr>
              <p:cNvSpPr>
                <a:spLocks noChangeArrowheads="1"/>
              </p:cNvSpPr>
              <p:nvPr/>
            </p:nvSpPr>
            <p:spPr bwMode="auto">
              <a:xfrm>
                <a:off x="228714" y="5987947"/>
                <a:ext cx="4527550" cy="36671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zh-CN" altLang="en-US" b="1">
                    <a:solidFill>
                      <a:srgbClr val="008000"/>
                    </a:solidFill>
                    <a:effectLst>
                      <a:outerShdw blurRad="38100" dist="38100" dir="2700000" algn="tl">
                        <a:srgbClr val="C0C0C0"/>
                      </a:outerShdw>
                    </a:effectLst>
                    <a:latin typeface="+mn-lt"/>
                    <a:ea typeface="黑体" pitchFamily="2" charset="-122"/>
                    <a:sym typeface="Symbol" pitchFamily="18" charset="2"/>
                  </a:rPr>
                  <a:t>双键上电子云密度大，易给出电子，被氧化</a:t>
                </a:r>
                <a:endParaRPr lang="zh-CN" altLang="en-US" b="1">
                  <a:latin typeface="+mn-lt"/>
                  <a:ea typeface="黑体" pitchFamily="2" charset="-122"/>
                </a:endParaRPr>
              </a:p>
            </p:txBody>
          </p:sp>
          <p:sp>
            <p:nvSpPr>
              <p:cNvPr id="36881" name="TextBox 13">
                <a:extLst>
                  <a:ext uri="{FF2B5EF4-FFF2-40B4-BE49-F238E27FC236}">
                    <a16:creationId xmlns:a16="http://schemas.microsoft.com/office/drawing/2014/main" id="{FC74FE2F-D339-41BA-9451-C16C8F101EEF}"/>
                  </a:ext>
                </a:extLst>
              </p:cNvPr>
              <p:cNvSpPr txBox="1">
                <a:spLocks noChangeArrowheads="1"/>
              </p:cNvSpPr>
              <p:nvPr/>
            </p:nvSpPr>
            <p:spPr bwMode="auto">
              <a:xfrm>
                <a:off x="914514" y="6216542"/>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7E9632"/>
                    </a:solidFill>
                    <a:latin typeface="Arial" panose="020B0604020202020204" pitchFamily="34" charset="0"/>
                    <a:ea typeface="黑体" panose="02010609060101010101" pitchFamily="49" charset="-122"/>
                  </a:rPr>
                  <a:t>Oxidation</a:t>
                </a:r>
                <a:endParaRPr lang="zh-CN" altLang="en-US" sz="2000" b="1">
                  <a:solidFill>
                    <a:srgbClr val="7E9632"/>
                  </a:solidFill>
                  <a:latin typeface="Arial" panose="020B0604020202020204" pitchFamily="34" charset="0"/>
                  <a:ea typeface="黑体" panose="02010609060101010101" pitchFamily="49" charset="-122"/>
                </a:endParaRPr>
              </a:p>
            </p:txBody>
          </p:sp>
        </p:grpSp>
        <p:sp>
          <p:nvSpPr>
            <p:cNvPr id="32" name="矩形 31">
              <a:extLst>
                <a:ext uri="{FF2B5EF4-FFF2-40B4-BE49-F238E27FC236}">
                  <a16:creationId xmlns:a16="http://schemas.microsoft.com/office/drawing/2014/main" id="{D5D852A2-C125-4D78-A3B6-66F2C2CDB8D0}"/>
                </a:ext>
              </a:extLst>
            </p:cNvPr>
            <p:cNvSpPr/>
            <p:nvPr/>
          </p:nvSpPr>
          <p:spPr>
            <a:xfrm>
              <a:off x="273044" y="5775252"/>
              <a:ext cx="4527550" cy="625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 name="日期占位符 1">
            <a:extLst>
              <a:ext uri="{FF2B5EF4-FFF2-40B4-BE49-F238E27FC236}">
                <a16:creationId xmlns:a16="http://schemas.microsoft.com/office/drawing/2014/main" id="{B4BF7BC6-025F-4E5B-8767-A09E5DE87A60}"/>
              </a:ext>
            </a:extLst>
          </p:cNvPr>
          <p:cNvSpPr>
            <a:spLocks noGrp="1"/>
          </p:cNvSpPr>
          <p:nvPr>
            <p:ph type="dt" sz="half" idx="10"/>
          </p:nvPr>
        </p:nvSpPr>
        <p:spPr/>
        <p:txBody>
          <a:bodyPr/>
          <a:lstStyle/>
          <a:p>
            <a:pPr>
              <a:defRPr/>
            </a:pPr>
            <a:fld id="{56526163-F1B6-491F-8B82-F1ED23C67D9A}" type="datetime11">
              <a:rPr lang="zh-CN" altLang="en-US" smtClean="0"/>
              <a:t>11:48:09</a:t>
            </a:fld>
            <a:endParaRPr lang="en-US"/>
          </a:p>
        </p:txBody>
      </p:sp>
      <p:sp>
        <p:nvSpPr>
          <p:cNvPr id="3" name="灯片编号占位符 2">
            <a:extLst>
              <a:ext uri="{FF2B5EF4-FFF2-40B4-BE49-F238E27FC236}">
                <a16:creationId xmlns:a16="http://schemas.microsoft.com/office/drawing/2014/main" id="{B2FE1992-68DC-4FD8-AAB7-F084B61FB935}"/>
              </a:ext>
            </a:extLst>
          </p:cNvPr>
          <p:cNvSpPr>
            <a:spLocks noGrp="1"/>
          </p:cNvSpPr>
          <p:nvPr>
            <p:ph type="sldNum" sz="quarter" idx="12"/>
          </p:nvPr>
        </p:nvSpPr>
        <p:spPr/>
        <p:txBody>
          <a:bodyPr/>
          <a:lstStyle/>
          <a:p>
            <a:pPr>
              <a:defRPr/>
            </a:pPr>
            <a:fld id="{D9255669-4D76-4035-84D2-5F59D5D8FE20}" type="slidenum">
              <a:rPr lang="en-US" altLang="zh-CN" smtClean="0"/>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a:extLst>
              <a:ext uri="{FF2B5EF4-FFF2-40B4-BE49-F238E27FC236}">
                <a16:creationId xmlns:a16="http://schemas.microsoft.com/office/drawing/2014/main" id="{D978A968-85AA-44A5-8F96-36811BF8FE52}"/>
              </a:ext>
            </a:extLst>
          </p:cNvPr>
          <p:cNvSpPr txBox="1">
            <a:spLocks noChangeArrowheads="1"/>
          </p:cNvSpPr>
          <p:nvPr/>
        </p:nvSpPr>
        <p:spPr bwMode="auto">
          <a:xfrm>
            <a:off x="228600" y="547688"/>
            <a:ext cx="46307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solidFill>
                  <a:schemeClr val="hlink"/>
                </a:solidFill>
                <a:latin typeface="宋体" panose="02010600030101010101" pitchFamily="2" charset="-122"/>
              </a:rPr>
              <a:t>烯烃的化学性质</a:t>
            </a:r>
            <a:r>
              <a:rPr kumimoji="1" lang="zh-CN" altLang="en-US" sz="2800">
                <a:solidFill>
                  <a:schemeClr val="hlink"/>
                </a:solidFill>
                <a:latin typeface="Times New Roman" panose="02020603050405020304" pitchFamily="18" charset="0"/>
              </a:rPr>
              <a:t> </a:t>
            </a:r>
          </a:p>
        </p:txBody>
      </p:sp>
      <p:sp>
        <p:nvSpPr>
          <p:cNvPr id="122886" name="Text Box 6">
            <a:extLst>
              <a:ext uri="{FF2B5EF4-FFF2-40B4-BE49-F238E27FC236}">
                <a16:creationId xmlns:a16="http://schemas.microsoft.com/office/drawing/2014/main" id="{8E288B76-964A-49C4-AD6F-2E45A6437D70}"/>
              </a:ext>
            </a:extLst>
          </p:cNvPr>
          <p:cNvSpPr txBox="1">
            <a:spLocks noChangeArrowheads="1"/>
          </p:cNvSpPr>
          <p:nvPr/>
        </p:nvSpPr>
        <p:spPr bwMode="auto">
          <a:xfrm>
            <a:off x="628650" y="1143000"/>
            <a:ext cx="78867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烯烃的化学性质很活泼，可以和很多试剂作用，主要发生在碳碳双键上，能起加成、氧化、聚合等反应。此外，由于双键的影响，与双键直接相连的碳原子（</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α-</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碳原子）上的氢（</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α-H</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）也可发生一些反应。</a:t>
            </a:r>
            <a:endParaRPr lang="en-US" altLang="zh-CN" sz="2400" b="1">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20000"/>
              </a:lnSpc>
              <a:spcBef>
                <a:spcPct val="50000"/>
              </a:spcBef>
            </a:pP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反应发生在Ｃ＝Ｃ、</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-H</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上</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7892" name="Rectangle 9">
            <a:extLst>
              <a:ext uri="{FF2B5EF4-FFF2-40B4-BE49-F238E27FC236}">
                <a16:creationId xmlns:a16="http://schemas.microsoft.com/office/drawing/2014/main" id="{DBF0F17F-1F24-4381-9B41-E8D9AB2031A7}"/>
              </a:ext>
            </a:extLst>
          </p:cNvPr>
          <p:cNvSpPr>
            <a:spLocks noChangeArrowheads="1"/>
          </p:cNvSpPr>
          <p:nvPr/>
        </p:nvSpPr>
        <p:spPr bwMode="auto">
          <a:xfrm>
            <a:off x="2033588" y="2343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122897" name="Text Box 17">
            <a:extLst>
              <a:ext uri="{FF2B5EF4-FFF2-40B4-BE49-F238E27FC236}">
                <a16:creationId xmlns:a16="http://schemas.microsoft.com/office/drawing/2014/main" id="{A8C66705-336A-4848-A3D2-6EA61121DD65}"/>
              </a:ext>
            </a:extLst>
          </p:cNvPr>
          <p:cNvSpPr txBox="1">
            <a:spLocks noChangeArrowheads="1"/>
          </p:cNvSpPr>
          <p:nvPr/>
        </p:nvSpPr>
        <p:spPr bwMode="auto">
          <a:xfrm>
            <a:off x="533400" y="3756025"/>
            <a:ext cx="8305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rPr>
              <a:t>1</a:t>
            </a:r>
            <a:r>
              <a:rPr lang="zh-CN" altLang="en-US" sz="2400" b="1">
                <a:latin typeface="Times New Roman" panose="02020603050405020304" pitchFamily="18" charset="0"/>
                <a:ea typeface="宋体" panose="02010600030101010101" pitchFamily="2" charset="-122"/>
              </a:rPr>
              <a:t>、 加成反应</a:t>
            </a:r>
          </a:p>
          <a:p>
            <a:pPr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在反应中，</a:t>
            </a:r>
            <a:r>
              <a:rPr lang="en-US" altLang="zh-CN" sz="2400" b="1">
                <a:solidFill>
                  <a:srgbClr val="FF3300"/>
                </a:solidFill>
                <a:latin typeface="Times New Roman" panose="02020603050405020304" pitchFamily="18" charset="0"/>
                <a:ea typeface="宋体" panose="02010600030101010101" pitchFamily="2" charset="-122"/>
              </a:rPr>
              <a:t>π</a:t>
            </a:r>
            <a:r>
              <a:rPr lang="zh-CN" altLang="en-US" sz="2400" b="1">
                <a:solidFill>
                  <a:srgbClr val="FF3300"/>
                </a:solidFill>
                <a:latin typeface="Times New Roman" panose="02020603050405020304" pitchFamily="18" charset="0"/>
                <a:ea typeface="宋体" panose="02010600030101010101" pitchFamily="2" charset="-122"/>
              </a:rPr>
              <a:t>键断开</a:t>
            </a:r>
            <a:r>
              <a:rPr lang="zh-CN" altLang="en-US" sz="2400" b="1">
                <a:solidFill>
                  <a:srgbClr val="000000"/>
                </a:solidFill>
                <a:latin typeface="Times New Roman" panose="02020603050405020304" pitchFamily="18" charset="0"/>
                <a:ea typeface="宋体" panose="02010600030101010101" pitchFamily="2" charset="-122"/>
              </a:rPr>
              <a:t>，双键上两个碳原子和其它原子团结合，</a:t>
            </a:r>
            <a:r>
              <a:rPr lang="zh-CN" altLang="en-US" sz="2400" b="1">
                <a:solidFill>
                  <a:srgbClr val="FF3300"/>
                </a:solidFill>
                <a:latin typeface="Times New Roman" panose="02020603050405020304" pitchFamily="18" charset="0"/>
                <a:ea typeface="宋体" panose="02010600030101010101" pitchFamily="2" charset="-122"/>
              </a:rPr>
              <a:t>形成两个</a:t>
            </a:r>
            <a:r>
              <a:rPr lang="en-US" altLang="zh-CN" sz="2400" b="1">
                <a:solidFill>
                  <a:srgbClr val="FF3300"/>
                </a:solidFill>
                <a:latin typeface="Times New Roman" panose="02020603050405020304" pitchFamily="18" charset="0"/>
                <a:ea typeface="宋体" panose="02010600030101010101" pitchFamily="2" charset="-122"/>
              </a:rPr>
              <a:t>σ-</a:t>
            </a:r>
            <a:r>
              <a:rPr lang="zh-CN" altLang="en-US" sz="2400" b="1">
                <a:solidFill>
                  <a:srgbClr val="FF3300"/>
                </a:solidFill>
                <a:latin typeface="Times New Roman" panose="02020603050405020304" pitchFamily="18" charset="0"/>
                <a:ea typeface="宋体" panose="02010600030101010101" pitchFamily="2" charset="-122"/>
              </a:rPr>
              <a:t>键</a:t>
            </a:r>
            <a:r>
              <a:rPr lang="zh-CN" altLang="en-US" sz="2400" b="1">
                <a:solidFill>
                  <a:srgbClr val="000000"/>
                </a:solidFill>
                <a:latin typeface="Times New Roman" panose="02020603050405020304" pitchFamily="18" charset="0"/>
                <a:ea typeface="宋体" panose="02010600030101010101" pitchFamily="2" charset="-122"/>
              </a:rPr>
              <a:t>的反应。</a:t>
            </a:r>
            <a:endParaRPr lang="en-US" altLang="zh-CN" sz="2400" b="1">
              <a:solidFill>
                <a:srgbClr val="000000"/>
              </a:solidFill>
              <a:latin typeface="Times New Roman" panose="02020603050405020304" pitchFamily="18" charset="0"/>
              <a:ea typeface="宋体" panose="02010600030101010101" pitchFamily="2" charset="-122"/>
            </a:endParaRPr>
          </a:p>
          <a:p>
            <a:pPr eaLnBrk="1" hangingPunct="1">
              <a:spcBef>
                <a:spcPct val="50000"/>
              </a:spcBef>
            </a:pPr>
            <a:r>
              <a:rPr lang="en-US" altLang="zh-CN" sz="2400" b="1">
                <a:latin typeface="Times New Roman" panose="02020603050405020304" pitchFamily="18" charset="0"/>
                <a:ea typeface="宋体" panose="02010600030101010101" pitchFamily="2" charset="-122"/>
              </a:rPr>
              <a:t>2</a:t>
            </a:r>
            <a:r>
              <a:rPr lang="zh-CN" altLang="en-US" sz="2400" b="1">
                <a:latin typeface="Times New Roman" panose="02020603050405020304" pitchFamily="18" charset="0"/>
                <a:ea typeface="宋体" panose="02010600030101010101" pitchFamily="2" charset="-122"/>
              </a:rPr>
              <a:t>、 取代反应</a:t>
            </a:r>
          </a:p>
          <a:p>
            <a:pPr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分子中的一个原子或原子团被其他原子或原子团取代的反应。</a:t>
            </a:r>
          </a:p>
        </p:txBody>
      </p:sp>
      <p:sp>
        <p:nvSpPr>
          <p:cNvPr id="2" name="日期占位符 1">
            <a:extLst>
              <a:ext uri="{FF2B5EF4-FFF2-40B4-BE49-F238E27FC236}">
                <a16:creationId xmlns:a16="http://schemas.microsoft.com/office/drawing/2014/main" id="{D4FEC1F5-9F6C-493F-89D7-99B84832DF85}"/>
              </a:ext>
            </a:extLst>
          </p:cNvPr>
          <p:cNvSpPr>
            <a:spLocks noGrp="1"/>
          </p:cNvSpPr>
          <p:nvPr>
            <p:ph type="dt" sz="quarter" idx="10"/>
          </p:nvPr>
        </p:nvSpPr>
        <p:spPr/>
        <p:txBody>
          <a:bodyPr/>
          <a:lstStyle/>
          <a:p>
            <a:pPr>
              <a:defRPr/>
            </a:pPr>
            <a:fld id="{0A9612E4-92E8-48BE-A358-FC877E28733E}"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97A6F311-D696-4710-ADA6-77C4C7F87C1B}"/>
              </a:ext>
            </a:extLst>
          </p:cNvPr>
          <p:cNvSpPr>
            <a:spLocks noGrp="1"/>
          </p:cNvSpPr>
          <p:nvPr>
            <p:ph type="sldNum" sz="quarter" idx="12"/>
          </p:nvPr>
        </p:nvSpPr>
        <p:spPr/>
        <p:txBody>
          <a:bodyPr/>
          <a:lstStyle/>
          <a:p>
            <a:pPr>
              <a:defRPr/>
            </a:pPr>
            <a:fld id="{857E75EC-9C1F-4399-B91A-B97C995B1978}" type="slidenum">
              <a:rPr lang="en-US" altLang="zh-CN"/>
              <a:pPr>
                <a:defRPr/>
              </a:pPr>
              <a:t>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anim calcmode="lin" valueType="num">
                                      <p:cBhvr additive="base">
                                        <p:cTn id="7" dur="500" fill="hold"/>
                                        <p:tgtEl>
                                          <p:spTgt spid="122886"/>
                                        </p:tgtEl>
                                        <p:attrNameLst>
                                          <p:attrName>ppt_x</p:attrName>
                                        </p:attrNameLst>
                                      </p:cBhvr>
                                      <p:tavLst>
                                        <p:tav tm="0">
                                          <p:val>
                                            <p:strVal val="#ppt_x"/>
                                          </p:val>
                                        </p:tav>
                                        <p:tav tm="100000">
                                          <p:val>
                                            <p:strVal val="#ppt_x"/>
                                          </p:val>
                                        </p:tav>
                                      </p:tavLst>
                                    </p:anim>
                                    <p:anim calcmode="lin" valueType="num">
                                      <p:cBhvr additive="base">
                                        <p:cTn id="8" dur="500" fill="hold"/>
                                        <p:tgtEl>
                                          <p:spTgt spid="1228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122897"/>
                                        </p:tgtEl>
                                        <p:attrNameLst>
                                          <p:attrName>style.visibility</p:attrName>
                                        </p:attrNameLst>
                                      </p:cBhvr>
                                      <p:to>
                                        <p:strVal val="visible"/>
                                      </p:to>
                                    </p:set>
                                    <p:animEffect transition="in" filter="barn(inHorizontal)">
                                      <p:cBhvr>
                                        <p:cTn id="13" dur="500"/>
                                        <p:tgtEl>
                                          <p:spTgt spid="12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P spid="12289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46DB73-B2E7-4E8E-80F9-A733966766DD}"/>
              </a:ext>
            </a:extLst>
          </p:cNvPr>
          <p:cNvSpPr/>
          <p:nvPr/>
        </p:nvSpPr>
        <p:spPr>
          <a:xfrm>
            <a:off x="152400" y="763588"/>
            <a:ext cx="5184775"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催化氢化 </a:t>
            </a:r>
            <a:r>
              <a:rPr lang="en-US" altLang="zh-CN" sz="2800" b="1" dirty="0">
                <a:solidFill>
                  <a:schemeClr val="tx2">
                    <a:lumMod val="75000"/>
                  </a:schemeClr>
                </a:solidFill>
                <a:latin typeface="Arial" charset="0"/>
                <a:ea typeface="+mn-ea"/>
              </a:rPr>
              <a:t>— Hydrogenation</a:t>
            </a:r>
          </a:p>
        </p:txBody>
      </p:sp>
      <p:sp>
        <p:nvSpPr>
          <p:cNvPr id="6" name="Rectangle 3">
            <a:extLst>
              <a:ext uri="{FF2B5EF4-FFF2-40B4-BE49-F238E27FC236}">
                <a16:creationId xmlns:a16="http://schemas.microsoft.com/office/drawing/2014/main" id="{CBA12433-FA91-4445-BF24-8180ED3E3A79}"/>
              </a:ext>
            </a:extLst>
          </p:cNvPr>
          <p:cNvSpPr txBox="1">
            <a:spLocks noChangeArrowheads="1"/>
          </p:cNvSpPr>
          <p:nvPr/>
        </p:nvSpPr>
        <p:spPr>
          <a:xfrm>
            <a:off x="430213" y="1449388"/>
            <a:ext cx="8569325" cy="2817812"/>
          </a:xfrm>
          <a:prstGeom prst="rect">
            <a:avLst/>
          </a:prstGeom>
          <a:noFill/>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457200" eaLnBrk="1" hangingPunct="1">
              <a:lnSpc>
                <a:spcPct val="150000"/>
              </a:lnSpc>
              <a:buFont typeface="Wingdings 2" pitchFamily="18" charset="2"/>
              <a:buNone/>
              <a:defRPr/>
            </a:pP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烯烃在催化剂的作用下，与氢加成得烷烃。</a:t>
            </a:r>
          </a:p>
          <a:p>
            <a:pPr marL="0" indent="457200" eaLnBrk="1" hangingPunct="1">
              <a:lnSpc>
                <a:spcPct val="150000"/>
              </a:lnSpc>
              <a:buFontTx/>
              <a:buNone/>
              <a:defRPr/>
            </a:pP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 常用的催化剂有：金属</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Ni</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Pt</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Ru</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Rh</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/C</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/BaSO4</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。另外有</a:t>
            </a:r>
            <a:r>
              <a:rPr lang="en-US" altLang="zh-CN" sz="2200" dirty="0">
                <a:solidFill>
                  <a:srgbClr val="FF0000"/>
                </a:solidFill>
                <a:latin typeface="Times New Roman" panose="02020603050405020304" pitchFamily="18" charset="0"/>
                <a:ea typeface="黑体" pitchFamily="2" charset="-122"/>
                <a:cs typeface="Times New Roman" panose="02020603050405020304" pitchFamily="18" charset="0"/>
              </a:rPr>
              <a:t>Raney Ni</a:t>
            </a:r>
          </a:p>
          <a:p>
            <a:pPr marL="0" indent="457200" eaLnBrk="1" hangingPunct="1">
              <a:lnSpc>
                <a:spcPct val="150000"/>
              </a:lnSpc>
              <a:buFontTx/>
              <a:buNone/>
              <a:defRPr/>
            </a:pPr>
            <a:r>
              <a:rPr lang="en-US" altLang="zh-CN" sz="2400" b="1" dirty="0">
                <a:latin typeface="Times New Roman" panose="02020603050405020304" pitchFamily="18" charset="0"/>
                <a:ea typeface="黑体" pitchFamily="2" charset="-122"/>
                <a:cs typeface="Times New Roman" panose="02020603050405020304" pitchFamily="18" charset="0"/>
              </a:rPr>
              <a:t>      Ni—Al + NaOH                   Ni + NaAlO</a:t>
            </a:r>
            <a:r>
              <a:rPr lang="en-US" altLang="zh-CN" sz="2400" b="1" baseline="-25000" dirty="0">
                <a:latin typeface="Times New Roman" panose="02020603050405020304" pitchFamily="18" charset="0"/>
                <a:ea typeface="黑体" pitchFamily="2" charset="-122"/>
                <a:cs typeface="Times New Roman" panose="02020603050405020304" pitchFamily="18" charset="0"/>
              </a:rPr>
              <a:t>2</a:t>
            </a:r>
            <a:r>
              <a:rPr lang="en-US" altLang="zh-CN" sz="2400" b="1" dirty="0">
                <a:latin typeface="Times New Roman" panose="02020603050405020304" pitchFamily="18" charset="0"/>
                <a:ea typeface="黑体" pitchFamily="2" charset="-122"/>
                <a:cs typeface="Times New Roman" panose="02020603050405020304" pitchFamily="18" charset="0"/>
              </a:rPr>
              <a:t> + H</a:t>
            </a:r>
            <a:r>
              <a:rPr lang="en-US" altLang="zh-CN" sz="2400" b="1" baseline="-25000" dirty="0">
                <a:latin typeface="Times New Roman" panose="02020603050405020304" pitchFamily="18" charset="0"/>
                <a:ea typeface="黑体" pitchFamily="2" charset="-122"/>
                <a:cs typeface="Times New Roman" panose="02020603050405020304" pitchFamily="18" charset="0"/>
              </a:rPr>
              <a:t>2</a:t>
            </a:r>
          </a:p>
          <a:p>
            <a:pPr marL="0" indent="457200" eaLnBrk="1" hangingPunct="1">
              <a:lnSpc>
                <a:spcPct val="150000"/>
              </a:lnSpc>
              <a:buFontTx/>
              <a:buNone/>
              <a:defRPr/>
            </a:pPr>
            <a:r>
              <a:rPr lang="zh-CN" altLang="en-US" sz="20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不同催化剂的催化活性不同，反应条件不同。</a:t>
            </a:r>
          </a:p>
        </p:txBody>
      </p:sp>
      <p:grpSp>
        <p:nvGrpSpPr>
          <p:cNvPr id="38916" name="Group 7">
            <a:extLst>
              <a:ext uri="{FF2B5EF4-FFF2-40B4-BE49-F238E27FC236}">
                <a16:creationId xmlns:a16="http://schemas.microsoft.com/office/drawing/2014/main" id="{297E5514-DD55-47A2-B644-77969392330B}"/>
              </a:ext>
            </a:extLst>
          </p:cNvPr>
          <p:cNvGrpSpPr>
            <a:grpSpLocks/>
          </p:cNvGrpSpPr>
          <p:nvPr/>
        </p:nvGrpSpPr>
        <p:grpSpPr bwMode="auto">
          <a:xfrm>
            <a:off x="1368425" y="4452938"/>
            <a:ext cx="5688013" cy="790575"/>
            <a:chOff x="975" y="2478"/>
            <a:chExt cx="3583" cy="498"/>
          </a:xfrm>
        </p:grpSpPr>
        <p:sp>
          <p:nvSpPr>
            <p:cNvPr id="38927" name="Text Box 8">
              <a:extLst>
                <a:ext uri="{FF2B5EF4-FFF2-40B4-BE49-F238E27FC236}">
                  <a16:creationId xmlns:a16="http://schemas.microsoft.com/office/drawing/2014/main" id="{52798A71-49CC-40FB-8C81-1C36BAA986AD}"/>
                </a:ext>
              </a:extLst>
            </p:cNvPr>
            <p:cNvSpPr txBox="1">
              <a:spLocks noChangeArrowheads="1"/>
            </p:cNvSpPr>
            <p:nvPr/>
          </p:nvSpPr>
          <p:spPr bwMode="auto">
            <a:xfrm>
              <a:off x="975" y="2614"/>
              <a:ext cx="35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bg1"/>
                  </a:solidFill>
                  <a:latin typeface="Arial" panose="020B0604020202020204" pitchFamily="34"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 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CH</a:t>
              </a:r>
              <a:r>
                <a:rPr kumimoji="1" lang="en-US" altLang="zh-CN" sz="2800" b="1" baseline="-25000">
                  <a:solidFill>
                    <a:schemeClr val="tx2"/>
                  </a:solidFill>
                  <a:latin typeface="Times New Roman" panose="02020603050405020304" pitchFamily="18" charset="0"/>
                  <a:ea typeface="宋体" panose="02010600030101010101" pitchFamily="2" charset="-122"/>
                </a:rPr>
                <a:t>3</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宋体" panose="02010600030101010101" pitchFamily="2" charset="-122"/>
              </a:endParaRPr>
            </a:p>
          </p:txBody>
        </p:sp>
        <p:sp>
          <p:nvSpPr>
            <p:cNvPr id="38928" name="Line 9">
              <a:extLst>
                <a:ext uri="{FF2B5EF4-FFF2-40B4-BE49-F238E27FC236}">
                  <a16:creationId xmlns:a16="http://schemas.microsoft.com/office/drawing/2014/main" id="{4275BF80-082B-4309-ACBD-57325C389E6B}"/>
                </a:ext>
              </a:extLst>
            </p:cNvPr>
            <p:cNvSpPr>
              <a:spLocks noChangeShapeType="1"/>
            </p:cNvSpPr>
            <p:nvPr/>
          </p:nvSpPr>
          <p:spPr bwMode="auto">
            <a:xfrm>
              <a:off x="2562" y="2795"/>
              <a:ext cx="953" cy="0"/>
            </a:xfrm>
            <a:prstGeom prst="line">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AutoShape 10">
              <a:extLst>
                <a:ext uri="{FF2B5EF4-FFF2-40B4-BE49-F238E27FC236}">
                  <a16:creationId xmlns:a16="http://schemas.microsoft.com/office/drawing/2014/main" id="{C34F6335-FD5E-40A5-8F73-4B7F9CC6D4AA}"/>
                </a:ext>
              </a:extLst>
            </p:cNvPr>
            <p:cNvSpPr>
              <a:spLocks noChangeArrowheads="1"/>
            </p:cNvSpPr>
            <p:nvPr/>
          </p:nvSpPr>
          <p:spPr bwMode="auto">
            <a:xfrm>
              <a:off x="2835" y="2840"/>
              <a:ext cx="226" cy="136"/>
            </a:xfrm>
            <a:prstGeom prst="triangle">
              <a:avLst>
                <a:gd name="adj" fmla="val 50000"/>
              </a:avLst>
            </a:prstGeom>
            <a:noFill/>
            <a:ln w="28575">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8930" name="Text Box 11">
              <a:extLst>
                <a:ext uri="{FF2B5EF4-FFF2-40B4-BE49-F238E27FC236}">
                  <a16:creationId xmlns:a16="http://schemas.microsoft.com/office/drawing/2014/main" id="{8384B74C-660D-41F5-A71E-F6DC3931BB60}"/>
                </a:ext>
              </a:extLst>
            </p:cNvPr>
            <p:cNvSpPr txBox="1">
              <a:spLocks noChangeArrowheads="1"/>
            </p:cNvSpPr>
            <p:nvPr/>
          </p:nvSpPr>
          <p:spPr bwMode="auto">
            <a:xfrm>
              <a:off x="2789" y="2478"/>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Ni</a:t>
              </a:r>
            </a:p>
          </p:txBody>
        </p:sp>
      </p:grpSp>
      <p:grpSp>
        <p:nvGrpSpPr>
          <p:cNvPr id="38917" name="Group 12">
            <a:extLst>
              <a:ext uri="{FF2B5EF4-FFF2-40B4-BE49-F238E27FC236}">
                <a16:creationId xmlns:a16="http://schemas.microsoft.com/office/drawing/2014/main" id="{B60CB39F-A754-47C0-8107-5784E40AC2A1}"/>
              </a:ext>
            </a:extLst>
          </p:cNvPr>
          <p:cNvGrpSpPr>
            <a:grpSpLocks/>
          </p:cNvGrpSpPr>
          <p:nvPr/>
        </p:nvGrpSpPr>
        <p:grpSpPr bwMode="auto">
          <a:xfrm>
            <a:off x="1403350" y="5530850"/>
            <a:ext cx="5688013" cy="901700"/>
            <a:chOff x="1066" y="3339"/>
            <a:chExt cx="3583" cy="568"/>
          </a:xfrm>
        </p:grpSpPr>
        <p:sp>
          <p:nvSpPr>
            <p:cNvPr id="38923" name="Text Box 13">
              <a:extLst>
                <a:ext uri="{FF2B5EF4-FFF2-40B4-BE49-F238E27FC236}">
                  <a16:creationId xmlns:a16="http://schemas.microsoft.com/office/drawing/2014/main" id="{0AFA8CC7-40E8-4D9C-8E40-5B45C8406640}"/>
                </a:ext>
              </a:extLst>
            </p:cNvPr>
            <p:cNvSpPr txBox="1">
              <a:spLocks noChangeArrowheads="1"/>
            </p:cNvSpPr>
            <p:nvPr/>
          </p:nvSpPr>
          <p:spPr bwMode="auto">
            <a:xfrm>
              <a:off x="1066" y="3475"/>
              <a:ext cx="35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bg1"/>
                  </a:solidFill>
                  <a:latin typeface="Arial" panose="020B0604020202020204" pitchFamily="34"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 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CH</a:t>
              </a:r>
              <a:r>
                <a:rPr kumimoji="1" lang="en-US" altLang="zh-CN" sz="2800" b="1" baseline="-25000">
                  <a:solidFill>
                    <a:schemeClr val="tx2"/>
                  </a:solidFill>
                  <a:latin typeface="Times New Roman" panose="02020603050405020304" pitchFamily="18" charset="0"/>
                  <a:ea typeface="宋体" panose="02010600030101010101" pitchFamily="2" charset="-122"/>
                </a:rPr>
                <a:t>3</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宋体" panose="02010600030101010101" pitchFamily="2" charset="-122"/>
              </a:endParaRPr>
            </a:p>
          </p:txBody>
        </p:sp>
        <p:sp>
          <p:nvSpPr>
            <p:cNvPr id="38924" name="Line 14">
              <a:extLst>
                <a:ext uri="{FF2B5EF4-FFF2-40B4-BE49-F238E27FC236}">
                  <a16:creationId xmlns:a16="http://schemas.microsoft.com/office/drawing/2014/main" id="{46636D1E-5BF0-4E07-BB19-1FF556CF7C09}"/>
                </a:ext>
              </a:extLst>
            </p:cNvPr>
            <p:cNvSpPr>
              <a:spLocks noChangeShapeType="1"/>
            </p:cNvSpPr>
            <p:nvPr/>
          </p:nvSpPr>
          <p:spPr bwMode="auto">
            <a:xfrm>
              <a:off x="2653" y="3656"/>
              <a:ext cx="953" cy="0"/>
            </a:xfrm>
            <a:prstGeom prst="line">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5" name="Text Box 15">
              <a:extLst>
                <a:ext uri="{FF2B5EF4-FFF2-40B4-BE49-F238E27FC236}">
                  <a16:creationId xmlns:a16="http://schemas.microsoft.com/office/drawing/2014/main" id="{83CABD12-B049-45E3-88B6-AD385D843F52}"/>
                </a:ext>
              </a:extLst>
            </p:cNvPr>
            <p:cNvSpPr txBox="1">
              <a:spLocks noChangeArrowheads="1"/>
            </p:cNvSpPr>
            <p:nvPr/>
          </p:nvSpPr>
          <p:spPr bwMode="auto">
            <a:xfrm>
              <a:off x="2880" y="3339"/>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Pt</a:t>
              </a:r>
            </a:p>
          </p:txBody>
        </p:sp>
        <p:sp>
          <p:nvSpPr>
            <p:cNvPr id="38926" name="Text Box 16">
              <a:extLst>
                <a:ext uri="{FF2B5EF4-FFF2-40B4-BE49-F238E27FC236}">
                  <a16:creationId xmlns:a16="http://schemas.microsoft.com/office/drawing/2014/main" id="{821BE282-E752-4DFA-B2A2-B7C51276B189}"/>
                </a:ext>
              </a:extLst>
            </p:cNvPr>
            <p:cNvSpPr txBox="1">
              <a:spLocks noChangeArrowheads="1"/>
            </p:cNvSpPr>
            <p:nvPr/>
          </p:nvSpPr>
          <p:spPr bwMode="auto">
            <a:xfrm>
              <a:off x="2699" y="3657"/>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000" b="1">
                  <a:solidFill>
                    <a:schemeClr val="tx2"/>
                  </a:solidFill>
                  <a:latin typeface="Arial" panose="020B0604020202020204" pitchFamily="34" charset="0"/>
                  <a:ea typeface="宋体" panose="02010600030101010101" pitchFamily="2" charset="-122"/>
                </a:rPr>
                <a:t>室温</a:t>
              </a:r>
            </a:p>
          </p:txBody>
        </p:sp>
      </p:grpSp>
      <p:grpSp>
        <p:nvGrpSpPr>
          <p:cNvPr id="38918" name="Group 4">
            <a:extLst>
              <a:ext uri="{FF2B5EF4-FFF2-40B4-BE49-F238E27FC236}">
                <a16:creationId xmlns:a16="http://schemas.microsoft.com/office/drawing/2014/main" id="{A5BE47FA-BFB4-4C07-8619-CDD8C77C7246}"/>
              </a:ext>
            </a:extLst>
          </p:cNvPr>
          <p:cNvGrpSpPr>
            <a:grpSpLocks/>
          </p:cNvGrpSpPr>
          <p:nvPr/>
        </p:nvGrpSpPr>
        <p:grpSpPr bwMode="auto">
          <a:xfrm>
            <a:off x="4103688" y="3429000"/>
            <a:ext cx="720725" cy="215900"/>
            <a:chOff x="2562" y="2160"/>
            <a:chExt cx="908" cy="181"/>
          </a:xfrm>
        </p:grpSpPr>
        <p:sp>
          <p:nvSpPr>
            <p:cNvPr id="38921" name="Line 5">
              <a:extLst>
                <a:ext uri="{FF2B5EF4-FFF2-40B4-BE49-F238E27FC236}">
                  <a16:creationId xmlns:a16="http://schemas.microsoft.com/office/drawing/2014/main" id="{A5E59979-542E-4ED0-9A41-29F22135A817}"/>
                </a:ext>
              </a:extLst>
            </p:cNvPr>
            <p:cNvSpPr>
              <a:spLocks noChangeShapeType="1"/>
            </p:cNvSpPr>
            <p:nvPr/>
          </p:nvSpPr>
          <p:spPr bwMode="auto">
            <a:xfrm>
              <a:off x="2562" y="2160"/>
              <a:ext cx="908" cy="0"/>
            </a:xfrm>
            <a:prstGeom prst="line">
              <a:avLst/>
            </a:prstGeom>
            <a:noFill/>
            <a:ln w="381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AutoShape 6">
              <a:extLst>
                <a:ext uri="{FF2B5EF4-FFF2-40B4-BE49-F238E27FC236}">
                  <a16:creationId xmlns:a16="http://schemas.microsoft.com/office/drawing/2014/main" id="{1964D9F6-3DF7-4682-AB37-7D6F709ED91A}"/>
                </a:ext>
              </a:extLst>
            </p:cNvPr>
            <p:cNvSpPr>
              <a:spLocks noChangeArrowheads="1"/>
            </p:cNvSpPr>
            <p:nvPr/>
          </p:nvSpPr>
          <p:spPr bwMode="auto">
            <a:xfrm>
              <a:off x="2925" y="2205"/>
              <a:ext cx="182" cy="136"/>
            </a:xfrm>
            <a:prstGeom prst="triangle">
              <a:avLst>
                <a:gd name="adj" fmla="val 50000"/>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pic>
        <p:nvPicPr>
          <p:cNvPr id="38919" name="Picture 27">
            <a:extLst>
              <a:ext uri="{FF2B5EF4-FFF2-40B4-BE49-F238E27FC236}">
                <a16:creationId xmlns:a16="http://schemas.microsoft.com/office/drawing/2014/main" id="{08B4A254-FD8F-410E-B358-8D4FFA94E91E}"/>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378450" y="779463"/>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20" name="Picture 27">
            <a:extLst>
              <a:ext uri="{FF2B5EF4-FFF2-40B4-BE49-F238E27FC236}">
                <a16:creationId xmlns:a16="http://schemas.microsoft.com/office/drawing/2014/main" id="{808E76EA-A539-429D-9DF1-5DA98346C90E}"/>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911850" y="7826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a16="http://schemas.microsoft.com/office/drawing/2014/main" id="{BAF77934-EC3C-4CE5-916A-2D8F6A3D5D16}"/>
              </a:ext>
            </a:extLst>
          </p:cNvPr>
          <p:cNvSpPr>
            <a:spLocks noGrp="1"/>
          </p:cNvSpPr>
          <p:nvPr>
            <p:ph type="dt" sz="half" idx="10"/>
          </p:nvPr>
        </p:nvSpPr>
        <p:spPr/>
        <p:txBody>
          <a:bodyPr/>
          <a:lstStyle/>
          <a:p>
            <a:pPr>
              <a:defRPr/>
            </a:pPr>
            <a:fld id="{B200405D-8D55-455A-AFBA-43DE560317BD}" type="datetime11">
              <a:rPr lang="zh-CN" altLang="en-US" smtClean="0"/>
              <a:t>11:48:09</a:t>
            </a:fld>
            <a:endParaRPr lang="en-US"/>
          </a:p>
        </p:txBody>
      </p:sp>
      <p:sp>
        <p:nvSpPr>
          <p:cNvPr id="4" name="灯片编号占位符 3">
            <a:extLst>
              <a:ext uri="{FF2B5EF4-FFF2-40B4-BE49-F238E27FC236}">
                <a16:creationId xmlns:a16="http://schemas.microsoft.com/office/drawing/2014/main" id="{5456C86E-EEFF-4A78-9FF7-56EF94B33367}"/>
              </a:ext>
            </a:extLst>
          </p:cNvPr>
          <p:cNvSpPr>
            <a:spLocks noGrp="1"/>
          </p:cNvSpPr>
          <p:nvPr>
            <p:ph type="sldNum" sz="quarter" idx="12"/>
          </p:nvPr>
        </p:nvSpPr>
        <p:spPr/>
        <p:txBody>
          <a:bodyPr/>
          <a:lstStyle/>
          <a:p>
            <a:pPr>
              <a:defRPr/>
            </a:pPr>
            <a:fld id="{D9255669-4D76-4035-84D2-5F59D5D8FE20}" type="slidenum">
              <a:rPr lang="en-US" altLang="zh-CN" smtClean="0"/>
              <a:pPr>
                <a:defRPr/>
              </a:pPr>
              <a:t>32</a:t>
            </a:fld>
            <a:endParaRPr lang="en-US" altLang="zh-CN"/>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3">
            <a:extLst>
              <a:ext uri="{FF2B5EF4-FFF2-40B4-BE49-F238E27FC236}">
                <a16:creationId xmlns:a16="http://schemas.microsoft.com/office/drawing/2014/main" id="{C6E882D2-4A1F-4CC6-87CF-558C5B59E899}"/>
              </a:ext>
            </a:extLst>
          </p:cNvPr>
          <p:cNvGraphicFramePr>
            <a:graphicFrameLocks/>
          </p:cNvGraphicFramePr>
          <p:nvPr/>
        </p:nvGraphicFramePr>
        <p:xfrm>
          <a:off x="457200" y="1143000"/>
          <a:ext cx="8151813" cy="1524000"/>
        </p:xfrm>
        <a:graphic>
          <a:graphicData uri="http://schemas.openxmlformats.org/presentationml/2006/ole">
            <mc:AlternateContent xmlns:mc="http://schemas.openxmlformats.org/markup-compatibility/2006">
              <mc:Choice xmlns:v="urn:schemas-microsoft-com:vml" Requires="v">
                <p:oleObj spid="_x0000_s40199" name="CS ChemDraw Drawing" r:id="rId3" imgW="3710133" imgH="747814" progId="ChemDraw.Document.4.5">
                  <p:embed/>
                </p:oleObj>
              </mc:Choice>
              <mc:Fallback>
                <p:oleObj name="CS ChemDraw Drawing" r:id="rId3" imgW="3710133" imgH="747814" progId="ChemDraw.Document.4.5">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3000"/>
                        <a:ext cx="81518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39" name="Object 4">
            <a:extLst>
              <a:ext uri="{FF2B5EF4-FFF2-40B4-BE49-F238E27FC236}">
                <a16:creationId xmlns:a16="http://schemas.microsoft.com/office/drawing/2014/main" id="{53C37ECD-CBDA-4ED6-AB80-602DCB4DC0FE}"/>
              </a:ext>
            </a:extLst>
          </p:cNvPr>
          <p:cNvGraphicFramePr>
            <a:graphicFrameLocks/>
          </p:cNvGraphicFramePr>
          <p:nvPr/>
        </p:nvGraphicFramePr>
        <p:xfrm>
          <a:off x="7620000" y="2786063"/>
          <a:ext cx="815975" cy="338137"/>
        </p:xfrm>
        <a:graphic>
          <a:graphicData uri="http://schemas.openxmlformats.org/presentationml/2006/ole">
            <mc:AlternateContent xmlns:mc="http://schemas.openxmlformats.org/markup-compatibility/2006">
              <mc:Choice xmlns:v="urn:schemas-microsoft-com:vml" Requires="v">
                <p:oleObj spid="_x0000_s40200" name="CS ChemDraw Drawing" r:id="rId5" imgW="852481" imgH="376187" progId="ChemDraw.Document.4.5">
                  <p:embed/>
                </p:oleObj>
              </mc:Choice>
              <mc:Fallback>
                <p:oleObj name="CS ChemDraw Drawing" r:id="rId5" imgW="852481" imgH="376187" progId="ChemDraw.Document.4.5">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786063"/>
                        <a:ext cx="8159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5">
            <a:extLst>
              <a:ext uri="{FF2B5EF4-FFF2-40B4-BE49-F238E27FC236}">
                <a16:creationId xmlns:a16="http://schemas.microsoft.com/office/drawing/2014/main" id="{AF893453-8541-41CB-8181-66AE7DC5E098}"/>
              </a:ext>
            </a:extLst>
          </p:cNvPr>
          <p:cNvGraphicFramePr>
            <a:graphicFrameLocks/>
          </p:cNvGraphicFramePr>
          <p:nvPr/>
        </p:nvGraphicFramePr>
        <p:xfrm>
          <a:off x="5562600" y="2709863"/>
          <a:ext cx="814388" cy="330200"/>
        </p:xfrm>
        <a:graphic>
          <a:graphicData uri="http://schemas.openxmlformats.org/presentationml/2006/ole">
            <mc:AlternateContent xmlns:mc="http://schemas.openxmlformats.org/markup-compatibility/2006">
              <mc:Choice xmlns:v="urn:schemas-microsoft-com:vml" Requires="v">
                <p:oleObj spid="_x0000_s40201" name="CS ChemDraw Drawing" r:id="rId7" imgW="852481" imgH="366611" progId="ChemDraw.Document.4.5">
                  <p:embed/>
                </p:oleObj>
              </mc:Choice>
              <mc:Fallback>
                <p:oleObj name="CS ChemDraw Drawing" r:id="rId7" imgW="852481" imgH="366611" progId="ChemDraw.Document.4.5">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2709863"/>
                        <a:ext cx="814388"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1" name="Text Box 6">
            <a:extLst>
              <a:ext uri="{FF2B5EF4-FFF2-40B4-BE49-F238E27FC236}">
                <a16:creationId xmlns:a16="http://schemas.microsoft.com/office/drawing/2014/main" id="{6167F9B0-9EC9-451A-A076-EE33481AB6B3}"/>
              </a:ext>
            </a:extLst>
          </p:cNvPr>
          <p:cNvSpPr txBox="1">
            <a:spLocks noChangeArrowheads="1"/>
          </p:cNvSpPr>
          <p:nvPr/>
        </p:nvSpPr>
        <p:spPr bwMode="auto">
          <a:xfrm>
            <a:off x="228600" y="3810000"/>
            <a:ext cx="4040188"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pPr>
            <a:r>
              <a:rPr kumimoji="1" lang="zh-CN" altLang="en-US" sz="2400" b="1">
                <a:solidFill>
                  <a:schemeClr val="tx2"/>
                </a:solidFill>
                <a:latin typeface="Arial" panose="020B0604020202020204" pitchFamily="34" charset="0"/>
                <a:ea typeface="宋体" panose="02010600030101010101" pitchFamily="2" charset="-122"/>
              </a:rPr>
              <a:t>催化氢化以</a:t>
            </a:r>
            <a:r>
              <a:rPr kumimoji="1" lang="zh-CN" altLang="en-US" sz="2400" b="1">
                <a:solidFill>
                  <a:srgbClr val="FF0000"/>
                </a:solidFill>
                <a:latin typeface="Arial" panose="020B0604020202020204" pitchFamily="34" charset="0"/>
                <a:ea typeface="宋体" panose="02010600030101010101" pitchFamily="2" charset="-122"/>
              </a:rPr>
              <a:t>顺式加成</a:t>
            </a:r>
            <a:r>
              <a:rPr kumimoji="1" lang="zh-CN" altLang="en-US" sz="2400" b="1">
                <a:solidFill>
                  <a:schemeClr val="tx2"/>
                </a:solidFill>
                <a:latin typeface="Arial" panose="020B0604020202020204" pitchFamily="34" charset="0"/>
                <a:ea typeface="宋体" panose="02010600030101010101" pitchFamily="2" charset="-122"/>
              </a:rPr>
              <a:t>为主，这已在立体化学中得到证实，并在有机物的立体化学性质研究中发挥重大作用。</a:t>
            </a:r>
          </a:p>
        </p:txBody>
      </p:sp>
      <p:graphicFrame>
        <p:nvGraphicFramePr>
          <p:cNvPr id="39942" name="对象 6">
            <a:extLst>
              <a:ext uri="{FF2B5EF4-FFF2-40B4-BE49-F238E27FC236}">
                <a16:creationId xmlns:a16="http://schemas.microsoft.com/office/drawing/2014/main" id="{0F19F274-E381-4BD2-A495-7623454C9ED1}"/>
              </a:ext>
            </a:extLst>
          </p:cNvPr>
          <p:cNvGraphicFramePr>
            <a:graphicFrameLocks noChangeAspect="1"/>
          </p:cNvGraphicFramePr>
          <p:nvPr/>
        </p:nvGraphicFramePr>
        <p:xfrm>
          <a:off x="3965575" y="3257550"/>
          <a:ext cx="5178425" cy="3046413"/>
        </p:xfrm>
        <a:graphic>
          <a:graphicData uri="http://schemas.openxmlformats.org/presentationml/2006/ole">
            <mc:AlternateContent xmlns:mc="http://schemas.openxmlformats.org/markup-compatibility/2006">
              <mc:Choice xmlns:v="urn:schemas-microsoft-com:vml" Requires="v">
                <p:oleObj spid="_x0000_s40202" r:id="rId9" imgW="7974603" imgH="6044444" progId="Photoshop.Image.7">
                  <p:embed/>
                </p:oleObj>
              </mc:Choice>
              <mc:Fallback>
                <p:oleObj r:id="rId9" imgW="7974603" imgH="6044444" progId="Photoshop.Image.7">
                  <p:embed/>
                  <p:pic>
                    <p:nvPicPr>
                      <p:cNvPr id="0" name="对象 6"/>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9097"/>
                      <a:stretch>
                        <a:fillRect/>
                      </a:stretch>
                    </p:blipFill>
                    <p:spPr bwMode="auto">
                      <a:xfrm>
                        <a:off x="3965575" y="3257550"/>
                        <a:ext cx="5178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06938DC8-F132-438D-AB03-9A659D4D8E9F}"/>
              </a:ext>
            </a:extLst>
          </p:cNvPr>
          <p:cNvSpPr>
            <a:spLocks noGrp="1"/>
          </p:cNvSpPr>
          <p:nvPr>
            <p:ph type="dt" sz="half" idx="10"/>
          </p:nvPr>
        </p:nvSpPr>
        <p:spPr/>
        <p:txBody>
          <a:bodyPr/>
          <a:lstStyle/>
          <a:p>
            <a:pPr>
              <a:defRPr/>
            </a:pPr>
            <a:fld id="{6EEDB3B6-23DD-4DB1-B5EE-A78996E2BFD4}" type="datetime11">
              <a:rPr lang="zh-CN" altLang="en-US" smtClean="0"/>
              <a:t>11:48:09</a:t>
            </a:fld>
            <a:endParaRPr lang="en-US"/>
          </a:p>
        </p:txBody>
      </p:sp>
      <p:sp>
        <p:nvSpPr>
          <p:cNvPr id="3" name="灯片编号占位符 2">
            <a:extLst>
              <a:ext uri="{FF2B5EF4-FFF2-40B4-BE49-F238E27FC236}">
                <a16:creationId xmlns:a16="http://schemas.microsoft.com/office/drawing/2014/main" id="{99DAB4C5-442E-447B-942C-06AB223F520A}"/>
              </a:ext>
            </a:extLst>
          </p:cNvPr>
          <p:cNvSpPr>
            <a:spLocks noGrp="1"/>
          </p:cNvSpPr>
          <p:nvPr>
            <p:ph type="sldNum" sz="quarter" idx="12"/>
          </p:nvPr>
        </p:nvSpPr>
        <p:spPr/>
        <p:txBody>
          <a:bodyPr/>
          <a:lstStyle/>
          <a:p>
            <a:pPr>
              <a:defRPr/>
            </a:pPr>
            <a:fld id="{D9255669-4D76-4035-84D2-5F59D5D8FE20}" type="slidenum">
              <a:rPr lang="en-US" altLang="zh-CN" smtClean="0"/>
              <a:pPr>
                <a:defRPr/>
              </a:pPr>
              <a:t>33</a:t>
            </a:fld>
            <a:endParaRPr lang="en-US" altLang="zh-CN"/>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Text Box 4">
            <a:extLst>
              <a:ext uri="{FF2B5EF4-FFF2-40B4-BE49-F238E27FC236}">
                <a16:creationId xmlns:a16="http://schemas.microsoft.com/office/drawing/2014/main" id="{43661A8D-6B8B-48AC-9F90-511B54B679B7}"/>
              </a:ext>
            </a:extLst>
          </p:cNvPr>
          <p:cNvSpPr txBox="1">
            <a:spLocks noChangeArrowheads="1"/>
          </p:cNvSpPr>
          <p:nvPr/>
        </p:nvSpPr>
        <p:spPr bwMode="auto">
          <a:xfrm>
            <a:off x="76200" y="35052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sz="2400" b="1">
                <a:solidFill>
                  <a:srgbClr val="000000"/>
                </a:solidFill>
                <a:latin typeface="宋体" panose="02010600030101010101" pitchFamily="2" charset="-122"/>
              </a:rPr>
              <a:t>其反应历程可表示如下：</a:t>
            </a:r>
            <a:r>
              <a:rPr kumimoji="1" lang="zh-CN" altLang="en-US" sz="2400">
                <a:latin typeface="Times New Roman" panose="02020603050405020304" pitchFamily="18" charset="0"/>
              </a:rPr>
              <a:t> </a:t>
            </a:r>
          </a:p>
        </p:txBody>
      </p:sp>
      <p:graphicFrame>
        <p:nvGraphicFramePr>
          <p:cNvPr id="159750" name="Object 6">
            <a:extLst>
              <a:ext uri="{FF2B5EF4-FFF2-40B4-BE49-F238E27FC236}">
                <a16:creationId xmlns:a16="http://schemas.microsoft.com/office/drawing/2014/main" id="{3A26334B-5894-450D-B9B0-8D64BA81DF57}"/>
              </a:ext>
            </a:extLst>
          </p:cNvPr>
          <p:cNvGraphicFramePr>
            <a:graphicFrameLocks noChangeAspect="1"/>
          </p:cNvGraphicFramePr>
          <p:nvPr/>
        </p:nvGraphicFramePr>
        <p:xfrm>
          <a:off x="250825" y="4002088"/>
          <a:ext cx="8686800" cy="2438400"/>
        </p:xfrm>
        <a:graphic>
          <a:graphicData uri="http://schemas.openxmlformats.org/presentationml/2006/ole">
            <mc:AlternateContent xmlns:mc="http://schemas.openxmlformats.org/markup-compatibility/2006">
              <mc:Choice xmlns:v="urn:schemas-microsoft-com:vml" Requires="v">
                <p:oleObj spid="_x0000_s41032" name="CS ChemDraw Drawing" r:id="rId3" imgW="6057900" imgH="1582420" progId="ChemDraw.Document.5.0">
                  <p:embed/>
                </p:oleObj>
              </mc:Choice>
              <mc:Fallback>
                <p:oleObj name="CS ChemDraw Drawing" r:id="rId3" imgW="6057900" imgH="1582420" progId="ChemDraw.Document.5.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002088"/>
                        <a:ext cx="8686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D89CBFC-B5E7-4735-AC55-F1AD55B16626}"/>
              </a:ext>
            </a:extLst>
          </p:cNvPr>
          <p:cNvSpPr>
            <a:spLocks noGrp="1"/>
          </p:cNvSpPr>
          <p:nvPr>
            <p:ph type="dt" sz="quarter" idx="10"/>
          </p:nvPr>
        </p:nvSpPr>
        <p:spPr/>
        <p:txBody>
          <a:bodyPr/>
          <a:lstStyle/>
          <a:p>
            <a:pPr>
              <a:defRPr/>
            </a:pPr>
            <a:fld id="{310DAD7D-6C95-4359-BAD9-77F9FE5A1FD8}"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3E87EB93-97BD-47BE-BFC1-99C0FA12242F}"/>
              </a:ext>
            </a:extLst>
          </p:cNvPr>
          <p:cNvSpPr>
            <a:spLocks noGrp="1"/>
          </p:cNvSpPr>
          <p:nvPr>
            <p:ph type="sldNum" sz="quarter" idx="12"/>
          </p:nvPr>
        </p:nvSpPr>
        <p:spPr/>
        <p:txBody>
          <a:bodyPr/>
          <a:lstStyle/>
          <a:p>
            <a:pPr>
              <a:defRPr/>
            </a:pPr>
            <a:fld id="{2A0B83D7-9CF5-4990-B88B-96388E5CEA3E}" type="slidenum">
              <a:rPr lang="en-US" altLang="zh-CN"/>
              <a:pPr>
                <a:defRPr/>
              </a:pPr>
              <a:t>34</a:t>
            </a:fld>
            <a:endParaRPr lang="en-US" altLang="zh-CN"/>
          </a:p>
        </p:txBody>
      </p:sp>
      <p:sp>
        <p:nvSpPr>
          <p:cNvPr id="10" name="Text Box 3">
            <a:extLst>
              <a:ext uri="{FF2B5EF4-FFF2-40B4-BE49-F238E27FC236}">
                <a16:creationId xmlns:a16="http://schemas.microsoft.com/office/drawing/2014/main" id="{F06D0201-0D59-4183-9319-F83B6F017816}"/>
              </a:ext>
            </a:extLst>
          </p:cNvPr>
          <p:cNvSpPr txBox="1">
            <a:spLocks noChangeArrowheads="1"/>
          </p:cNvSpPr>
          <p:nvPr/>
        </p:nvSpPr>
        <p:spPr bwMode="auto">
          <a:xfrm>
            <a:off x="319088" y="457200"/>
            <a:ext cx="8505825"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800"/>
              </a:lnSpc>
              <a:spcBef>
                <a:spcPct val="50000"/>
              </a:spcBef>
              <a:buFont typeface="Wingdings" panose="05000000000000000000" pitchFamily="2" charset="2"/>
              <a:buNone/>
            </a:pP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．催化剂的选择：用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Pt</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Pd</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催化时，常温即可加氢；</a:t>
            </a:r>
          </a:p>
          <a:p>
            <a:pPr eaLnBrk="1" hangingPunct="1">
              <a:lnSpc>
                <a:spcPts val="2800"/>
              </a:lnSpc>
              <a:spcBef>
                <a:spcPct val="50000"/>
              </a:spcBef>
              <a:buFont typeface="Wingdings" panose="05000000000000000000" pitchFamily="2" charset="2"/>
              <a:buNone/>
            </a:pP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工业上用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200-300 oC</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进行加氢；</a:t>
            </a:r>
          </a:p>
          <a:p>
            <a:pPr eaLnBrk="1" hangingPunct="1">
              <a:lnSpc>
                <a:spcPts val="2800"/>
              </a:lnSpc>
              <a:spcBef>
                <a:spcPct val="50000"/>
              </a:spcBef>
              <a:buFont typeface="Wingdings" panose="05000000000000000000" pitchFamily="2" charset="2"/>
              <a:buNone/>
            </a:pP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Raney</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镍催化剂，是用铝镍合金由碱处理，滤去铝后余下多孔的镍粉，表面积较大，催化活性较高，吸附能力较强，价格低廉。</a:t>
            </a:r>
          </a:p>
        </p:txBody>
      </p:sp>
      <p:sp>
        <p:nvSpPr>
          <p:cNvPr id="11" name="Text Box 4">
            <a:extLst>
              <a:ext uri="{FF2B5EF4-FFF2-40B4-BE49-F238E27FC236}">
                <a16:creationId xmlns:a16="http://schemas.microsoft.com/office/drawing/2014/main" id="{7CBD4C91-0010-4B0D-B16F-0E706BFDF18A}"/>
              </a:ext>
            </a:extLst>
          </p:cNvPr>
          <p:cNvSpPr txBox="1">
            <a:spLocks noChangeArrowheads="1"/>
          </p:cNvSpPr>
          <p:nvPr/>
        </p:nvSpPr>
        <p:spPr bwMode="auto">
          <a:xfrm>
            <a:off x="319088" y="2465388"/>
            <a:ext cx="85058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800"/>
              </a:lnSpc>
              <a:spcBef>
                <a:spcPct val="50000"/>
              </a:spcBef>
            </a:pP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．催化加氢的反应机理</a:t>
            </a:r>
          </a:p>
          <a:p>
            <a:pPr eaLnBrk="1" hangingPunct="1">
              <a:lnSpc>
                <a:spcPts val="2800"/>
              </a:lnSpc>
              <a:spcBef>
                <a:spcPct val="50000"/>
              </a:spcBef>
            </a:pP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一般认为是在催化剂的表面上进行，又称表面催化。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48">
                                            <p:txEl>
                                              <p:pRg st="0" end="0"/>
                                            </p:txEl>
                                          </p:spTgt>
                                        </p:tgtEl>
                                        <p:attrNameLst>
                                          <p:attrName>style.visibility</p:attrName>
                                        </p:attrNameLst>
                                      </p:cBhvr>
                                      <p:to>
                                        <p:strVal val="visible"/>
                                      </p:to>
                                    </p:set>
                                    <p:animEffect transition="in" filter="wipe(left)">
                                      <p:cBhvr>
                                        <p:cTn id="7" dur="500"/>
                                        <p:tgtEl>
                                          <p:spTgt spid="159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9750"/>
                                        </p:tgtEl>
                                        <p:attrNameLst>
                                          <p:attrName>style.visibility</p:attrName>
                                        </p:attrNameLst>
                                      </p:cBhvr>
                                      <p:to>
                                        <p:strVal val="visible"/>
                                      </p:to>
                                    </p:set>
                                    <p:animEffect transition="in" filter="slide(fromBottom)">
                                      <p:cBhvr>
                                        <p:cTn id="12" dur="500"/>
                                        <p:tgtEl>
                                          <p:spTgt spid="159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left)">
                                      <p:cBhvr>
                                        <p:cTn id="35" dur="500"/>
                                        <p:tgtEl>
                                          <p:spTgt spid="11">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wipe(left)">
                                      <p:cBhvr>
                                        <p:cTn id="4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build="p" autoUpdateAnimBg="0"/>
      <p:bldP spid="10" grpId="0" uiExpand="1" build="p" autoUpdateAnimBg="0"/>
      <p:bldP spid="1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DBFF1C-FF78-4FBD-BAFA-F2993DAED194}"/>
              </a:ext>
            </a:extLst>
          </p:cNvPr>
          <p:cNvSpPr txBox="1">
            <a:spLocks noChangeArrowheads="1"/>
          </p:cNvSpPr>
          <p:nvPr/>
        </p:nvSpPr>
        <p:spPr>
          <a:xfrm>
            <a:off x="374650" y="585788"/>
            <a:ext cx="7743825" cy="765175"/>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500" b="1" dirty="0">
                <a:solidFill>
                  <a:schemeClr val="tx2">
                    <a:lumMod val="75000"/>
                  </a:schemeClr>
                </a:solidFill>
                <a:latin typeface="Arial" charset="0"/>
                <a:ea typeface="宋体" pitchFamily="2" charset="-122"/>
                <a:cs typeface="+mn-cs"/>
              </a:rPr>
              <a:t>烯烃的氢化热</a:t>
            </a:r>
          </a:p>
        </p:txBody>
      </p:sp>
      <p:sp>
        <p:nvSpPr>
          <p:cNvPr id="3" name="Rectangle 3">
            <a:extLst>
              <a:ext uri="{FF2B5EF4-FFF2-40B4-BE49-F238E27FC236}">
                <a16:creationId xmlns:a16="http://schemas.microsoft.com/office/drawing/2014/main" id="{B77D4354-F511-49EC-A317-854B21F2704D}"/>
              </a:ext>
            </a:extLst>
          </p:cNvPr>
          <p:cNvSpPr txBox="1">
            <a:spLocks noChangeArrowheads="1"/>
          </p:cNvSpPr>
          <p:nvPr/>
        </p:nvSpPr>
        <p:spPr>
          <a:xfrm>
            <a:off x="563563" y="1350963"/>
            <a:ext cx="8458200" cy="1081087"/>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lnSpc>
                <a:spcPct val="150000"/>
              </a:lnSpc>
              <a:buFont typeface="Wingdings 2" pitchFamily="18" charset="2"/>
              <a:buNone/>
              <a:defRPr/>
            </a:pPr>
            <a:r>
              <a:rPr lang="zh-CN" altLang="en-US" sz="2000" b="1" kern="0" dirty="0"/>
              <a:t>烯烃加氢是一个放热反应，从反应的</a:t>
            </a:r>
            <a:r>
              <a:rPr lang="zh-CN" altLang="en-US" sz="2000" b="1" kern="0" dirty="0">
                <a:solidFill>
                  <a:srgbClr val="FF0000"/>
                </a:solidFill>
              </a:rPr>
              <a:t>氢化热</a:t>
            </a:r>
            <a:r>
              <a:rPr lang="zh-CN" altLang="en-US" sz="2000" b="1" kern="0" dirty="0"/>
              <a:t>可判断其稳定性。</a:t>
            </a:r>
          </a:p>
        </p:txBody>
      </p:sp>
      <p:grpSp>
        <p:nvGrpSpPr>
          <p:cNvPr id="4" name="Group 4">
            <a:extLst>
              <a:ext uri="{FF2B5EF4-FFF2-40B4-BE49-F238E27FC236}">
                <a16:creationId xmlns:a16="http://schemas.microsoft.com/office/drawing/2014/main" id="{C3F7E4AA-E1BF-412D-B1E1-234C3199C63E}"/>
              </a:ext>
            </a:extLst>
          </p:cNvPr>
          <p:cNvGrpSpPr>
            <a:grpSpLocks/>
          </p:cNvGrpSpPr>
          <p:nvPr/>
        </p:nvGrpSpPr>
        <p:grpSpPr bwMode="auto">
          <a:xfrm>
            <a:off x="184150" y="2397125"/>
            <a:ext cx="8748713" cy="3744913"/>
            <a:chOff x="249" y="1207"/>
            <a:chExt cx="5511" cy="2359"/>
          </a:xfrm>
        </p:grpSpPr>
        <p:sp>
          <p:nvSpPr>
            <p:cNvPr id="41989" name="Line 5">
              <a:extLst>
                <a:ext uri="{FF2B5EF4-FFF2-40B4-BE49-F238E27FC236}">
                  <a16:creationId xmlns:a16="http://schemas.microsoft.com/office/drawing/2014/main" id="{7E600487-14FA-4CA6-93F3-FB7B601C7FA8}"/>
                </a:ext>
              </a:extLst>
            </p:cNvPr>
            <p:cNvSpPr>
              <a:spLocks noChangeShapeType="1"/>
            </p:cNvSpPr>
            <p:nvPr/>
          </p:nvSpPr>
          <p:spPr bwMode="auto">
            <a:xfrm>
              <a:off x="657" y="3566"/>
              <a:ext cx="4899"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0" name="Line 6">
              <a:extLst>
                <a:ext uri="{FF2B5EF4-FFF2-40B4-BE49-F238E27FC236}">
                  <a16:creationId xmlns:a16="http://schemas.microsoft.com/office/drawing/2014/main" id="{68125D50-78DE-40F8-A94A-3FB94E2B2922}"/>
                </a:ext>
              </a:extLst>
            </p:cNvPr>
            <p:cNvSpPr>
              <a:spLocks noChangeShapeType="1"/>
            </p:cNvSpPr>
            <p:nvPr/>
          </p:nvSpPr>
          <p:spPr bwMode="auto">
            <a:xfrm flipV="1">
              <a:off x="657" y="1207"/>
              <a:ext cx="0" cy="2359"/>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1" name="Text Box 7">
              <a:extLst>
                <a:ext uri="{FF2B5EF4-FFF2-40B4-BE49-F238E27FC236}">
                  <a16:creationId xmlns:a16="http://schemas.microsoft.com/office/drawing/2014/main" id="{DC2733BC-976C-4912-84FB-CD818C289D57}"/>
                </a:ext>
              </a:extLst>
            </p:cNvPr>
            <p:cNvSpPr txBox="1">
              <a:spLocks noChangeArrowheads="1"/>
            </p:cNvSpPr>
            <p:nvPr/>
          </p:nvSpPr>
          <p:spPr bwMode="auto">
            <a:xfrm>
              <a:off x="249" y="1344"/>
              <a:ext cx="317" cy="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90000"/>
                </a:lnSpc>
                <a:spcBef>
                  <a:spcPct val="5000"/>
                </a:spcBef>
              </a:pPr>
              <a:r>
                <a:rPr kumimoji="1" lang="zh-CN" altLang="en-US" sz="2000" b="1">
                  <a:latin typeface="Arial" panose="020B0604020202020204" pitchFamily="34" charset="0"/>
                  <a:ea typeface="宋体" panose="02010600030101010101" pitchFamily="2" charset="-122"/>
                </a:rPr>
                <a:t>能量</a:t>
              </a:r>
            </a:p>
            <a:p>
              <a:pPr algn="ctr" eaLnBrk="1" hangingPunct="1">
                <a:lnSpc>
                  <a:spcPct val="90000"/>
                </a:lnSpc>
                <a:spcBef>
                  <a:spcPct val="5000"/>
                </a:spcBef>
              </a:pPr>
              <a:r>
                <a:rPr kumimoji="1" lang="en-US" altLang="zh-CN" sz="2000" b="1">
                  <a:latin typeface="Times New Roman" panose="02020603050405020304" pitchFamily="18" charset="0"/>
                  <a:ea typeface="宋体" panose="02010600030101010101" pitchFamily="2" charset="-122"/>
                </a:rPr>
                <a:t>E</a:t>
              </a:r>
            </a:p>
          </p:txBody>
        </p:sp>
        <p:sp>
          <p:nvSpPr>
            <p:cNvPr id="41992" name="Text Box 8">
              <a:extLst>
                <a:ext uri="{FF2B5EF4-FFF2-40B4-BE49-F238E27FC236}">
                  <a16:creationId xmlns:a16="http://schemas.microsoft.com/office/drawing/2014/main" id="{5C4C44E6-4C81-41AE-B7DC-6330890880F5}"/>
                </a:ext>
              </a:extLst>
            </p:cNvPr>
            <p:cNvSpPr txBox="1">
              <a:spLocks noChangeArrowheads="1"/>
            </p:cNvSpPr>
            <p:nvPr/>
          </p:nvSpPr>
          <p:spPr bwMode="auto">
            <a:xfrm>
              <a:off x="4400" y="3316"/>
              <a:ext cx="13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1993" name="Text Box 9">
              <a:extLst>
                <a:ext uri="{FF2B5EF4-FFF2-40B4-BE49-F238E27FC236}">
                  <a16:creationId xmlns:a16="http://schemas.microsoft.com/office/drawing/2014/main" id="{B69BE516-9936-4C01-9ABC-03D29932FD25}"/>
                </a:ext>
              </a:extLst>
            </p:cNvPr>
            <p:cNvSpPr txBox="1">
              <a:spLocks noChangeArrowheads="1"/>
            </p:cNvSpPr>
            <p:nvPr/>
          </p:nvSpPr>
          <p:spPr bwMode="auto">
            <a:xfrm>
              <a:off x="657" y="1298"/>
              <a:ext cx="1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+H</a:t>
              </a:r>
              <a:r>
                <a:rPr kumimoji="1" lang="en-US" altLang="zh-CN" sz="2000" b="1" baseline="-25000">
                  <a:solidFill>
                    <a:schemeClr val="tx2"/>
                  </a:solidFill>
                  <a:latin typeface="Times New Roman" panose="02020603050405020304" pitchFamily="18" charset="0"/>
                  <a:ea typeface="宋体" panose="02010600030101010101" pitchFamily="2" charset="-122"/>
                </a:rPr>
                <a:t>2</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1994" name="Line 10">
              <a:extLst>
                <a:ext uri="{FF2B5EF4-FFF2-40B4-BE49-F238E27FC236}">
                  <a16:creationId xmlns:a16="http://schemas.microsoft.com/office/drawing/2014/main" id="{8F077552-FC7C-4A16-8C56-11356A354587}"/>
                </a:ext>
              </a:extLst>
            </p:cNvPr>
            <p:cNvSpPr>
              <a:spLocks noChangeShapeType="1"/>
            </p:cNvSpPr>
            <p:nvPr/>
          </p:nvSpPr>
          <p:spPr bwMode="auto">
            <a:xfrm>
              <a:off x="884" y="1570"/>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5" name="Group 11">
              <a:extLst>
                <a:ext uri="{FF2B5EF4-FFF2-40B4-BE49-F238E27FC236}">
                  <a16:creationId xmlns:a16="http://schemas.microsoft.com/office/drawing/2014/main" id="{72DF73C8-801D-457B-B283-BFBF536386D5}"/>
                </a:ext>
              </a:extLst>
            </p:cNvPr>
            <p:cNvGrpSpPr>
              <a:grpSpLocks/>
            </p:cNvGrpSpPr>
            <p:nvPr/>
          </p:nvGrpSpPr>
          <p:grpSpPr bwMode="auto">
            <a:xfrm>
              <a:off x="2245" y="1344"/>
              <a:ext cx="1452" cy="549"/>
              <a:chOff x="3560" y="1797"/>
              <a:chExt cx="1452" cy="549"/>
            </a:xfrm>
          </p:grpSpPr>
          <p:sp>
            <p:nvSpPr>
              <p:cNvPr id="42014" name="Text Box 12">
                <a:extLst>
                  <a:ext uri="{FF2B5EF4-FFF2-40B4-BE49-F238E27FC236}">
                    <a16:creationId xmlns:a16="http://schemas.microsoft.com/office/drawing/2014/main" id="{D915BA07-0939-4347-B6EC-AFDA68873743}"/>
                  </a:ext>
                </a:extLst>
              </p:cNvPr>
              <p:cNvSpPr txBox="1">
                <a:spLocks noChangeArrowheads="1"/>
              </p:cNvSpPr>
              <p:nvPr/>
            </p:nvSpPr>
            <p:spPr bwMode="auto">
              <a:xfrm>
                <a:off x="3878" y="1933"/>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 = C</a:t>
                </a:r>
              </a:p>
            </p:txBody>
          </p:sp>
          <p:sp>
            <p:nvSpPr>
              <p:cNvPr id="42015" name="Text Box 13">
                <a:extLst>
                  <a:ext uri="{FF2B5EF4-FFF2-40B4-BE49-F238E27FC236}">
                    <a16:creationId xmlns:a16="http://schemas.microsoft.com/office/drawing/2014/main" id="{F0D95D8B-47E6-44B7-80E6-224E08773546}"/>
                  </a:ext>
                </a:extLst>
              </p:cNvPr>
              <p:cNvSpPr txBox="1">
                <a:spLocks noChangeArrowheads="1"/>
              </p:cNvSpPr>
              <p:nvPr/>
            </p:nvSpPr>
            <p:spPr bwMode="auto">
              <a:xfrm>
                <a:off x="3560" y="1797"/>
                <a:ext cx="4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6" name="Text Box 14">
                <a:extLst>
                  <a:ext uri="{FF2B5EF4-FFF2-40B4-BE49-F238E27FC236}">
                    <a16:creationId xmlns:a16="http://schemas.microsoft.com/office/drawing/2014/main" id="{37E535B2-9A44-4493-941D-20633938F63F}"/>
                  </a:ext>
                </a:extLst>
              </p:cNvPr>
              <p:cNvSpPr txBox="1">
                <a:spLocks noChangeArrowheads="1"/>
              </p:cNvSpPr>
              <p:nvPr/>
            </p:nvSpPr>
            <p:spPr bwMode="auto">
              <a:xfrm>
                <a:off x="4468" y="2115"/>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solidFill>
                      <a:schemeClr val="tx2"/>
                    </a:solidFill>
                    <a:latin typeface="Times New Roman" panose="02020603050405020304" pitchFamily="18" charset="0"/>
                    <a:ea typeface="宋体" panose="02010600030101010101" pitchFamily="2" charset="-122"/>
                  </a:rPr>
                  <a:t>H</a:t>
                </a:r>
              </a:p>
            </p:txBody>
          </p:sp>
          <p:sp>
            <p:nvSpPr>
              <p:cNvPr id="42017" name="Text Box 15">
                <a:extLst>
                  <a:ext uri="{FF2B5EF4-FFF2-40B4-BE49-F238E27FC236}">
                    <a16:creationId xmlns:a16="http://schemas.microsoft.com/office/drawing/2014/main" id="{273133AE-D5FC-4A89-8E24-A17ED95829CE}"/>
                  </a:ext>
                </a:extLst>
              </p:cNvPr>
              <p:cNvSpPr txBox="1">
                <a:spLocks noChangeArrowheads="1"/>
              </p:cNvSpPr>
              <p:nvPr/>
            </p:nvSpPr>
            <p:spPr bwMode="auto">
              <a:xfrm>
                <a:off x="3696" y="2091"/>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H</a:t>
                </a:r>
              </a:p>
            </p:txBody>
          </p:sp>
          <p:sp>
            <p:nvSpPr>
              <p:cNvPr id="42018" name="Text Box 16">
                <a:extLst>
                  <a:ext uri="{FF2B5EF4-FFF2-40B4-BE49-F238E27FC236}">
                    <a16:creationId xmlns:a16="http://schemas.microsoft.com/office/drawing/2014/main" id="{BC73F62C-299F-4695-BE66-057B6EDA1088}"/>
                  </a:ext>
                </a:extLst>
              </p:cNvPr>
              <p:cNvSpPr txBox="1">
                <a:spLocks noChangeArrowheads="1"/>
              </p:cNvSpPr>
              <p:nvPr/>
            </p:nvSpPr>
            <p:spPr bwMode="auto">
              <a:xfrm>
                <a:off x="4422" y="1797"/>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9" name="Line 17">
                <a:extLst>
                  <a:ext uri="{FF2B5EF4-FFF2-40B4-BE49-F238E27FC236}">
                    <a16:creationId xmlns:a16="http://schemas.microsoft.com/office/drawing/2014/main" id="{68330949-54AB-46D9-94A8-C09751120EA0}"/>
                  </a:ext>
                </a:extLst>
              </p:cNvPr>
              <p:cNvSpPr>
                <a:spLocks noChangeShapeType="1"/>
              </p:cNvSpPr>
              <p:nvPr/>
            </p:nvSpPr>
            <p:spPr bwMode="auto">
              <a:xfrm>
                <a:off x="3923" y="1933"/>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Line 18">
                <a:extLst>
                  <a:ext uri="{FF2B5EF4-FFF2-40B4-BE49-F238E27FC236}">
                    <a16:creationId xmlns:a16="http://schemas.microsoft.com/office/drawing/2014/main" id="{E71A1807-9290-4855-B327-6C2F6E067AD6}"/>
                  </a:ext>
                </a:extLst>
              </p:cNvPr>
              <p:cNvSpPr>
                <a:spLocks noChangeShapeType="1"/>
              </p:cNvSpPr>
              <p:nvPr/>
            </p:nvSpPr>
            <p:spPr bwMode="auto">
              <a:xfrm>
                <a:off x="4422" y="2115"/>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1" name="Line 19">
                <a:extLst>
                  <a:ext uri="{FF2B5EF4-FFF2-40B4-BE49-F238E27FC236}">
                    <a16:creationId xmlns:a16="http://schemas.microsoft.com/office/drawing/2014/main" id="{769ACB10-1A0F-4F08-8A69-A4018FD5CBE8}"/>
                  </a:ext>
                </a:extLst>
              </p:cNvPr>
              <p:cNvSpPr>
                <a:spLocks noChangeShapeType="1"/>
              </p:cNvSpPr>
              <p:nvPr/>
            </p:nvSpPr>
            <p:spPr bwMode="auto">
              <a:xfrm flipH="1">
                <a:off x="3923" y="2115"/>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2" name="Line 20">
                <a:extLst>
                  <a:ext uri="{FF2B5EF4-FFF2-40B4-BE49-F238E27FC236}">
                    <a16:creationId xmlns:a16="http://schemas.microsoft.com/office/drawing/2014/main" id="{0BD59B00-B062-451E-A59E-9CFB5CE5BE6B}"/>
                  </a:ext>
                </a:extLst>
              </p:cNvPr>
              <p:cNvSpPr>
                <a:spLocks noChangeShapeType="1"/>
              </p:cNvSpPr>
              <p:nvPr/>
            </p:nvSpPr>
            <p:spPr bwMode="auto">
              <a:xfrm flipH="1">
                <a:off x="4422" y="1933"/>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996" name="Group 21">
              <a:extLst>
                <a:ext uri="{FF2B5EF4-FFF2-40B4-BE49-F238E27FC236}">
                  <a16:creationId xmlns:a16="http://schemas.microsoft.com/office/drawing/2014/main" id="{BED4E9AB-42F9-4EC6-B46C-3C0A23EEB20B}"/>
                </a:ext>
              </a:extLst>
            </p:cNvPr>
            <p:cNvGrpSpPr>
              <a:grpSpLocks/>
            </p:cNvGrpSpPr>
            <p:nvPr/>
          </p:nvGrpSpPr>
          <p:grpSpPr bwMode="auto">
            <a:xfrm>
              <a:off x="3742" y="1525"/>
              <a:ext cx="1451" cy="567"/>
              <a:chOff x="1565" y="2478"/>
              <a:chExt cx="1451" cy="567"/>
            </a:xfrm>
          </p:grpSpPr>
          <p:sp>
            <p:nvSpPr>
              <p:cNvPr id="42005" name="Text Box 22">
                <a:extLst>
                  <a:ext uri="{FF2B5EF4-FFF2-40B4-BE49-F238E27FC236}">
                    <a16:creationId xmlns:a16="http://schemas.microsoft.com/office/drawing/2014/main" id="{F07BEEFD-4DA7-4F7E-BC12-0708D65747C5}"/>
                  </a:ext>
                </a:extLst>
              </p:cNvPr>
              <p:cNvSpPr txBox="1">
                <a:spLocks noChangeArrowheads="1"/>
              </p:cNvSpPr>
              <p:nvPr/>
            </p:nvSpPr>
            <p:spPr bwMode="auto">
              <a:xfrm>
                <a:off x="1883" y="2614"/>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 = C</a:t>
                </a:r>
              </a:p>
            </p:txBody>
          </p:sp>
          <p:sp>
            <p:nvSpPr>
              <p:cNvPr id="42006" name="Text Box 23">
                <a:extLst>
                  <a:ext uri="{FF2B5EF4-FFF2-40B4-BE49-F238E27FC236}">
                    <a16:creationId xmlns:a16="http://schemas.microsoft.com/office/drawing/2014/main" id="{62D032B0-7B9C-4E91-8D40-8982CCD29719}"/>
                  </a:ext>
                </a:extLst>
              </p:cNvPr>
              <p:cNvSpPr txBox="1">
                <a:spLocks noChangeArrowheads="1"/>
              </p:cNvSpPr>
              <p:nvPr/>
            </p:nvSpPr>
            <p:spPr bwMode="auto">
              <a:xfrm>
                <a:off x="1565" y="2478"/>
                <a:ext cx="4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07" name="Text Box 24">
                <a:extLst>
                  <a:ext uri="{FF2B5EF4-FFF2-40B4-BE49-F238E27FC236}">
                    <a16:creationId xmlns:a16="http://schemas.microsoft.com/office/drawing/2014/main" id="{434CB068-8E17-4CB1-BD50-EFEBAEB119DE}"/>
                  </a:ext>
                </a:extLst>
              </p:cNvPr>
              <p:cNvSpPr txBox="1">
                <a:spLocks noChangeArrowheads="1"/>
              </p:cNvSpPr>
              <p:nvPr/>
            </p:nvSpPr>
            <p:spPr bwMode="auto">
              <a:xfrm>
                <a:off x="2472" y="2478"/>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solidFill>
                      <a:schemeClr val="tx2"/>
                    </a:solidFill>
                    <a:latin typeface="Times New Roman" panose="02020603050405020304" pitchFamily="18" charset="0"/>
                    <a:ea typeface="宋体" panose="02010600030101010101" pitchFamily="2" charset="-122"/>
                  </a:rPr>
                  <a:t>H</a:t>
                </a:r>
              </a:p>
            </p:txBody>
          </p:sp>
          <p:sp>
            <p:nvSpPr>
              <p:cNvPr id="42008" name="Text Box 25">
                <a:extLst>
                  <a:ext uri="{FF2B5EF4-FFF2-40B4-BE49-F238E27FC236}">
                    <a16:creationId xmlns:a16="http://schemas.microsoft.com/office/drawing/2014/main" id="{D3790B6E-2CC5-4354-BB0F-70124AE30574}"/>
                  </a:ext>
                </a:extLst>
              </p:cNvPr>
              <p:cNvSpPr txBox="1">
                <a:spLocks noChangeArrowheads="1"/>
              </p:cNvSpPr>
              <p:nvPr/>
            </p:nvSpPr>
            <p:spPr bwMode="auto">
              <a:xfrm>
                <a:off x="1701" y="2772"/>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H</a:t>
                </a:r>
              </a:p>
            </p:txBody>
          </p:sp>
          <p:sp>
            <p:nvSpPr>
              <p:cNvPr id="42009" name="Text Box 26">
                <a:extLst>
                  <a:ext uri="{FF2B5EF4-FFF2-40B4-BE49-F238E27FC236}">
                    <a16:creationId xmlns:a16="http://schemas.microsoft.com/office/drawing/2014/main" id="{4455824E-F691-48CD-A835-32FC4B3A8CAB}"/>
                  </a:ext>
                </a:extLst>
              </p:cNvPr>
              <p:cNvSpPr txBox="1">
                <a:spLocks noChangeArrowheads="1"/>
              </p:cNvSpPr>
              <p:nvPr/>
            </p:nvSpPr>
            <p:spPr bwMode="auto">
              <a:xfrm>
                <a:off x="2426" y="2795"/>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0" name="Line 27">
                <a:extLst>
                  <a:ext uri="{FF2B5EF4-FFF2-40B4-BE49-F238E27FC236}">
                    <a16:creationId xmlns:a16="http://schemas.microsoft.com/office/drawing/2014/main" id="{B93AF18F-3E15-4633-B726-62990C5A24E5}"/>
                  </a:ext>
                </a:extLst>
              </p:cNvPr>
              <p:cNvSpPr>
                <a:spLocks noChangeShapeType="1"/>
              </p:cNvSpPr>
              <p:nvPr/>
            </p:nvSpPr>
            <p:spPr bwMode="auto">
              <a:xfrm>
                <a:off x="1928" y="2614"/>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1" name="Line 28">
                <a:extLst>
                  <a:ext uri="{FF2B5EF4-FFF2-40B4-BE49-F238E27FC236}">
                    <a16:creationId xmlns:a16="http://schemas.microsoft.com/office/drawing/2014/main" id="{047C250C-D389-4955-AC41-51F974E6F476}"/>
                  </a:ext>
                </a:extLst>
              </p:cNvPr>
              <p:cNvSpPr>
                <a:spLocks noChangeShapeType="1"/>
              </p:cNvSpPr>
              <p:nvPr/>
            </p:nvSpPr>
            <p:spPr bwMode="auto">
              <a:xfrm>
                <a:off x="2427" y="2796"/>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2" name="Line 29">
                <a:extLst>
                  <a:ext uri="{FF2B5EF4-FFF2-40B4-BE49-F238E27FC236}">
                    <a16:creationId xmlns:a16="http://schemas.microsoft.com/office/drawing/2014/main" id="{74080B85-CCAF-432E-AE73-F018B61C4D95}"/>
                  </a:ext>
                </a:extLst>
              </p:cNvPr>
              <p:cNvSpPr>
                <a:spLocks noChangeShapeType="1"/>
              </p:cNvSpPr>
              <p:nvPr/>
            </p:nvSpPr>
            <p:spPr bwMode="auto">
              <a:xfrm flipH="1">
                <a:off x="1928" y="2796"/>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3" name="Line 30">
                <a:extLst>
                  <a:ext uri="{FF2B5EF4-FFF2-40B4-BE49-F238E27FC236}">
                    <a16:creationId xmlns:a16="http://schemas.microsoft.com/office/drawing/2014/main" id="{7CC07D19-CE10-42B4-AE50-76592A2326A1}"/>
                  </a:ext>
                </a:extLst>
              </p:cNvPr>
              <p:cNvSpPr>
                <a:spLocks noChangeShapeType="1"/>
              </p:cNvSpPr>
              <p:nvPr/>
            </p:nvSpPr>
            <p:spPr bwMode="auto">
              <a:xfrm flipH="1">
                <a:off x="2427" y="2614"/>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997" name="Line 31">
              <a:extLst>
                <a:ext uri="{FF2B5EF4-FFF2-40B4-BE49-F238E27FC236}">
                  <a16:creationId xmlns:a16="http://schemas.microsoft.com/office/drawing/2014/main" id="{265766D6-2511-4DA7-9D6E-BCDEA55D6BE0}"/>
                </a:ext>
              </a:extLst>
            </p:cNvPr>
            <p:cNvSpPr>
              <a:spLocks noChangeShapeType="1"/>
            </p:cNvSpPr>
            <p:nvPr/>
          </p:nvSpPr>
          <p:spPr bwMode="auto">
            <a:xfrm>
              <a:off x="2472" y="1888"/>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8" name="Line 32">
              <a:extLst>
                <a:ext uri="{FF2B5EF4-FFF2-40B4-BE49-F238E27FC236}">
                  <a16:creationId xmlns:a16="http://schemas.microsoft.com/office/drawing/2014/main" id="{DBBD3789-7C7E-4379-BA3A-9F1283DCEC1D}"/>
                </a:ext>
              </a:extLst>
            </p:cNvPr>
            <p:cNvSpPr>
              <a:spLocks noChangeShapeType="1"/>
            </p:cNvSpPr>
            <p:nvPr/>
          </p:nvSpPr>
          <p:spPr bwMode="auto">
            <a:xfrm>
              <a:off x="3969" y="2069"/>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33">
              <a:extLst>
                <a:ext uri="{FF2B5EF4-FFF2-40B4-BE49-F238E27FC236}">
                  <a16:creationId xmlns:a16="http://schemas.microsoft.com/office/drawing/2014/main" id="{FDFE2929-8CAD-46B0-BD0E-9F64FB004FC6}"/>
                </a:ext>
              </a:extLst>
            </p:cNvPr>
            <p:cNvSpPr>
              <a:spLocks noChangeShapeType="1"/>
            </p:cNvSpPr>
            <p:nvPr/>
          </p:nvSpPr>
          <p:spPr bwMode="auto">
            <a:xfrm flipH="1">
              <a:off x="1338" y="1570"/>
              <a:ext cx="0" cy="1996"/>
            </a:xfrm>
            <a:prstGeom prst="line">
              <a:avLst/>
            </a:prstGeom>
            <a:noFill/>
            <a:ln w="2857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34">
              <a:extLst>
                <a:ext uri="{FF2B5EF4-FFF2-40B4-BE49-F238E27FC236}">
                  <a16:creationId xmlns:a16="http://schemas.microsoft.com/office/drawing/2014/main" id="{A0F35B39-7260-4B81-885E-1577F07175E6}"/>
                </a:ext>
              </a:extLst>
            </p:cNvPr>
            <p:cNvSpPr>
              <a:spLocks noChangeShapeType="1"/>
            </p:cNvSpPr>
            <p:nvPr/>
          </p:nvSpPr>
          <p:spPr bwMode="auto">
            <a:xfrm>
              <a:off x="2789" y="1888"/>
              <a:ext cx="0" cy="1678"/>
            </a:xfrm>
            <a:prstGeom prst="line">
              <a:avLst/>
            </a:prstGeom>
            <a:noFill/>
            <a:ln w="28575">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1" name="Line 35">
              <a:extLst>
                <a:ext uri="{FF2B5EF4-FFF2-40B4-BE49-F238E27FC236}">
                  <a16:creationId xmlns:a16="http://schemas.microsoft.com/office/drawing/2014/main" id="{1882C16C-74BB-46AB-B40E-1FB3205164A4}"/>
                </a:ext>
              </a:extLst>
            </p:cNvPr>
            <p:cNvSpPr>
              <a:spLocks noChangeShapeType="1"/>
            </p:cNvSpPr>
            <p:nvPr/>
          </p:nvSpPr>
          <p:spPr bwMode="auto">
            <a:xfrm>
              <a:off x="4195" y="2069"/>
              <a:ext cx="0" cy="1497"/>
            </a:xfrm>
            <a:prstGeom prst="line">
              <a:avLst/>
            </a:prstGeom>
            <a:noFill/>
            <a:ln w="28575">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2" name="Text Box 36">
              <a:extLst>
                <a:ext uri="{FF2B5EF4-FFF2-40B4-BE49-F238E27FC236}">
                  <a16:creationId xmlns:a16="http://schemas.microsoft.com/office/drawing/2014/main" id="{293B375D-99FF-40D7-BD71-9294D9625EF1}"/>
                </a:ext>
              </a:extLst>
            </p:cNvPr>
            <p:cNvSpPr txBox="1">
              <a:spLocks noChangeArrowheads="1"/>
            </p:cNvSpPr>
            <p:nvPr/>
          </p:nvSpPr>
          <p:spPr bwMode="auto">
            <a:xfrm>
              <a:off x="748" y="2115"/>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127kJ/mol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sp>
          <p:nvSpPr>
            <p:cNvPr id="42003" name="Text Box 37">
              <a:extLst>
                <a:ext uri="{FF2B5EF4-FFF2-40B4-BE49-F238E27FC236}">
                  <a16:creationId xmlns:a16="http://schemas.microsoft.com/office/drawing/2014/main" id="{665B6722-4851-40CA-B510-45FDCC28D119}"/>
                </a:ext>
              </a:extLst>
            </p:cNvPr>
            <p:cNvSpPr txBox="1">
              <a:spLocks noChangeArrowheads="1"/>
            </p:cNvSpPr>
            <p:nvPr/>
          </p:nvSpPr>
          <p:spPr bwMode="auto">
            <a:xfrm>
              <a:off x="2064" y="2523"/>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120kJ/mol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sp>
          <p:nvSpPr>
            <p:cNvPr id="42004" name="Text Box 38">
              <a:extLst>
                <a:ext uri="{FF2B5EF4-FFF2-40B4-BE49-F238E27FC236}">
                  <a16:creationId xmlns:a16="http://schemas.microsoft.com/office/drawing/2014/main" id="{DD56154A-3B31-4020-8463-73C6AC76B45E}"/>
                </a:ext>
              </a:extLst>
            </p:cNvPr>
            <p:cNvSpPr txBox="1">
              <a:spLocks noChangeArrowheads="1"/>
            </p:cNvSpPr>
            <p:nvPr/>
          </p:nvSpPr>
          <p:spPr bwMode="auto">
            <a:xfrm>
              <a:off x="3606" y="2704"/>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116kJ/mol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grpSp>
      <p:sp>
        <p:nvSpPr>
          <p:cNvPr id="5" name="日期占位符 4">
            <a:extLst>
              <a:ext uri="{FF2B5EF4-FFF2-40B4-BE49-F238E27FC236}">
                <a16:creationId xmlns:a16="http://schemas.microsoft.com/office/drawing/2014/main" id="{ABCF7E11-3369-487E-903A-59AFEEB3ABC0}"/>
              </a:ext>
            </a:extLst>
          </p:cNvPr>
          <p:cNvSpPr>
            <a:spLocks noGrp="1"/>
          </p:cNvSpPr>
          <p:nvPr>
            <p:ph type="dt" sz="half" idx="10"/>
          </p:nvPr>
        </p:nvSpPr>
        <p:spPr/>
        <p:txBody>
          <a:bodyPr/>
          <a:lstStyle/>
          <a:p>
            <a:pPr>
              <a:defRPr/>
            </a:pPr>
            <a:fld id="{B5D09961-266C-4BFD-A54C-51F62D1F5263}" type="datetime11">
              <a:rPr lang="zh-CN" altLang="en-US" smtClean="0"/>
              <a:t>11:48:09</a:t>
            </a:fld>
            <a:endParaRPr lang="en-US"/>
          </a:p>
        </p:txBody>
      </p:sp>
      <p:sp>
        <p:nvSpPr>
          <p:cNvPr id="6" name="灯片编号占位符 5">
            <a:extLst>
              <a:ext uri="{FF2B5EF4-FFF2-40B4-BE49-F238E27FC236}">
                <a16:creationId xmlns:a16="http://schemas.microsoft.com/office/drawing/2014/main" id="{F5DB69A0-7116-4279-B4B4-7854FD20726B}"/>
              </a:ext>
            </a:extLst>
          </p:cNvPr>
          <p:cNvSpPr>
            <a:spLocks noGrp="1"/>
          </p:cNvSpPr>
          <p:nvPr>
            <p:ph type="sldNum" sz="quarter" idx="12"/>
          </p:nvPr>
        </p:nvSpPr>
        <p:spPr/>
        <p:txBody>
          <a:bodyPr/>
          <a:lstStyle/>
          <a:p>
            <a:pPr>
              <a:defRPr/>
            </a:pPr>
            <a:fld id="{D9255669-4D76-4035-84D2-5F59D5D8FE20}" type="slidenum">
              <a:rPr lang="en-US" altLang="zh-CN" smtClean="0"/>
              <a:pPr>
                <a:defRPr/>
              </a:pPr>
              <a:t>35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C0EF216-7BA3-46E3-969B-69F53EC7F9D4}"/>
              </a:ext>
            </a:extLst>
          </p:cNvPr>
          <p:cNvSpPr txBox="1">
            <a:spLocks noChangeArrowheads="1"/>
          </p:cNvSpPr>
          <p:nvPr/>
        </p:nvSpPr>
        <p:spPr>
          <a:xfrm>
            <a:off x="285808" y="2023721"/>
            <a:ext cx="8572384" cy="3919813"/>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defRPr/>
            </a:pPr>
            <a:r>
              <a:rPr lang="zh-CN" altLang="en-US" sz="2200" b="1" kern="0" dirty="0">
                <a:solidFill>
                  <a:schemeClr val="accent6">
                    <a:lumMod val="50000"/>
                  </a:schemeClr>
                </a:solidFill>
              </a:rPr>
              <a:t>在烯烃分子中，由于</a:t>
            </a:r>
            <a:r>
              <a:rPr lang="en-US" altLang="zh-CN" sz="2200" b="1" kern="0" dirty="0">
                <a:solidFill>
                  <a:srgbClr val="FF0000"/>
                </a:solidFill>
              </a:rPr>
              <a:t>π</a:t>
            </a:r>
            <a:r>
              <a:rPr lang="zh-CN" altLang="en-US" sz="2200" b="1" kern="0" dirty="0">
                <a:solidFill>
                  <a:srgbClr val="FF0000"/>
                </a:solidFill>
              </a:rPr>
              <a:t>电子具有流动性</a:t>
            </a:r>
            <a:r>
              <a:rPr lang="zh-CN" altLang="en-US" sz="2200" b="1" kern="0" dirty="0">
                <a:solidFill>
                  <a:schemeClr val="accent6">
                    <a:lumMod val="50000"/>
                  </a:schemeClr>
                </a:solidFill>
              </a:rPr>
              <a:t>，</a:t>
            </a:r>
            <a:r>
              <a:rPr lang="zh-CN" altLang="en-US" sz="2200" b="1" kern="0" dirty="0">
                <a:solidFill>
                  <a:srgbClr val="FF0000"/>
                </a:solidFill>
              </a:rPr>
              <a:t>易被极化</a:t>
            </a:r>
            <a:r>
              <a:rPr lang="zh-CN" altLang="en-US" sz="2200" b="1" kern="0" dirty="0">
                <a:solidFill>
                  <a:schemeClr val="accent6">
                    <a:lumMod val="50000"/>
                  </a:schemeClr>
                </a:solidFill>
              </a:rPr>
              <a:t>，因而烯烃具有供电子性能，</a:t>
            </a:r>
            <a:r>
              <a:rPr lang="zh-CN" altLang="en-US" sz="2200" b="1" kern="0" dirty="0">
                <a:solidFill>
                  <a:srgbClr val="FF0000"/>
                </a:solidFill>
              </a:rPr>
              <a:t>易受到缺电子试剂</a:t>
            </a:r>
            <a:r>
              <a:rPr lang="zh-CN" altLang="en-US" sz="2200" b="1" kern="0" dirty="0">
                <a:solidFill>
                  <a:schemeClr val="accent6">
                    <a:lumMod val="50000"/>
                  </a:schemeClr>
                </a:solidFill>
              </a:rPr>
              <a:t>（</a:t>
            </a:r>
            <a:r>
              <a:rPr lang="zh-CN" altLang="en-US" sz="2200" b="1" kern="0" dirty="0">
                <a:solidFill>
                  <a:srgbClr val="FF0000"/>
                </a:solidFill>
              </a:rPr>
              <a:t>亲电试剂</a:t>
            </a:r>
            <a:r>
              <a:rPr lang="zh-CN" altLang="en-US" sz="2200" b="1" kern="0" dirty="0">
                <a:solidFill>
                  <a:schemeClr val="accent6">
                    <a:lumMod val="50000"/>
                  </a:schemeClr>
                </a:solidFill>
              </a:rPr>
              <a:t>）</a:t>
            </a:r>
            <a:r>
              <a:rPr lang="zh-CN" altLang="en-US" sz="2200" b="1" kern="0" dirty="0">
                <a:solidFill>
                  <a:srgbClr val="FF0000"/>
                </a:solidFill>
              </a:rPr>
              <a:t>的进攻</a:t>
            </a:r>
            <a:r>
              <a:rPr lang="zh-CN" altLang="en-US" sz="2200" b="1" kern="0" dirty="0">
                <a:solidFill>
                  <a:schemeClr val="accent6">
                    <a:lumMod val="50000"/>
                  </a:schemeClr>
                </a:solidFill>
              </a:rPr>
              <a:t>而发生反应。</a:t>
            </a:r>
            <a:endParaRPr lang="en-US" altLang="zh-CN" sz="2200" b="1" kern="0" dirty="0">
              <a:solidFill>
                <a:schemeClr val="accent6">
                  <a:lumMod val="50000"/>
                </a:schemeClr>
              </a:solidFill>
            </a:endParaRPr>
          </a:p>
          <a:p>
            <a:pPr eaLnBrk="1" hangingPunct="1">
              <a:lnSpc>
                <a:spcPct val="150000"/>
              </a:lnSpc>
              <a:defRPr/>
            </a:pPr>
            <a:r>
              <a:rPr lang="zh-CN" altLang="en-US" sz="2200" b="1" kern="0" dirty="0">
                <a:solidFill>
                  <a:schemeClr val="accent6">
                    <a:lumMod val="50000"/>
                  </a:schemeClr>
                </a:solidFill>
              </a:rPr>
              <a:t>亲电加成反应：</a:t>
            </a:r>
            <a:r>
              <a:rPr lang="zh-CN" altLang="en-US" sz="2200" b="1" kern="0" dirty="0">
                <a:solidFill>
                  <a:srgbClr val="FF0000"/>
                </a:solidFill>
              </a:rPr>
              <a:t>由亲电试剂的作用</a:t>
            </a:r>
            <a:r>
              <a:rPr lang="zh-CN" altLang="en-US" sz="2200" b="1" kern="0" dirty="0">
                <a:solidFill>
                  <a:schemeClr val="accent6">
                    <a:lumMod val="50000"/>
                  </a:schemeClr>
                </a:solidFill>
              </a:rPr>
              <a:t>而引起的</a:t>
            </a:r>
            <a:r>
              <a:rPr lang="zh-CN" altLang="en-US" sz="2200" b="1" kern="0" dirty="0">
                <a:solidFill>
                  <a:srgbClr val="FF0000"/>
                </a:solidFill>
              </a:rPr>
              <a:t>加成反应</a:t>
            </a:r>
            <a:r>
              <a:rPr lang="zh-CN" altLang="en-US" sz="2200" b="1" kern="0" dirty="0">
                <a:solidFill>
                  <a:schemeClr val="accent6">
                    <a:lumMod val="50000"/>
                  </a:schemeClr>
                </a:solidFill>
              </a:rPr>
              <a:t>。 </a:t>
            </a:r>
            <a:endParaRPr lang="en-US" altLang="zh-CN" sz="2200" b="1" kern="0" dirty="0">
              <a:solidFill>
                <a:schemeClr val="accent6">
                  <a:lumMod val="50000"/>
                </a:schemeClr>
              </a:solidFill>
            </a:endParaRPr>
          </a:p>
          <a:p>
            <a:pPr eaLnBrk="1" hangingPunct="1">
              <a:lnSpc>
                <a:spcPct val="150000"/>
              </a:lnSpc>
              <a:defRPr/>
            </a:pPr>
            <a:r>
              <a:rPr lang="zh-CN" altLang="en-US" sz="2200" b="1" kern="0" dirty="0">
                <a:solidFill>
                  <a:schemeClr val="accent6">
                    <a:lumMod val="50000"/>
                  </a:schemeClr>
                </a:solidFill>
              </a:rPr>
              <a:t>亲电试剂：</a:t>
            </a:r>
            <a:r>
              <a:rPr lang="zh-CN" altLang="en-US" sz="2200" b="1" kern="0" dirty="0">
                <a:solidFill>
                  <a:schemeClr val="accent6">
                    <a:lumMod val="50000"/>
                  </a:schemeClr>
                </a:solidFill>
                <a:latin typeface="Times New Roman" pitchFamily="18" charset="0"/>
              </a:rPr>
              <a:t>缺电子体系</a:t>
            </a:r>
            <a:r>
              <a:rPr lang="en-US" altLang="zh-CN" sz="2200" b="1" kern="0" dirty="0">
                <a:solidFill>
                  <a:schemeClr val="accent6">
                    <a:lumMod val="50000"/>
                  </a:schemeClr>
                </a:solidFill>
                <a:latin typeface="Times New Roman" pitchFamily="18" charset="0"/>
              </a:rPr>
              <a:t>(</a:t>
            </a:r>
            <a:r>
              <a:rPr lang="zh-CN" altLang="en-US" sz="2200" b="1" kern="0" dirty="0">
                <a:solidFill>
                  <a:schemeClr val="accent6">
                    <a:lumMod val="50000"/>
                  </a:schemeClr>
                </a:solidFill>
                <a:latin typeface="Times New Roman" pitchFamily="18" charset="0"/>
              </a:rPr>
              <a:t>路易斯酸</a:t>
            </a:r>
            <a:r>
              <a:rPr lang="en-US" altLang="zh-CN" sz="2200" b="1" kern="0" dirty="0">
                <a:solidFill>
                  <a:schemeClr val="accent6">
                    <a:lumMod val="50000"/>
                  </a:schemeClr>
                </a:solidFill>
                <a:latin typeface="Times New Roman" pitchFamily="18" charset="0"/>
              </a:rPr>
              <a:t>)</a:t>
            </a:r>
            <a:r>
              <a:rPr lang="zh-CN" altLang="en-US" sz="2200" b="1" kern="0" dirty="0">
                <a:solidFill>
                  <a:schemeClr val="accent6">
                    <a:lumMod val="50000"/>
                  </a:schemeClr>
                </a:solidFill>
              </a:rPr>
              <a:t>，因而易与反应底物的富电子部分结合，发生亲电反应。</a:t>
            </a:r>
          </a:p>
          <a:p>
            <a:pPr eaLnBrk="1" hangingPunct="1">
              <a:lnSpc>
                <a:spcPct val="150000"/>
              </a:lnSpc>
              <a:defRPr/>
            </a:pPr>
            <a:r>
              <a:rPr lang="zh-CN" altLang="en-US" sz="2200" b="1" kern="0" dirty="0">
                <a:solidFill>
                  <a:schemeClr val="accent6">
                    <a:lumMod val="50000"/>
                  </a:schemeClr>
                </a:solidFill>
              </a:rPr>
              <a:t>亲电加成反应机理：由</a:t>
            </a:r>
            <a:r>
              <a:rPr lang="zh-CN" altLang="en-US" sz="2200" b="1" kern="0" dirty="0">
                <a:solidFill>
                  <a:srgbClr val="FF0000"/>
                </a:solidFill>
              </a:rPr>
              <a:t>亲电试剂</a:t>
            </a:r>
            <a:r>
              <a:rPr lang="zh-CN" altLang="en-US" sz="2200" b="1" kern="0" dirty="0">
                <a:solidFill>
                  <a:schemeClr val="accent6">
                    <a:lumMod val="50000"/>
                  </a:schemeClr>
                </a:solidFill>
              </a:rPr>
              <a:t>的正电部分首先进攻反应底物电子密度较高的部位，从而打开双键，形成饱和的化合物。</a:t>
            </a:r>
          </a:p>
        </p:txBody>
      </p:sp>
      <p:sp>
        <p:nvSpPr>
          <p:cNvPr id="4" name="矩形 3">
            <a:extLst>
              <a:ext uri="{FF2B5EF4-FFF2-40B4-BE49-F238E27FC236}">
                <a16:creationId xmlns:a16="http://schemas.microsoft.com/office/drawing/2014/main" id="{6348179F-0A00-4078-8740-14C4AB91FFD2}"/>
              </a:ext>
            </a:extLst>
          </p:cNvPr>
          <p:cNvSpPr/>
          <p:nvPr/>
        </p:nvSpPr>
        <p:spPr>
          <a:xfrm>
            <a:off x="304800" y="838200"/>
            <a:ext cx="6261100"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亲电加成 </a:t>
            </a:r>
            <a:r>
              <a:rPr lang="en-US" altLang="zh-CN" sz="2800" b="1" dirty="0">
                <a:solidFill>
                  <a:schemeClr val="tx2">
                    <a:lumMod val="75000"/>
                  </a:schemeClr>
                </a:solidFill>
                <a:latin typeface="Arial" charset="0"/>
                <a:ea typeface="+mn-ea"/>
              </a:rPr>
              <a:t>— electrophilic addition</a:t>
            </a:r>
          </a:p>
        </p:txBody>
      </p:sp>
      <p:pic>
        <p:nvPicPr>
          <p:cNvPr id="44036" name="Picture 27">
            <a:extLst>
              <a:ext uri="{FF2B5EF4-FFF2-40B4-BE49-F238E27FC236}">
                <a16:creationId xmlns:a16="http://schemas.microsoft.com/office/drawing/2014/main" id="{EC1AC75E-05EA-4A9E-8A8D-360C9F41C45F}"/>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05675" y="83502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27">
            <a:extLst>
              <a:ext uri="{FF2B5EF4-FFF2-40B4-BE49-F238E27FC236}">
                <a16:creationId xmlns:a16="http://schemas.microsoft.com/office/drawing/2014/main" id="{6B450C5C-ED24-4223-AD45-BC3D48A891DD}"/>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839075" y="8382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8" name="Picture 27">
            <a:extLst>
              <a:ext uri="{FF2B5EF4-FFF2-40B4-BE49-F238E27FC236}">
                <a16:creationId xmlns:a16="http://schemas.microsoft.com/office/drawing/2014/main" id="{621F1CF5-657A-480F-ABA3-7D302DC4831C}"/>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328025" y="8382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0595A28-C8B2-4933-92AA-258B5174C4AA}"/>
              </a:ext>
            </a:extLst>
          </p:cNvPr>
          <p:cNvSpPr>
            <a:spLocks noGrp="1"/>
          </p:cNvSpPr>
          <p:nvPr>
            <p:ph type="dt" sz="half" idx="10"/>
          </p:nvPr>
        </p:nvSpPr>
        <p:spPr/>
        <p:txBody>
          <a:bodyPr/>
          <a:lstStyle/>
          <a:p>
            <a:pPr>
              <a:defRPr/>
            </a:pPr>
            <a:fld id="{970D4D87-1362-4FB7-86F8-8321957F4CB2}" type="datetime11">
              <a:rPr lang="zh-CN" altLang="en-US" smtClean="0"/>
              <a:t>11:48:09</a:t>
            </a:fld>
            <a:endParaRPr lang="en-US" dirty="0"/>
          </a:p>
        </p:txBody>
      </p:sp>
      <p:sp>
        <p:nvSpPr>
          <p:cNvPr id="5" name="灯片编号占位符 4">
            <a:extLst>
              <a:ext uri="{FF2B5EF4-FFF2-40B4-BE49-F238E27FC236}">
                <a16:creationId xmlns:a16="http://schemas.microsoft.com/office/drawing/2014/main" id="{456124CB-1618-4541-9900-C5CE78B06760}"/>
              </a:ext>
            </a:extLst>
          </p:cNvPr>
          <p:cNvSpPr>
            <a:spLocks noGrp="1"/>
          </p:cNvSpPr>
          <p:nvPr>
            <p:ph type="sldNum" sz="quarter" idx="12"/>
          </p:nvPr>
        </p:nvSpPr>
        <p:spPr/>
        <p:txBody>
          <a:bodyPr/>
          <a:lstStyle/>
          <a:p>
            <a:pPr>
              <a:defRPr/>
            </a:pPr>
            <a:fld id="{D9255669-4D76-4035-84D2-5F59D5D8FE20}" type="slidenum">
              <a:rPr lang="en-US" altLang="zh-CN" smtClean="0"/>
              <a:pPr>
                <a:defRPr/>
              </a:pPr>
              <a:t>36</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CDF9A68B-49A3-43B8-83D8-CAE23A8F491F}"/>
              </a:ext>
            </a:extLst>
          </p:cNvPr>
          <p:cNvSpPr txBox="1">
            <a:spLocks noChangeArrowheads="1"/>
          </p:cNvSpPr>
          <p:nvPr/>
        </p:nvSpPr>
        <p:spPr bwMode="auto">
          <a:xfrm>
            <a:off x="1319213" y="2676525"/>
            <a:ext cx="3429000" cy="1768475"/>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卤    素：</a:t>
            </a:r>
            <a:r>
              <a:rPr lang="en-US" sz="2000" b="1">
                <a:solidFill>
                  <a:schemeClr val="accent2"/>
                </a:solidFill>
                <a:effectLst>
                  <a:outerShdw blurRad="38100" dist="38100" dir="2700000" algn="tl">
                    <a:srgbClr val="C0C0C0"/>
                  </a:outerShdw>
                </a:effectLst>
                <a:latin typeface="+mn-lt"/>
                <a:ea typeface="黑体" pitchFamily="2" charset="-122"/>
              </a:rPr>
              <a:t>X</a:t>
            </a:r>
            <a:r>
              <a:rPr lang="en-US" sz="2000" b="1" baseline="-25000">
                <a:solidFill>
                  <a:schemeClr val="accent2"/>
                </a:solidFill>
                <a:effectLst>
                  <a:outerShdw blurRad="38100" dist="38100" dir="2700000" algn="tl">
                    <a:srgbClr val="C0C0C0"/>
                  </a:outerShdw>
                </a:effectLst>
                <a:latin typeface="+mn-lt"/>
                <a:ea typeface="黑体" pitchFamily="2" charset="-122"/>
              </a:rPr>
              <a:t>2</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无机酸：</a:t>
            </a:r>
            <a:r>
              <a:rPr lang="en-US" sz="2000" b="1">
                <a:solidFill>
                  <a:schemeClr val="accent2"/>
                </a:solidFill>
                <a:effectLst>
                  <a:outerShdw blurRad="38100" dist="38100" dir="2700000" algn="tl">
                    <a:srgbClr val="C0C0C0"/>
                  </a:outerShdw>
                </a:effectLst>
                <a:latin typeface="+mn-lt"/>
                <a:ea typeface="黑体" pitchFamily="2" charset="-122"/>
              </a:rPr>
              <a:t>HX</a:t>
            </a:r>
            <a:r>
              <a:rPr lang="zh-CN" altLang="en-US" sz="2000" b="1">
                <a:solidFill>
                  <a:schemeClr val="accent2"/>
                </a:solidFill>
                <a:effectLst>
                  <a:outerShdw blurRad="38100" dist="38100" dir="2700000" algn="tl">
                    <a:srgbClr val="C0C0C0"/>
                  </a:outerShdw>
                </a:effectLst>
                <a:latin typeface="+mn-lt"/>
                <a:ea typeface="黑体" pitchFamily="2" charset="-122"/>
              </a:rPr>
              <a:t>，</a:t>
            </a:r>
            <a:r>
              <a:rPr lang="en-US" sz="2000" b="1">
                <a:solidFill>
                  <a:schemeClr val="accent2"/>
                </a:solidFill>
                <a:effectLst>
                  <a:outerShdw blurRad="38100" dist="38100" dir="2700000" algn="tl">
                    <a:srgbClr val="C0C0C0"/>
                  </a:outerShdw>
                </a:effectLst>
                <a:latin typeface="+mn-lt"/>
                <a:ea typeface="黑体" pitchFamily="2" charset="-122"/>
              </a:rPr>
              <a:t>HOX</a:t>
            </a:r>
            <a:r>
              <a:rPr lang="zh-CN" altLang="en-US" sz="2000" b="1">
                <a:solidFill>
                  <a:schemeClr val="accent2"/>
                </a:solidFill>
                <a:effectLst>
                  <a:outerShdw blurRad="38100" dist="38100" dir="2700000" algn="tl">
                    <a:srgbClr val="C0C0C0"/>
                  </a:outerShdw>
                </a:effectLst>
                <a:latin typeface="+mn-lt"/>
                <a:ea typeface="黑体" pitchFamily="2" charset="-122"/>
              </a:rPr>
              <a:t>，</a:t>
            </a:r>
            <a:r>
              <a:rPr lang="en-US" sz="2000" b="1">
                <a:solidFill>
                  <a:schemeClr val="accent2"/>
                </a:solidFill>
                <a:effectLst>
                  <a:outerShdw blurRad="38100" dist="38100" dir="2700000" algn="tl">
                    <a:srgbClr val="C0C0C0"/>
                  </a:outerShdw>
                </a:effectLst>
                <a:latin typeface="+mn-lt"/>
                <a:ea typeface="黑体" pitchFamily="2" charset="-122"/>
              </a:rPr>
              <a:t>H</a:t>
            </a:r>
            <a:r>
              <a:rPr lang="en-US" sz="2000" b="1" baseline="-25000">
                <a:solidFill>
                  <a:schemeClr val="accent2"/>
                </a:solidFill>
                <a:effectLst>
                  <a:outerShdw blurRad="38100" dist="38100" dir="2700000" algn="tl">
                    <a:srgbClr val="C0C0C0"/>
                  </a:outerShdw>
                </a:effectLst>
                <a:latin typeface="+mn-lt"/>
                <a:ea typeface="黑体" pitchFamily="2" charset="-122"/>
              </a:rPr>
              <a:t>2</a:t>
            </a:r>
            <a:r>
              <a:rPr lang="en-US" sz="2000" b="1">
                <a:solidFill>
                  <a:schemeClr val="accent2"/>
                </a:solidFill>
                <a:effectLst>
                  <a:outerShdw blurRad="38100" dist="38100" dir="2700000" algn="tl">
                    <a:srgbClr val="C0C0C0"/>
                  </a:outerShdw>
                </a:effectLst>
                <a:latin typeface="+mn-lt"/>
                <a:ea typeface="黑体" pitchFamily="2" charset="-122"/>
              </a:rPr>
              <a:t>SO</a:t>
            </a:r>
            <a:r>
              <a:rPr lang="en-US" sz="2000" b="1" baseline="-25000">
                <a:solidFill>
                  <a:schemeClr val="accent2"/>
                </a:solidFill>
                <a:effectLst>
                  <a:outerShdw blurRad="38100" dist="38100" dir="2700000" algn="tl">
                    <a:srgbClr val="C0C0C0"/>
                  </a:outerShdw>
                </a:effectLst>
                <a:latin typeface="+mn-lt"/>
                <a:ea typeface="黑体" pitchFamily="2" charset="-122"/>
              </a:rPr>
              <a:t>4</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有机酸</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缺电子试剂：</a:t>
            </a:r>
            <a:r>
              <a:rPr lang="en-US" sz="2000" b="1">
                <a:solidFill>
                  <a:schemeClr val="accent2"/>
                </a:solidFill>
                <a:effectLst>
                  <a:outerShdw blurRad="38100" dist="38100" dir="2700000" algn="tl">
                    <a:srgbClr val="C0C0C0"/>
                  </a:outerShdw>
                </a:effectLst>
                <a:latin typeface="+mn-lt"/>
                <a:ea typeface="黑体" pitchFamily="2" charset="-122"/>
              </a:rPr>
              <a:t>H</a:t>
            </a:r>
            <a:r>
              <a:rPr lang="en-US" sz="2000" b="1" baseline="-25000">
                <a:solidFill>
                  <a:schemeClr val="accent2"/>
                </a:solidFill>
                <a:effectLst>
                  <a:outerShdw blurRad="38100" dist="38100" dir="2700000" algn="tl">
                    <a:srgbClr val="C0C0C0"/>
                  </a:outerShdw>
                </a:effectLst>
                <a:latin typeface="+mn-lt"/>
                <a:ea typeface="黑体" pitchFamily="2" charset="-122"/>
              </a:rPr>
              <a:t>6</a:t>
            </a:r>
            <a:r>
              <a:rPr lang="en-US" sz="2000" b="1">
                <a:solidFill>
                  <a:schemeClr val="accent2"/>
                </a:solidFill>
                <a:effectLst>
                  <a:outerShdw blurRad="38100" dist="38100" dir="2700000" algn="tl">
                    <a:srgbClr val="C0C0C0"/>
                  </a:outerShdw>
                </a:effectLst>
                <a:latin typeface="+mn-lt"/>
                <a:ea typeface="黑体" pitchFamily="2" charset="-122"/>
              </a:rPr>
              <a:t>B</a:t>
            </a:r>
            <a:r>
              <a:rPr lang="en-US" sz="2000" b="1" baseline="-25000">
                <a:solidFill>
                  <a:schemeClr val="accent2"/>
                </a:solidFill>
                <a:effectLst>
                  <a:outerShdw blurRad="38100" dist="38100" dir="2700000" algn="tl">
                    <a:srgbClr val="C0C0C0"/>
                  </a:outerShdw>
                </a:effectLst>
                <a:latin typeface="+mn-lt"/>
                <a:ea typeface="黑体" pitchFamily="2" charset="-122"/>
              </a:rPr>
              <a:t>2</a:t>
            </a:r>
          </a:p>
        </p:txBody>
      </p:sp>
      <p:pic>
        <p:nvPicPr>
          <p:cNvPr id="45059" name="Picture 6">
            <a:extLst>
              <a:ext uri="{FF2B5EF4-FFF2-40B4-BE49-F238E27FC236}">
                <a16:creationId xmlns:a16="http://schemas.microsoft.com/office/drawing/2014/main" id="{9E050625-7A60-48D6-AD60-1B7875EB9AC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325" y="995363"/>
            <a:ext cx="58769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a:extLst>
              <a:ext uri="{FF2B5EF4-FFF2-40B4-BE49-F238E27FC236}">
                <a16:creationId xmlns:a16="http://schemas.microsoft.com/office/drawing/2014/main" id="{5BCF359D-7F81-4509-90B3-FC867D6207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613" y="2611438"/>
            <a:ext cx="9144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25EED3FA-B0C1-413B-BCC5-FA82980BAD71}"/>
              </a:ext>
            </a:extLst>
          </p:cNvPr>
          <p:cNvSpPr txBox="1">
            <a:spLocks noChangeArrowheads="1"/>
          </p:cNvSpPr>
          <p:nvPr/>
        </p:nvSpPr>
        <p:spPr bwMode="auto">
          <a:xfrm>
            <a:off x="1109663" y="6003925"/>
            <a:ext cx="7277100" cy="369888"/>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b="1" dirty="0">
                <a:solidFill>
                  <a:srgbClr val="FF6600"/>
                </a:solidFill>
                <a:effectLst>
                  <a:outerShdw blurRad="38100" dist="38100" dir="2700000" algn="tl">
                    <a:srgbClr val="C0C0C0"/>
                  </a:outerShdw>
                </a:effectLst>
                <a:latin typeface="+mn-lt"/>
                <a:ea typeface="黑体" pitchFamily="2" charset="-122"/>
              </a:rPr>
              <a:t>“亲电”，因为决速步为亲电过程，即反应由亲电试剂进攻而引起。</a:t>
            </a:r>
          </a:p>
        </p:txBody>
      </p:sp>
      <p:sp>
        <p:nvSpPr>
          <p:cNvPr id="6" name="TextBox 5">
            <a:extLst>
              <a:ext uri="{FF2B5EF4-FFF2-40B4-BE49-F238E27FC236}">
                <a16:creationId xmlns:a16="http://schemas.microsoft.com/office/drawing/2014/main" id="{0300E38E-B735-446A-8C22-34F2A05B9950}"/>
              </a:ext>
            </a:extLst>
          </p:cNvPr>
          <p:cNvSpPr txBox="1"/>
          <p:nvPr/>
        </p:nvSpPr>
        <p:spPr>
          <a:xfrm>
            <a:off x="568325" y="690563"/>
            <a:ext cx="1795463" cy="477837"/>
          </a:xfrm>
          <a:prstGeom prst="rect">
            <a:avLst/>
          </a:prstGeom>
          <a:noFill/>
        </p:spPr>
        <p:txBody>
          <a:bodyPr wrap="none">
            <a:spAutoFit/>
          </a:bodyPr>
          <a:lstStyle/>
          <a:p>
            <a:pPr eaLnBrk="1" fontAlgn="auto" hangingPunct="1">
              <a:spcBef>
                <a:spcPts val="0"/>
              </a:spcBef>
              <a:spcAft>
                <a:spcPts val="0"/>
              </a:spcAft>
              <a:defRPr/>
            </a:pPr>
            <a:r>
              <a:rPr lang="zh-CN" altLang="en-US" sz="2500" b="1" dirty="0">
                <a:solidFill>
                  <a:schemeClr val="tx2">
                    <a:lumMod val="75000"/>
                  </a:schemeClr>
                </a:solidFill>
                <a:latin typeface="Arial" charset="0"/>
                <a:ea typeface="+mn-ea"/>
              </a:rPr>
              <a:t>亲电机理：</a:t>
            </a:r>
          </a:p>
        </p:txBody>
      </p:sp>
      <p:sp>
        <p:nvSpPr>
          <p:cNvPr id="8" name="Text Box 12">
            <a:extLst>
              <a:ext uri="{FF2B5EF4-FFF2-40B4-BE49-F238E27FC236}">
                <a16:creationId xmlns:a16="http://schemas.microsoft.com/office/drawing/2014/main" id="{D0A3D260-8741-4EAF-8A1D-40B3C9072674}"/>
              </a:ext>
            </a:extLst>
          </p:cNvPr>
          <p:cNvSpPr txBox="1">
            <a:spLocks noChangeArrowheads="1"/>
          </p:cNvSpPr>
          <p:nvPr/>
        </p:nvSpPr>
        <p:spPr bwMode="auto">
          <a:xfrm>
            <a:off x="1466850" y="4876800"/>
            <a:ext cx="6651625" cy="7699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zh-CN" altLang="en-US" sz="2000" b="1">
                <a:latin typeface="Times New Roman" panose="02020603050405020304" pitchFamily="18" charset="0"/>
                <a:ea typeface="宋体" panose="02010600030101010101" pitchFamily="2" charset="-122"/>
              </a:rPr>
              <a:t>第一步：亲电试剂对双键进攻形成中间体正离子 。  </a:t>
            </a:r>
          </a:p>
          <a:p>
            <a:pPr eaLnBrk="1" hangingPunct="1">
              <a:lnSpc>
                <a:spcPct val="80000"/>
              </a:lnSpc>
              <a:spcBef>
                <a:spcPct val="50000"/>
              </a:spcBef>
            </a:pPr>
            <a:r>
              <a:rPr kumimoji="1" lang="zh-CN" altLang="en-US" sz="2000" b="1">
                <a:latin typeface="Times New Roman" panose="02020603050405020304" pitchFamily="18" charset="0"/>
                <a:ea typeface="宋体" panose="02010600030101010101" pitchFamily="2" charset="-122"/>
              </a:rPr>
              <a:t>第二步：亲核试剂与中间体正离子结合，形成加成产物。</a:t>
            </a:r>
            <a:r>
              <a:rPr kumimoji="1" lang="zh-CN" altLang="en-US" sz="2000" b="1">
                <a:solidFill>
                  <a:schemeClr val="bg1"/>
                </a:solidFill>
                <a:latin typeface="Times New Roman" panose="02020603050405020304" pitchFamily="18" charset="0"/>
                <a:ea typeface="宋体" panose="02010600030101010101" pitchFamily="2" charset="-122"/>
              </a:rPr>
              <a:t>。</a:t>
            </a:r>
          </a:p>
        </p:txBody>
      </p:sp>
      <p:sp>
        <p:nvSpPr>
          <p:cNvPr id="3" name="日期占位符 2">
            <a:extLst>
              <a:ext uri="{FF2B5EF4-FFF2-40B4-BE49-F238E27FC236}">
                <a16:creationId xmlns:a16="http://schemas.microsoft.com/office/drawing/2014/main" id="{6EDBAD8C-5440-4E29-8523-6656129F0A1F}"/>
              </a:ext>
            </a:extLst>
          </p:cNvPr>
          <p:cNvSpPr>
            <a:spLocks noGrp="1"/>
          </p:cNvSpPr>
          <p:nvPr>
            <p:ph type="dt" sz="half" idx="10"/>
          </p:nvPr>
        </p:nvSpPr>
        <p:spPr/>
        <p:txBody>
          <a:bodyPr/>
          <a:lstStyle/>
          <a:p>
            <a:pPr>
              <a:defRPr/>
            </a:pPr>
            <a:fld id="{9DA9201F-88A8-4722-849B-E8E5D3E7EA0F}" type="datetime11">
              <a:rPr lang="zh-CN" altLang="en-US" smtClean="0"/>
              <a:t>11:48:09</a:t>
            </a:fld>
            <a:endParaRPr lang="en-US"/>
          </a:p>
        </p:txBody>
      </p:sp>
      <p:sp>
        <p:nvSpPr>
          <p:cNvPr id="4" name="灯片编号占位符 3">
            <a:extLst>
              <a:ext uri="{FF2B5EF4-FFF2-40B4-BE49-F238E27FC236}">
                <a16:creationId xmlns:a16="http://schemas.microsoft.com/office/drawing/2014/main" id="{E45171A2-8145-4FF9-BEB7-BA7A121CC852}"/>
              </a:ext>
            </a:extLst>
          </p:cNvPr>
          <p:cNvSpPr>
            <a:spLocks noGrp="1"/>
          </p:cNvSpPr>
          <p:nvPr>
            <p:ph type="sldNum" sz="quarter" idx="12"/>
          </p:nvPr>
        </p:nvSpPr>
        <p:spPr/>
        <p:txBody>
          <a:bodyPr/>
          <a:lstStyle/>
          <a:p>
            <a:pPr>
              <a:defRPr/>
            </a:pPr>
            <a:fld id="{D9255669-4D76-4035-84D2-5F59D5D8FE20}" type="slidenum">
              <a:rPr lang="en-US" altLang="zh-CN" smtClean="0"/>
              <a:pPr>
                <a:defRPr/>
              </a:pPr>
              <a:t>37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E:\有机化学\有机课程\图片\图片29.tif">
            <a:extLst>
              <a:ext uri="{FF2B5EF4-FFF2-40B4-BE49-F238E27FC236}">
                <a16:creationId xmlns:a16="http://schemas.microsoft.com/office/drawing/2014/main" id="{F6DA0731-2F0B-40B4-906E-AF3748475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448" r="23277"/>
          <a:stretch>
            <a:fillRect/>
          </a:stretch>
        </p:blipFill>
        <p:spPr bwMode="auto">
          <a:xfrm>
            <a:off x="1897529" y="727407"/>
            <a:ext cx="5348941" cy="133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a:extLst>
              <a:ext uri="{FF2B5EF4-FFF2-40B4-BE49-F238E27FC236}">
                <a16:creationId xmlns:a16="http://schemas.microsoft.com/office/drawing/2014/main" id="{993F04F5-FA92-4335-9B5F-1C93E3E3E2A9}"/>
              </a:ext>
            </a:extLst>
          </p:cNvPr>
          <p:cNvSpPr txBox="1">
            <a:spLocks noChangeArrowheads="1"/>
          </p:cNvSpPr>
          <p:nvPr/>
        </p:nvSpPr>
        <p:spPr bwMode="auto">
          <a:xfrm>
            <a:off x="0" y="287338"/>
            <a:ext cx="2895600" cy="4921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84163" algn="l"/>
              </a:tabLst>
              <a:defRPr>
                <a:solidFill>
                  <a:schemeClr val="tx1"/>
                </a:solidFill>
                <a:latin typeface="等线" panose="02010600030101010101" pitchFamily="2" charset="-122"/>
                <a:ea typeface="等线" panose="02010600030101010101" pitchFamily="2" charset="-122"/>
              </a:defRPr>
            </a:lvl1pPr>
            <a:lvl2pPr marL="742950" indent="-285750">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tabLst>
                <a:tab pos="284163" algn="l"/>
              </a:tabLst>
              <a:defRPr>
                <a:solidFill>
                  <a:schemeClr val="tx1"/>
                </a:solidFill>
                <a:latin typeface="等线" panose="02010600030101010101" pitchFamily="2" charset="-122"/>
                <a:ea typeface="等线" panose="02010600030101010101" pitchFamily="2" charset="-122"/>
              </a:defRPr>
            </a:lvl3pPr>
            <a:lvl4pPr marL="1600200" indent="-228600">
              <a:tabLst>
                <a:tab pos="284163" algn="l"/>
              </a:tabLst>
              <a:defRPr>
                <a:solidFill>
                  <a:schemeClr val="tx1"/>
                </a:solidFill>
                <a:latin typeface="等线" panose="02010600030101010101" pitchFamily="2" charset="-122"/>
                <a:ea typeface="等线" panose="02010600030101010101" pitchFamily="2" charset="-122"/>
              </a:defRPr>
            </a:lvl4pPr>
            <a:lvl5pPr marL="2057400" indent="-228600">
              <a:tabLst>
                <a:tab pos="284163"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600" b="1">
                <a:latin typeface="Times New Roman" panose="02020603050405020304" pitchFamily="18" charset="0"/>
                <a:ea typeface="宋体" panose="02010600030101010101" pitchFamily="2" charset="-122"/>
              </a:rPr>
              <a:t>（</a:t>
            </a:r>
            <a:r>
              <a:rPr kumimoji="1" lang="en-US" altLang="zh-CN" sz="2600" b="1">
                <a:latin typeface="Times New Roman" panose="02020603050405020304" pitchFamily="18" charset="0"/>
                <a:ea typeface="宋体" panose="02010600030101010101" pitchFamily="2" charset="-122"/>
              </a:rPr>
              <a:t>1</a:t>
            </a:r>
            <a:r>
              <a:rPr kumimoji="1" lang="zh-CN" altLang="en-US" sz="2600" b="1">
                <a:latin typeface="Times New Roman" panose="02020603050405020304" pitchFamily="18" charset="0"/>
                <a:ea typeface="宋体" panose="02010600030101010101" pitchFamily="2" charset="-122"/>
              </a:rPr>
              <a:t>）与卤素加成</a:t>
            </a:r>
          </a:p>
        </p:txBody>
      </p:sp>
      <p:sp>
        <p:nvSpPr>
          <p:cNvPr id="28" name="文本框 27">
            <a:extLst>
              <a:ext uri="{FF2B5EF4-FFF2-40B4-BE49-F238E27FC236}">
                <a16:creationId xmlns:a16="http://schemas.microsoft.com/office/drawing/2014/main" id="{72EC2982-37BE-4F00-BBD4-132FE58F07B2}"/>
              </a:ext>
            </a:extLst>
          </p:cNvPr>
          <p:cNvSpPr txBox="1"/>
          <p:nvPr/>
        </p:nvSpPr>
        <p:spPr>
          <a:xfrm>
            <a:off x="653305" y="5029158"/>
            <a:ext cx="7837389" cy="1430456"/>
          </a:xfrm>
          <a:prstGeom prst="rect">
            <a:avLst/>
          </a:prstGeom>
          <a:noFill/>
        </p:spPr>
        <p:txBody>
          <a:bodyPr wrap="square">
            <a:spAutoFit/>
          </a:bodyPr>
          <a:lstStyle/>
          <a:p>
            <a:pPr eaLnBrk="1" hangingPunct="1">
              <a:lnSpc>
                <a:spcPct val="150000"/>
              </a:lnSpc>
              <a:defRPr/>
            </a:pPr>
            <a:r>
              <a:rPr lang="zh-CN" altLang="en-US" sz="2000" b="1" kern="0" dirty="0">
                <a:solidFill>
                  <a:schemeClr val="accent6">
                    <a:lumMod val="50000"/>
                  </a:schemeClr>
                </a:solidFill>
              </a:rPr>
              <a:t>        烯烃与氯和溴很容易发生加成，生成邻二卤代烷。烯烃与</a:t>
            </a:r>
            <a:r>
              <a:rPr lang="zh-CN" altLang="en-US" sz="2000" b="1" kern="0" dirty="0">
                <a:solidFill>
                  <a:srgbClr val="FF0000"/>
                </a:solidFill>
              </a:rPr>
              <a:t>溴的四氯化碳溶液</a:t>
            </a:r>
            <a:r>
              <a:rPr lang="zh-CN" altLang="en-US" sz="2000" b="1" kern="0" dirty="0">
                <a:solidFill>
                  <a:schemeClr val="accent6">
                    <a:lumMod val="50000"/>
                  </a:schemeClr>
                </a:solidFill>
              </a:rPr>
              <a:t>反应，可使溴的红棕色褪去，生成无色的邻二溴代烷，用于</a:t>
            </a:r>
            <a:r>
              <a:rPr lang="zh-CN" altLang="en-US" sz="2000" b="1" kern="0" dirty="0">
                <a:solidFill>
                  <a:srgbClr val="FF0000"/>
                </a:solidFill>
              </a:rPr>
              <a:t>烯烃的鉴别</a:t>
            </a:r>
            <a:r>
              <a:rPr lang="zh-CN" altLang="en-US" sz="2000" b="1" kern="0" dirty="0">
                <a:solidFill>
                  <a:schemeClr val="accent6">
                    <a:lumMod val="50000"/>
                  </a:schemeClr>
                </a:solidFill>
              </a:rPr>
              <a:t>。</a:t>
            </a:r>
          </a:p>
        </p:txBody>
      </p:sp>
      <p:sp>
        <p:nvSpPr>
          <p:cNvPr id="7" name="日期占位符 6">
            <a:extLst>
              <a:ext uri="{FF2B5EF4-FFF2-40B4-BE49-F238E27FC236}">
                <a16:creationId xmlns:a16="http://schemas.microsoft.com/office/drawing/2014/main" id="{FEC240BD-C04C-48C1-A764-55C2FE65489B}"/>
              </a:ext>
            </a:extLst>
          </p:cNvPr>
          <p:cNvSpPr>
            <a:spLocks noGrp="1"/>
          </p:cNvSpPr>
          <p:nvPr>
            <p:ph type="dt" sz="half" idx="10"/>
          </p:nvPr>
        </p:nvSpPr>
        <p:spPr/>
        <p:txBody>
          <a:bodyPr/>
          <a:lstStyle/>
          <a:p>
            <a:pPr>
              <a:defRPr/>
            </a:pPr>
            <a:fld id="{12059D74-6DA1-44B3-ABBB-2D49B418DAB1}" type="datetime11">
              <a:rPr lang="zh-CN" altLang="en-US" smtClean="0"/>
              <a:t>11:48:09</a:t>
            </a:fld>
            <a:endParaRPr lang="en-US"/>
          </a:p>
        </p:txBody>
      </p:sp>
      <p:sp>
        <p:nvSpPr>
          <p:cNvPr id="8" name="灯片编号占位符 7">
            <a:extLst>
              <a:ext uri="{FF2B5EF4-FFF2-40B4-BE49-F238E27FC236}">
                <a16:creationId xmlns:a16="http://schemas.microsoft.com/office/drawing/2014/main" id="{1E8AEC70-C39A-44EB-9D2E-E4C64F0B92FE}"/>
              </a:ext>
            </a:extLst>
          </p:cNvPr>
          <p:cNvSpPr>
            <a:spLocks noGrp="1"/>
          </p:cNvSpPr>
          <p:nvPr>
            <p:ph type="sldNum" sz="quarter" idx="12"/>
          </p:nvPr>
        </p:nvSpPr>
        <p:spPr/>
        <p:txBody>
          <a:bodyPr/>
          <a:lstStyle/>
          <a:p>
            <a:pPr>
              <a:defRPr/>
            </a:pPr>
            <a:fld id="{D9255669-4D76-4035-84D2-5F59D5D8FE20}" type="slidenum">
              <a:rPr lang="en-US" altLang="zh-CN" smtClean="0"/>
              <a:pPr>
                <a:defRPr/>
              </a:pPr>
              <a:t>38</a:t>
            </a:fld>
            <a:endParaRPr lang="en-US" altLang="zh-CN"/>
          </a:p>
        </p:txBody>
      </p:sp>
      <p:sp>
        <p:nvSpPr>
          <p:cNvPr id="29" name="Text Box 7">
            <a:extLst>
              <a:ext uri="{FF2B5EF4-FFF2-40B4-BE49-F238E27FC236}">
                <a16:creationId xmlns:a16="http://schemas.microsoft.com/office/drawing/2014/main" id="{A5C2BC7A-6D2C-4A4E-B319-35C0CC64EAB0}"/>
              </a:ext>
            </a:extLst>
          </p:cNvPr>
          <p:cNvSpPr txBox="1">
            <a:spLocks noChangeArrowheads="1"/>
          </p:cNvSpPr>
          <p:nvPr/>
        </p:nvSpPr>
        <p:spPr bwMode="auto">
          <a:xfrm>
            <a:off x="653305" y="3370218"/>
            <a:ext cx="7837389"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卤素的反应活性次序：</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a:t>
            </a:r>
            <a:r>
              <a:rPr lang="en-US" altLang="zh-CN" sz="2400" b="1" baseline="-30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  &gt;  Cl</a:t>
            </a:r>
            <a:r>
              <a:rPr lang="en-US" altLang="zh-CN" sz="2400" b="1" baseline="-30000" dirty="0">
                <a:latin typeface="Times New Roman" panose="02020603050405020304" pitchFamily="18" charset="0"/>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 &gt;  Br</a:t>
            </a:r>
            <a:r>
              <a:rPr lang="en-US" altLang="zh-CN" sz="2400" b="1" baseline="-30000" dirty="0">
                <a:latin typeface="Times New Roman" panose="02020603050405020304" pitchFamily="18" charset="0"/>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 &gt;  I</a:t>
            </a:r>
            <a:r>
              <a:rPr lang="en-US" altLang="zh-CN" sz="2400" b="1" baseline="-30000" dirty="0">
                <a:latin typeface="Times New Roman" panose="02020603050405020304" pitchFamily="18" charset="0"/>
                <a:cs typeface="Times New Roman" panose="02020603050405020304" pitchFamily="18" charset="0"/>
              </a:rPr>
              <a:t>2 </a:t>
            </a:r>
            <a:r>
              <a:rPr lang="zh-CN" altLang="en-US" sz="2400" b="1" dirty="0">
                <a:latin typeface="宋体" panose="02010600030101010101" pitchFamily="2" charset="-122"/>
              </a:rPr>
              <a:t>。</a:t>
            </a:r>
            <a:endParaRPr lang="zh-CN" altLang="en-US" sz="24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400" b="1" dirty="0">
                <a:solidFill>
                  <a:schemeClr val="tx2"/>
                </a:solidFill>
                <a:latin typeface="宋体" panose="02010600030101010101" pitchFamily="2" charset="-122"/>
              </a:rPr>
              <a:t>    氟与烯烃的反应太剧烈，往往使碳链断裂；碘与烯烃难于起反应。故烯烃的加卤素实际上是指</a:t>
            </a:r>
            <a:r>
              <a:rPr lang="zh-CN" altLang="en-US" sz="2400" b="1" dirty="0">
                <a:solidFill>
                  <a:srgbClr val="FF3300"/>
                </a:solidFill>
                <a:latin typeface="宋体" panose="02010600030101010101" pitchFamily="2" charset="-122"/>
              </a:rPr>
              <a:t>加氯或加溴</a:t>
            </a:r>
            <a:r>
              <a:rPr lang="zh-CN" altLang="en-US" sz="2400" b="1" dirty="0">
                <a:solidFill>
                  <a:schemeClr val="tx2"/>
                </a:solidFill>
                <a:latin typeface="宋体" panose="02010600030101010101" pitchFamily="2" charset="-122"/>
              </a:rPr>
              <a:t>。</a:t>
            </a:r>
            <a:endParaRPr lang="zh-CN" altLang="en-US" sz="2400" b="1" dirty="0">
              <a:solidFill>
                <a:schemeClr val="tx2"/>
              </a:solidFill>
            </a:endParaRPr>
          </a:p>
        </p:txBody>
      </p:sp>
      <p:graphicFrame>
        <p:nvGraphicFramePr>
          <p:cNvPr id="9" name="Object 1031">
            <a:extLst>
              <a:ext uri="{FF2B5EF4-FFF2-40B4-BE49-F238E27FC236}">
                <a16:creationId xmlns:a16="http://schemas.microsoft.com/office/drawing/2014/main" id="{0AC7CD03-09BE-4402-A5FC-948715598685}"/>
              </a:ext>
            </a:extLst>
          </p:cNvPr>
          <p:cNvGraphicFramePr>
            <a:graphicFrameLocks noChangeAspect="1"/>
          </p:cNvGraphicFramePr>
          <p:nvPr>
            <p:extLst>
              <p:ext uri="{D42A27DB-BD31-4B8C-83A1-F6EECF244321}">
                <p14:modId xmlns:p14="http://schemas.microsoft.com/office/powerpoint/2010/main" val="3819207592"/>
              </p:ext>
            </p:extLst>
          </p:nvPr>
        </p:nvGraphicFramePr>
        <p:xfrm>
          <a:off x="1125993" y="2160652"/>
          <a:ext cx="6892013" cy="1115952"/>
        </p:xfrm>
        <a:graphic>
          <a:graphicData uri="http://schemas.openxmlformats.org/presentationml/2006/ole">
            <mc:AlternateContent xmlns:mc="http://schemas.openxmlformats.org/markup-compatibility/2006">
              <mc:Choice xmlns:v="urn:schemas-microsoft-com:vml" Requires="v">
                <p:oleObj spid="_x0000_s115747" name="CS ChemDraw Drawing" r:id="rId4" imgW="5909815" imgH="956645" progId="ChemDraw.Document.6.0">
                  <p:embed/>
                </p:oleObj>
              </mc:Choice>
              <mc:Fallback>
                <p:oleObj name="CS ChemDraw Drawing" r:id="rId4" imgW="5909815" imgH="956645" progId="ChemDraw.Document.6.0">
                  <p:embed/>
                  <p:pic>
                    <p:nvPicPr>
                      <p:cNvPr id="5"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993" y="2160652"/>
                        <a:ext cx="6892013" cy="1115952"/>
                      </a:xfrm>
                      <a:prstGeom prst="rect">
                        <a:avLst/>
                      </a:prstGeom>
                      <a:noFill/>
                      <a:ln>
                        <a:noFill/>
                      </a:ln>
                      <a:effec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strips(downLeft)">
                                      <p:cBhvr>
                                        <p:cTn id="13" dur="500"/>
                                        <p:tgtEl>
                                          <p:spTgt spid="29"/>
                                        </p:tgtEl>
                                      </p:cBhvr>
                                    </p:animEffect>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7" name="Rectangle 5">
            <a:extLst>
              <a:ext uri="{FF2B5EF4-FFF2-40B4-BE49-F238E27FC236}">
                <a16:creationId xmlns:a16="http://schemas.microsoft.com/office/drawing/2014/main" id="{4A133A37-9589-4D9A-A0AE-71E064149B76}"/>
              </a:ext>
            </a:extLst>
          </p:cNvPr>
          <p:cNvSpPr>
            <a:spLocks noChangeArrowheads="1"/>
          </p:cNvSpPr>
          <p:nvPr/>
        </p:nvSpPr>
        <p:spPr bwMode="auto">
          <a:xfrm>
            <a:off x="323850" y="655638"/>
            <a:ext cx="8496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3429000" algn="l"/>
              </a:tabLst>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tabLst>
                <a:tab pos="3429000" algn="l"/>
              </a:tabLst>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tabLst>
                <a:tab pos="3429000" algn="l"/>
              </a:tabLst>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dirty="0">
                <a:latin typeface="Arial" panose="020B0604020202020204" pitchFamily="34" charset="0"/>
                <a:ea typeface="宋体" panose="02010600030101010101" pitchFamily="2" charset="-122"/>
              </a:rPr>
              <a:t>溴在接近碳碳双键时极化成            ，由于带微正电荷的溴原子较带微负电荷的溴原子更不稳定，所以，第一步反应是</a:t>
            </a:r>
            <a:r>
              <a:rPr lang="en-US" altLang="zh-CN" sz="2400" dirty="0" err="1">
                <a:latin typeface="Arial" panose="020B0604020202020204" pitchFamily="34" charset="0"/>
                <a:ea typeface="宋体" panose="02010600030101010101" pitchFamily="2" charset="-122"/>
              </a:rPr>
              <a:t>Br</a:t>
            </a:r>
            <a:r>
              <a:rPr lang="en-US" altLang="zh-CN" sz="2400" baseline="30000" dirty="0" err="1">
                <a:latin typeface="Arial" panose="020B0604020202020204" pitchFamily="34" charset="0"/>
                <a:ea typeface="宋体" panose="02010600030101010101" pitchFamily="2" charset="-122"/>
              </a:rPr>
              <a:t>δ</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首先进攻双键碳中带微负电荷的碳原子，形成溴鎓离子，第二步负离子从反面进攻溴鎓离子生成产物。</a:t>
            </a:r>
          </a:p>
        </p:txBody>
      </p:sp>
      <p:graphicFrame>
        <p:nvGraphicFramePr>
          <p:cNvPr id="177159" name="Object 7">
            <a:extLst>
              <a:ext uri="{FF2B5EF4-FFF2-40B4-BE49-F238E27FC236}">
                <a16:creationId xmlns:a16="http://schemas.microsoft.com/office/drawing/2014/main" id="{4E490D4D-ED04-4B68-8818-95EF3EFE569D}"/>
              </a:ext>
            </a:extLst>
          </p:cNvPr>
          <p:cNvGraphicFramePr>
            <a:graphicFrameLocks noChangeAspect="1"/>
          </p:cNvGraphicFramePr>
          <p:nvPr/>
        </p:nvGraphicFramePr>
        <p:xfrm>
          <a:off x="4211638" y="620713"/>
          <a:ext cx="720725" cy="379412"/>
        </p:xfrm>
        <a:graphic>
          <a:graphicData uri="http://schemas.openxmlformats.org/presentationml/2006/ole">
            <mc:AlternateContent xmlns:mc="http://schemas.openxmlformats.org/markup-compatibility/2006">
              <mc:Choice xmlns:v="urn:schemas-microsoft-com:vml" Requires="v">
                <p:oleObj spid="_x0000_s104674" name="CS ChemDraw Drawing" r:id="rId3" imgW="854633" imgH="449439" progId="ChemDraw.Document.6.0">
                  <p:embed/>
                </p:oleObj>
              </mc:Choice>
              <mc:Fallback>
                <p:oleObj name="CS ChemDraw Drawing" r:id="rId3" imgW="854633" imgH="449439" progId="ChemDraw.Document.6.0">
                  <p:embed/>
                  <p:pic>
                    <p:nvPicPr>
                      <p:cNvPr id="177159" name="Object 7">
                        <a:extLst>
                          <a:ext uri="{FF2B5EF4-FFF2-40B4-BE49-F238E27FC236}">
                            <a16:creationId xmlns:a16="http://schemas.microsoft.com/office/drawing/2014/main" id="{4E490D4D-ED04-4B68-8818-95EF3EFE5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620713"/>
                        <a:ext cx="7207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60" name="Object 8">
            <a:extLst>
              <a:ext uri="{FF2B5EF4-FFF2-40B4-BE49-F238E27FC236}">
                <a16:creationId xmlns:a16="http://schemas.microsoft.com/office/drawing/2014/main" id="{DE2811EA-7CAE-4AFB-85C1-5E481D5A9137}"/>
              </a:ext>
            </a:extLst>
          </p:cNvPr>
          <p:cNvGraphicFramePr>
            <a:graphicFrameLocks noChangeAspect="1"/>
          </p:cNvGraphicFramePr>
          <p:nvPr/>
        </p:nvGraphicFramePr>
        <p:xfrm>
          <a:off x="1547813" y="2492375"/>
          <a:ext cx="7162800" cy="1066800"/>
        </p:xfrm>
        <a:graphic>
          <a:graphicData uri="http://schemas.openxmlformats.org/presentationml/2006/ole">
            <mc:AlternateContent xmlns:mc="http://schemas.openxmlformats.org/markup-compatibility/2006">
              <mc:Choice xmlns:v="urn:schemas-microsoft-com:vml" Requires="v">
                <p:oleObj spid="_x0000_s104675" name="CS ChemDraw Drawing" r:id="rId5" imgW="4475480" imgH="718820" progId="ChemDraw.Document.6.0">
                  <p:embed/>
                </p:oleObj>
              </mc:Choice>
              <mc:Fallback>
                <p:oleObj name="CS ChemDraw Drawing" r:id="rId5" imgW="4475480" imgH="718820" progId="ChemDraw.Document.6.0">
                  <p:embed/>
                  <p:pic>
                    <p:nvPicPr>
                      <p:cNvPr id="177160" name="Object 8">
                        <a:extLst>
                          <a:ext uri="{FF2B5EF4-FFF2-40B4-BE49-F238E27FC236}">
                            <a16:creationId xmlns:a16="http://schemas.microsoft.com/office/drawing/2014/main" id="{DE2811EA-7CAE-4AFB-85C1-5E481D5A9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2492375"/>
                        <a:ext cx="716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1" name="Object 9">
            <a:extLst>
              <a:ext uri="{FF2B5EF4-FFF2-40B4-BE49-F238E27FC236}">
                <a16:creationId xmlns:a16="http://schemas.microsoft.com/office/drawing/2014/main" id="{7246E1E1-78BB-432E-8893-B099B2E3E475}"/>
              </a:ext>
            </a:extLst>
          </p:cNvPr>
          <p:cNvGraphicFramePr>
            <a:graphicFrameLocks noChangeAspect="1"/>
          </p:cNvGraphicFramePr>
          <p:nvPr/>
        </p:nvGraphicFramePr>
        <p:xfrm>
          <a:off x="1763713" y="4076700"/>
          <a:ext cx="6096000" cy="1071563"/>
        </p:xfrm>
        <a:graphic>
          <a:graphicData uri="http://schemas.openxmlformats.org/presentationml/2006/ole">
            <mc:AlternateContent xmlns:mc="http://schemas.openxmlformats.org/markup-compatibility/2006">
              <mc:Choice xmlns:v="urn:schemas-microsoft-com:vml" Requires="v">
                <p:oleObj spid="_x0000_s104676" name="CS ChemDraw Drawing" r:id="rId7" imgW="3395980" imgH="657860" progId="ChemDraw.Document.6.0">
                  <p:embed/>
                </p:oleObj>
              </mc:Choice>
              <mc:Fallback>
                <p:oleObj name="CS ChemDraw Drawing" r:id="rId7" imgW="3395980" imgH="657860" progId="ChemDraw.Document.6.0">
                  <p:embed/>
                  <p:pic>
                    <p:nvPicPr>
                      <p:cNvPr id="177161" name="Object 9">
                        <a:extLst>
                          <a:ext uri="{FF2B5EF4-FFF2-40B4-BE49-F238E27FC236}">
                            <a16:creationId xmlns:a16="http://schemas.microsoft.com/office/drawing/2014/main" id="{7246E1E1-78BB-432E-8893-B099B2E3E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076700"/>
                        <a:ext cx="60960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2" name="Text Box 10">
            <a:extLst>
              <a:ext uri="{FF2B5EF4-FFF2-40B4-BE49-F238E27FC236}">
                <a16:creationId xmlns:a16="http://schemas.microsoft.com/office/drawing/2014/main" id="{45ACFD19-4BBA-4550-AD88-B7265A652B6C}"/>
              </a:ext>
            </a:extLst>
          </p:cNvPr>
          <p:cNvSpPr txBox="1">
            <a:spLocks noChangeArrowheads="1"/>
          </p:cNvSpPr>
          <p:nvPr/>
        </p:nvSpPr>
        <p:spPr bwMode="auto">
          <a:xfrm>
            <a:off x="250825" y="270827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rPr>
              <a:t>第一步</a:t>
            </a:r>
            <a:endParaRPr lang="zh-CN" altLang="en-US" sz="2400" b="1"/>
          </a:p>
        </p:txBody>
      </p:sp>
      <p:sp>
        <p:nvSpPr>
          <p:cNvPr id="177163" name="Text Box 11">
            <a:extLst>
              <a:ext uri="{FF2B5EF4-FFF2-40B4-BE49-F238E27FC236}">
                <a16:creationId xmlns:a16="http://schemas.microsoft.com/office/drawing/2014/main" id="{9795B551-9822-4E5F-AA68-17AE630E8E70}"/>
              </a:ext>
            </a:extLst>
          </p:cNvPr>
          <p:cNvSpPr txBox="1">
            <a:spLocks noChangeArrowheads="1"/>
          </p:cNvSpPr>
          <p:nvPr/>
        </p:nvSpPr>
        <p:spPr bwMode="auto">
          <a:xfrm>
            <a:off x="250825" y="436562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rPr>
              <a:t>第二步</a:t>
            </a:r>
            <a:endParaRPr lang="zh-CN" altLang="en-US" sz="2400" b="1"/>
          </a:p>
        </p:txBody>
      </p:sp>
      <p:sp>
        <p:nvSpPr>
          <p:cNvPr id="177165" name="Text Box 13">
            <a:extLst>
              <a:ext uri="{FF2B5EF4-FFF2-40B4-BE49-F238E27FC236}">
                <a16:creationId xmlns:a16="http://schemas.microsoft.com/office/drawing/2014/main" id="{9EEB9105-28D9-4553-8BE6-A0BF176A8C32}"/>
              </a:ext>
            </a:extLst>
          </p:cNvPr>
          <p:cNvSpPr txBox="1">
            <a:spLocks noChangeArrowheads="1"/>
          </p:cNvSpPr>
          <p:nvPr/>
        </p:nvSpPr>
        <p:spPr bwMode="auto">
          <a:xfrm>
            <a:off x="0" y="53736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sz="2400" b="1">
                <a:latin typeface="宋体" panose="02010600030101010101" pitchFamily="2" charset="-122"/>
              </a:rPr>
              <a:t>该反应的关键步骤是因    </a:t>
            </a:r>
          </a:p>
        </p:txBody>
      </p:sp>
      <p:graphicFrame>
        <p:nvGraphicFramePr>
          <p:cNvPr id="177166" name="Object 14">
            <a:extLst>
              <a:ext uri="{FF2B5EF4-FFF2-40B4-BE49-F238E27FC236}">
                <a16:creationId xmlns:a16="http://schemas.microsoft.com/office/drawing/2014/main" id="{01020194-F30A-40A7-B947-EE033CCE0F56}"/>
              </a:ext>
            </a:extLst>
          </p:cNvPr>
          <p:cNvGraphicFramePr>
            <a:graphicFrameLocks noChangeAspect="1"/>
          </p:cNvGraphicFramePr>
          <p:nvPr/>
        </p:nvGraphicFramePr>
        <p:xfrm>
          <a:off x="3851275" y="5373688"/>
          <a:ext cx="609600" cy="454025"/>
        </p:xfrm>
        <a:graphic>
          <a:graphicData uri="http://schemas.openxmlformats.org/presentationml/2006/ole">
            <mc:AlternateContent xmlns:mc="http://schemas.openxmlformats.org/markup-compatibility/2006">
              <mc:Choice xmlns:v="urn:schemas-microsoft-com:vml" Requires="v">
                <p:oleObj spid="_x0000_s104677" name="CS ChemDraw Drawing" r:id="rId9" imgW="337820" imgH="251460" progId="ChemDraw.Document.5.0">
                  <p:embed/>
                </p:oleObj>
              </mc:Choice>
              <mc:Fallback>
                <p:oleObj name="CS ChemDraw Drawing" r:id="rId9" imgW="337820" imgH="251460" progId="ChemDraw.Document.5.0">
                  <p:embed/>
                  <p:pic>
                    <p:nvPicPr>
                      <p:cNvPr id="177166" name="Object 14">
                        <a:extLst>
                          <a:ext uri="{FF2B5EF4-FFF2-40B4-BE49-F238E27FC236}">
                            <a16:creationId xmlns:a16="http://schemas.microsoft.com/office/drawing/2014/main" id="{01020194-F30A-40A7-B947-EE033CCE0F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5373688"/>
                        <a:ext cx="6096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7" name="Text Box 15">
            <a:extLst>
              <a:ext uri="{FF2B5EF4-FFF2-40B4-BE49-F238E27FC236}">
                <a16:creationId xmlns:a16="http://schemas.microsoft.com/office/drawing/2014/main" id="{EDB70531-1806-49DF-BED9-F9129CC410D8}"/>
              </a:ext>
            </a:extLst>
          </p:cNvPr>
          <p:cNvSpPr txBox="1">
            <a:spLocks noChangeArrowheads="1"/>
          </p:cNvSpPr>
          <p:nvPr/>
        </p:nvSpPr>
        <p:spPr bwMode="auto">
          <a:xfrm>
            <a:off x="4427538" y="5373688"/>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latin typeface="宋体" panose="02010600030101010101" pitchFamily="2" charset="-122"/>
              </a:rPr>
              <a:t>的进攻引起的，因此，</a:t>
            </a:r>
            <a:r>
              <a:rPr kumimoji="1" lang="zh-CN" altLang="en-US" sz="2400">
                <a:latin typeface="宋体" panose="02010600030101010101" pitchFamily="2" charset="-122"/>
              </a:rPr>
              <a:t> </a:t>
            </a:r>
          </a:p>
        </p:txBody>
      </p:sp>
      <p:sp>
        <p:nvSpPr>
          <p:cNvPr id="177168" name="Text Box 16">
            <a:extLst>
              <a:ext uri="{FF2B5EF4-FFF2-40B4-BE49-F238E27FC236}">
                <a16:creationId xmlns:a16="http://schemas.microsoft.com/office/drawing/2014/main" id="{86C6EC01-8199-411D-B0AB-940B96B2D352}"/>
              </a:ext>
            </a:extLst>
          </p:cNvPr>
          <p:cNvSpPr txBox="1">
            <a:spLocks noChangeArrowheads="1"/>
          </p:cNvSpPr>
          <p:nvPr/>
        </p:nvSpPr>
        <p:spPr bwMode="auto">
          <a:xfrm>
            <a:off x="0" y="5876925"/>
            <a:ext cx="345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latin typeface="宋体" panose="02010600030101010101" pitchFamily="2" charset="-122"/>
              </a:rPr>
              <a:t>这</a:t>
            </a:r>
            <a:r>
              <a:rPr kumimoji="1" lang="zh-CN" altLang="en-US" sz="2400" b="1">
                <a:solidFill>
                  <a:srgbClr val="FF0000"/>
                </a:solidFill>
                <a:latin typeface="宋体" panose="02010600030101010101" pitchFamily="2" charset="-122"/>
              </a:rPr>
              <a:t>是一个亲电加成反应。</a:t>
            </a:r>
            <a:r>
              <a:rPr kumimoji="1" lang="zh-CN" altLang="en-US" sz="2400">
                <a:latin typeface="宋体" panose="02010600030101010101" pitchFamily="2" charset="-122"/>
              </a:rPr>
              <a:t> </a:t>
            </a:r>
          </a:p>
        </p:txBody>
      </p:sp>
      <p:sp>
        <p:nvSpPr>
          <p:cNvPr id="2" name="日期占位符 1">
            <a:extLst>
              <a:ext uri="{FF2B5EF4-FFF2-40B4-BE49-F238E27FC236}">
                <a16:creationId xmlns:a16="http://schemas.microsoft.com/office/drawing/2014/main" id="{93DA3196-EDB4-4AEC-99B1-C9AFA2D69353}"/>
              </a:ext>
            </a:extLst>
          </p:cNvPr>
          <p:cNvSpPr>
            <a:spLocks noGrp="1"/>
          </p:cNvSpPr>
          <p:nvPr>
            <p:ph type="dt" sz="quarter" idx="10"/>
          </p:nvPr>
        </p:nvSpPr>
        <p:spPr/>
        <p:txBody>
          <a:bodyPr/>
          <a:lstStyle/>
          <a:p>
            <a:pPr>
              <a:defRPr/>
            </a:pPr>
            <a:fld id="{30B687D8-A7DA-49A5-AC2D-50326788F083}"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93022CF9-46CE-40F7-92F8-FCA1E25F9D9D}"/>
              </a:ext>
            </a:extLst>
          </p:cNvPr>
          <p:cNvSpPr>
            <a:spLocks noGrp="1"/>
          </p:cNvSpPr>
          <p:nvPr>
            <p:ph type="sldNum" sz="quarter" idx="12"/>
          </p:nvPr>
        </p:nvSpPr>
        <p:spPr/>
        <p:txBody>
          <a:bodyPr/>
          <a:lstStyle/>
          <a:p>
            <a:pPr>
              <a:defRPr/>
            </a:pPr>
            <a:fld id="{3024C03A-9864-4CC0-A17F-4D755DD37EC5}" type="slidenum">
              <a:rPr lang="en-US" altLang="zh-CN"/>
              <a:pPr>
                <a:defRPr/>
              </a:pPr>
              <a:t>39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7157"/>
                                        </p:tgtEl>
                                        <p:attrNameLst>
                                          <p:attrName>style.visibility</p:attrName>
                                        </p:attrNameLst>
                                      </p:cBhvr>
                                      <p:to>
                                        <p:strVal val="visible"/>
                                      </p:to>
                                    </p:set>
                                    <p:animEffect transition="in" filter="slide(fromBottom)">
                                      <p:cBhvr>
                                        <p:cTn id="7" dur="500"/>
                                        <p:tgtEl>
                                          <p:spTgt spid="177157"/>
                                        </p:tgtEl>
                                      </p:cBhvr>
                                    </p:animEffect>
                                  </p:childTnLst>
                                </p:cTn>
                              </p:par>
                              <p:par>
                                <p:cTn id="8" presetID="12" presetClass="entr" presetSubtype="4" fill="hold" nodeType="withEffect">
                                  <p:stCondLst>
                                    <p:cond delay="0"/>
                                  </p:stCondLst>
                                  <p:childTnLst>
                                    <p:set>
                                      <p:cBhvr>
                                        <p:cTn id="9" dur="1" fill="hold">
                                          <p:stCondLst>
                                            <p:cond delay="0"/>
                                          </p:stCondLst>
                                        </p:cTn>
                                        <p:tgtEl>
                                          <p:spTgt spid="177159"/>
                                        </p:tgtEl>
                                        <p:attrNameLst>
                                          <p:attrName>style.visibility</p:attrName>
                                        </p:attrNameLst>
                                      </p:cBhvr>
                                      <p:to>
                                        <p:strVal val="visible"/>
                                      </p:to>
                                    </p:set>
                                    <p:animEffect transition="in" filter="slide(fromBottom)">
                                      <p:cBhvr>
                                        <p:cTn id="10" dur="500"/>
                                        <p:tgtEl>
                                          <p:spTgt spid="1771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77162"/>
                                        </p:tgtEl>
                                        <p:attrNameLst>
                                          <p:attrName>style.visibility</p:attrName>
                                        </p:attrNameLst>
                                      </p:cBhvr>
                                      <p:to>
                                        <p:strVal val="visible"/>
                                      </p:to>
                                    </p:set>
                                    <p:animEffect transition="in" filter="strips(downLeft)">
                                      <p:cBhvr>
                                        <p:cTn id="15" dur="500"/>
                                        <p:tgtEl>
                                          <p:spTgt spid="177162"/>
                                        </p:tgtEl>
                                      </p:cBhvr>
                                    </p:animEffect>
                                  </p:childTnLst>
                                </p:cTn>
                              </p:par>
                              <p:par>
                                <p:cTn id="16" presetID="18" presetClass="entr" presetSubtype="12" fill="hold" nodeType="withEffect">
                                  <p:stCondLst>
                                    <p:cond delay="0"/>
                                  </p:stCondLst>
                                  <p:childTnLst>
                                    <p:set>
                                      <p:cBhvr>
                                        <p:cTn id="17" dur="1" fill="hold">
                                          <p:stCondLst>
                                            <p:cond delay="0"/>
                                          </p:stCondLst>
                                        </p:cTn>
                                        <p:tgtEl>
                                          <p:spTgt spid="177160"/>
                                        </p:tgtEl>
                                        <p:attrNameLst>
                                          <p:attrName>style.visibility</p:attrName>
                                        </p:attrNameLst>
                                      </p:cBhvr>
                                      <p:to>
                                        <p:strVal val="visible"/>
                                      </p:to>
                                    </p:set>
                                    <p:animEffect transition="in" filter="strips(downLeft)">
                                      <p:cBhvr>
                                        <p:cTn id="18" dur="500"/>
                                        <p:tgtEl>
                                          <p:spTgt spid="1771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77163"/>
                                        </p:tgtEl>
                                        <p:attrNameLst>
                                          <p:attrName>style.visibility</p:attrName>
                                        </p:attrNameLst>
                                      </p:cBhvr>
                                      <p:to>
                                        <p:strVal val="visible"/>
                                      </p:to>
                                    </p:set>
                                    <p:animEffect transition="in" filter="strips(downLeft)">
                                      <p:cBhvr>
                                        <p:cTn id="23" dur="500"/>
                                        <p:tgtEl>
                                          <p:spTgt spid="177163"/>
                                        </p:tgtEl>
                                      </p:cBhvr>
                                    </p:animEffect>
                                  </p:childTnLst>
                                </p:cTn>
                              </p:par>
                              <p:par>
                                <p:cTn id="24" presetID="18" presetClass="entr" presetSubtype="12" fill="hold" nodeType="withEffect">
                                  <p:stCondLst>
                                    <p:cond delay="0"/>
                                  </p:stCondLst>
                                  <p:childTnLst>
                                    <p:set>
                                      <p:cBhvr>
                                        <p:cTn id="25" dur="1" fill="hold">
                                          <p:stCondLst>
                                            <p:cond delay="0"/>
                                          </p:stCondLst>
                                        </p:cTn>
                                        <p:tgtEl>
                                          <p:spTgt spid="177161"/>
                                        </p:tgtEl>
                                        <p:attrNameLst>
                                          <p:attrName>style.visibility</p:attrName>
                                        </p:attrNameLst>
                                      </p:cBhvr>
                                      <p:to>
                                        <p:strVal val="visible"/>
                                      </p:to>
                                    </p:set>
                                    <p:animEffect transition="in" filter="strips(downLeft)">
                                      <p:cBhvr>
                                        <p:cTn id="26" dur="500"/>
                                        <p:tgtEl>
                                          <p:spTgt spid="1771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77165"/>
                                        </p:tgtEl>
                                        <p:attrNameLst>
                                          <p:attrName>style.visibility</p:attrName>
                                        </p:attrNameLst>
                                      </p:cBhvr>
                                      <p:to>
                                        <p:strVal val="visible"/>
                                      </p:to>
                                    </p:set>
                                    <p:animEffect transition="in" filter="slide(fromBottom)">
                                      <p:cBhvr>
                                        <p:cTn id="31" dur="500"/>
                                        <p:tgtEl>
                                          <p:spTgt spid="177165"/>
                                        </p:tgtEl>
                                      </p:cBhvr>
                                    </p:animEffect>
                                  </p:childTnLst>
                                </p:cTn>
                              </p:par>
                              <p:par>
                                <p:cTn id="32" presetID="12" presetClass="entr" presetSubtype="4" fill="hold" nodeType="withEffect">
                                  <p:stCondLst>
                                    <p:cond delay="0"/>
                                  </p:stCondLst>
                                  <p:childTnLst>
                                    <p:set>
                                      <p:cBhvr>
                                        <p:cTn id="33" dur="1" fill="hold">
                                          <p:stCondLst>
                                            <p:cond delay="0"/>
                                          </p:stCondLst>
                                        </p:cTn>
                                        <p:tgtEl>
                                          <p:spTgt spid="177166"/>
                                        </p:tgtEl>
                                        <p:attrNameLst>
                                          <p:attrName>style.visibility</p:attrName>
                                        </p:attrNameLst>
                                      </p:cBhvr>
                                      <p:to>
                                        <p:strVal val="visible"/>
                                      </p:to>
                                    </p:set>
                                    <p:animEffect transition="in" filter="slide(fromBottom)">
                                      <p:cBhvr>
                                        <p:cTn id="34" dur="500"/>
                                        <p:tgtEl>
                                          <p:spTgt spid="17716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77167"/>
                                        </p:tgtEl>
                                        <p:attrNameLst>
                                          <p:attrName>style.visibility</p:attrName>
                                        </p:attrNameLst>
                                      </p:cBhvr>
                                      <p:to>
                                        <p:strVal val="visible"/>
                                      </p:to>
                                    </p:set>
                                    <p:animEffect transition="in" filter="slide(fromBottom)">
                                      <p:cBhvr>
                                        <p:cTn id="37" dur="500"/>
                                        <p:tgtEl>
                                          <p:spTgt spid="17716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77168"/>
                                        </p:tgtEl>
                                        <p:attrNameLst>
                                          <p:attrName>style.visibility</p:attrName>
                                        </p:attrNameLst>
                                      </p:cBhvr>
                                      <p:to>
                                        <p:strVal val="visible"/>
                                      </p:to>
                                    </p:set>
                                    <p:animEffect transition="in" filter="slide(fromBottom)">
                                      <p:cBhvr>
                                        <p:cTn id="40" dur="500"/>
                                        <p:tgtEl>
                                          <p:spTgt spid="177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p:bldP spid="177162" grpId="0"/>
      <p:bldP spid="177163" grpId="0"/>
      <p:bldP spid="177165" grpId="0"/>
      <p:bldP spid="177167" grpId="0"/>
      <p:bldP spid="1771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6">
            <a:extLst>
              <a:ext uri="{FF2B5EF4-FFF2-40B4-BE49-F238E27FC236}">
                <a16:creationId xmlns:a16="http://schemas.microsoft.com/office/drawing/2014/main" id="{64B05C2A-6224-4A80-AABF-DBAEFA940044}"/>
              </a:ext>
            </a:extLst>
          </p:cNvPr>
          <p:cNvSpPr txBox="1">
            <a:spLocks noChangeArrowheads="1"/>
          </p:cNvSpPr>
          <p:nvPr/>
        </p:nvSpPr>
        <p:spPr bwMode="auto">
          <a:xfrm>
            <a:off x="1047750" y="0"/>
            <a:ext cx="7046913"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Clr>
                <a:srgbClr val="0BD0D9"/>
              </a:buClr>
              <a:buSzPct val="95000"/>
              <a:buFont typeface="Calibri" panose="020F0502020204030204" pitchFamily="34" charset="0"/>
              <a:buNone/>
            </a:pPr>
            <a:r>
              <a:rPr lang="en-US" altLang="zh-CN" sz="2800" b="1">
                <a:solidFill>
                  <a:schemeClr val="tx2"/>
                </a:solidFill>
                <a:latin typeface="Arial" panose="020B0604020202020204" pitchFamily="34" charset="0"/>
                <a:ea typeface="宋体" panose="02010600030101010101" pitchFamily="2" charset="-122"/>
              </a:rPr>
              <a:t>Structure and Nomenclature—</a:t>
            </a:r>
            <a:r>
              <a:rPr lang="zh-CN" altLang="en-US" sz="2400" b="1">
                <a:solidFill>
                  <a:schemeClr val="tx2"/>
                </a:solidFill>
                <a:latin typeface="Arial" panose="020B0604020202020204" pitchFamily="34" charset="0"/>
                <a:ea typeface="宋体" panose="02010600030101010101" pitchFamily="2" charset="-122"/>
              </a:rPr>
              <a:t>结构、命名</a:t>
            </a:r>
            <a:endParaRPr lang="en-US" altLang="zh-CN" sz="2400" b="1">
              <a:solidFill>
                <a:schemeClr val="tx2"/>
              </a:solidFill>
              <a:latin typeface="Arial" panose="020B0604020202020204" pitchFamily="34" charset="0"/>
              <a:ea typeface="宋体" panose="02010600030101010101" pitchFamily="2" charset="-122"/>
            </a:endParaRPr>
          </a:p>
        </p:txBody>
      </p:sp>
      <p:sp>
        <p:nvSpPr>
          <p:cNvPr id="4" name="矩形 3">
            <a:extLst>
              <a:ext uri="{FF2B5EF4-FFF2-40B4-BE49-F238E27FC236}">
                <a16:creationId xmlns:a16="http://schemas.microsoft.com/office/drawing/2014/main" id="{62ED1268-FC79-4462-8443-BEE2B4469844}"/>
              </a:ext>
            </a:extLst>
          </p:cNvPr>
          <p:cNvSpPr/>
          <p:nvPr/>
        </p:nvSpPr>
        <p:spPr>
          <a:xfrm>
            <a:off x="609600" y="1200150"/>
            <a:ext cx="2105025" cy="461963"/>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 烯烃的结构</a:t>
            </a:r>
            <a:endParaRPr lang="zh-CN" altLang="en-US" sz="2400" dirty="0">
              <a:solidFill>
                <a:schemeClr val="tx2">
                  <a:lumMod val="75000"/>
                </a:schemeClr>
              </a:solidFill>
              <a:latin typeface="Arial" charset="0"/>
              <a:ea typeface="+mn-ea"/>
            </a:endParaRPr>
          </a:p>
        </p:txBody>
      </p:sp>
      <p:sp>
        <p:nvSpPr>
          <p:cNvPr id="7172" name="Text Box 13">
            <a:extLst>
              <a:ext uri="{FF2B5EF4-FFF2-40B4-BE49-F238E27FC236}">
                <a16:creationId xmlns:a16="http://schemas.microsoft.com/office/drawing/2014/main" id="{F286181D-BA06-4C6F-A036-0403C21E4245}"/>
              </a:ext>
            </a:extLst>
          </p:cNvPr>
          <p:cNvSpPr txBox="1">
            <a:spLocks noChangeArrowheads="1"/>
          </p:cNvSpPr>
          <p:nvPr/>
        </p:nvSpPr>
        <p:spPr bwMode="auto">
          <a:xfrm>
            <a:off x="755650" y="2363788"/>
            <a:ext cx="7848600"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50000"/>
              </a:spcBef>
            </a:pPr>
            <a:r>
              <a:rPr lang="zh-CN" altLang="en-US" sz="2400" b="1">
                <a:latin typeface="Times New Roman" panose="02020603050405020304" pitchFamily="18" charset="0"/>
                <a:ea typeface="宋体" panose="02010600030101010101" pitchFamily="2" charset="-122"/>
              </a:rPr>
              <a:t>单烯烃：</a:t>
            </a:r>
            <a:r>
              <a:rPr lang="zh-CN" altLang="en-US" sz="2400" b="1">
                <a:solidFill>
                  <a:srgbClr val="000000"/>
                </a:solidFill>
                <a:latin typeface="Times New Roman" panose="02020603050405020304" pitchFamily="18" charset="0"/>
                <a:ea typeface="宋体" panose="02010600030101010101" pitchFamily="2" charset="-122"/>
              </a:rPr>
              <a:t>是指分子中含有</a:t>
            </a:r>
            <a:r>
              <a:rPr lang="zh-CN" altLang="en-US" sz="2400" b="1">
                <a:solidFill>
                  <a:srgbClr val="FF3300"/>
                </a:solidFill>
                <a:latin typeface="Times New Roman" panose="02020603050405020304" pitchFamily="18" charset="0"/>
                <a:ea typeface="宋体" panose="02010600030101010101" pitchFamily="2" charset="-122"/>
              </a:rPr>
              <a:t>一个碳碳双键</a:t>
            </a:r>
            <a:r>
              <a:rPr lang="zh-CN" altLang="en-US" sz="2400" b="1">
                <a:solidFill>
                  <a:srgbClr val="000000"/>
                </a:solidFill>
                <a:latin typeface="Times New Roman" panose="02020603050405020304" pitchFamily="18" charset="0"/>
                <a:ea typeface="宋体" panose="02010600030101010101" pitchFamily="2" charset="-122"/>
              </a:rPr>
              <a:t>的不饱和开链烃。</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en-US" altLang="zh-CN" sz="2400" b="1">
                <a:solidFill>
                  <a:srgbClr val="000000"/>
                </a:solidFill>
                <a:latin typeface="Times New Roman" panose="02020603050405020304" pitchFamily="18" charset="0"/>
                <a:ea typeface="宋体" panose="02010600030101010101" pitchFamily="2" charset="-122"/>
              </a:rPr>
              <a:t>    </a:t>
            </a:r>
            <a:r>
              <a:rPr lang="zh-CN" altLang="en-US" sz="2400" b="1">
                <a:solidFill>
                  <a:srgbClr val="000000"/>
                </a:solidFill>
                <a:latin typeface="Times New Roman" panose="02020603050405020304" pitchFamily="18" charset="0"/>
                <a:ea typeface="宋体" panose="02010600030101010101" pitchFamily="2" charset="-122"/>
              </a:rPr>
              <a:t>单烯烃分子中的氢原子数，比相同碳原子数的烷烃分子少两个。</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通式：</a:t>
            </a:r>
            <a:r>
              <a:rPr lang="en-US" altLang="zh-CN" sz="2400" b="1">
                <a:solidFill>
                  <a:srgbClr val="000000"/>
                </a:solidFill>
                <a:latin typeface="Times New Roman" panose="02020603050405020304" pitchFamily="18" charset="0"/>
                <a:ea typeface="宋体" panose="02010600030101010101" pitchFamily="2" charset="-122"/>
              </a:rPr>
              <a:t>C</a:t>
            </a:r>
            <a:r>
              <a:rPr lang="en-US" altLang="zh-CN" sz="2400" b="1" baseline="-30000">
                <a:solidFill>
                  <a:srgbClr val="000000"/>
                </a:solidFill>
                <a:latin typeface="Times New Roman" panose="02020603050405020304" pitchFamily="18" charset="0"/>
                <a:ea typeface="宋体" panose="02010600030101010101" pitchFamily="2" charset="-122"/>
              </a:rPr>
              <a:t>n</a:t>
            </a:r>
            <a:r>
              <a:rPr lang="en-US" altLang="zh-CN" sz="2400" b="1">
                <a:solidFill>
                  <a:srgbClr val="000000"/>
                </a:solidFill>
                <a:latin typeface="Times New Roman" panose="02020603050405020304" pitchFamily="18" charset="0"/>
                <a:ea typeface="宋体" panose="02010600030101010101" pitchFamily="2" charset="-122"/>
              </a:rPr>
              <a:t>H</a:t>
            </a:r>
            <a:r>
              <a:rPr lang="en-US" altLang="zh-CN" sz="2400" b="1" baseline="-30000">
                <a:solidFill>
                  <a:srgbClr val="000000"/>
                </a:solidFill>
                <a:latin typeface="Times New Roman" panose="02020603050405020304" pitchFamily="18" charset="0"/>
                <a:ea typeface="宋体" panose="02010600030101010101" pitchFamily="2" charset="-122"/>
              </a:rPr>
              <a:t>2n   </a:t>
            </a: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    </a:t>
            </a:r>
            <a:r>
              <a:rPr lang="zh-CN" altLang="en-US" sz="2400" b="1">
                <a:solidFill>
                  <a:srgbClr val="FF0000"/>
                </a:solidFill>
                <a:latin typeface="Times New Roman" panose="02020603050405020304" pitchFamily="18" charset="0"/>
                <a:ea typeface="宋体" panose="02010600030101010101" pitchFamily="2" charset="-122"/>
              </a:rPr>
              <a:t>碳碳双键</a:t>
            </a:r>
            <a:r>
              <a:rPr lang="zh-CN" altLang="en-US" sz="2400" b="1">
                <a:solidFill>
                  <a:srgbClr val="000000"/>
                </a:solidFill>
                <a:latin typeface="Times New Roman" panose="02020603050405020304" pitchFamily="18" charset="0"/>
                <a:ea typeface="宋体" panose="02010600030101010101" pitchFamily="2" charset="-122"/>
              </a:rPr>
              <a:t>为烯烃的官能团，是烯烃的反应中心。 </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官能团： </a:t>
            </a:r>
            <a:r>
              <a:rPr lang="en-US" altLang="zh-CN" sz="2400" b="1">
                <a:solidFill>
                  <a:srgbClr val="FF3300"/>
                </a:solidFill>
                <a:latin typeface="Times New Roman" panose="02020603050405020304" pitchFamily="18" charset="0"/>
                <a:ea typeface="宋体" panose="02010600030101010101" pitchFamily="2" charset="-122"/>
              </a:rPr>
              <a:t>C=C</a:t>
            </a:r>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π</a:t>
            </a:r>
            <a:r>
              <a:rPr lang="zh-CN" altLang="en-US" sz="2400" b="1">
                <a:solidFill>
                  <a:srgbClr val="000000"/>
                </a:solidFill>
                <a:latin typeface="Times New Roman" panose="02020603050405020304" pitchFamily="18" charset="0"/>
                <a:ea typeface="宋体" panose="02010600030101010101" pitchFamily="2" charset="-122"/>
              </a:rPr>
              <a:t>键、</a:t>
            </a:r>
            <a:r>
              <a:rPr lang="en-US" altLang="zh-CN" sz="2400" b="1">
                <a:solidFill>
                  <a:srgbClr val="000000"/>
                </a:solidFill>
                <a:latin typeface="Times New Roman" panose="02020603050405020304" pitchFamily="18" charset="0"/>
                <a:ea typeface="宋体" panose="02010600030101010101" pitchFamily="2" charset="-122"/>
              </a:rPr>
              <a:t>σ</a:t>
            </a:r>
            <a:r>
              <a:rPr lang="zh-CN" altLang="en-US" sz="2400" b="1">
                <a:solidFill>
                  <a:srgbClr val="000000"/>
                </a:solidFill>
                <a:latin typeface="Times New Roman" panose="02020603050405020304" pitchFamily="18" charset="0"/>
                <a:ea typeface="宋体" panose="02010600030101010101" pitchFamily="2" charset="-122"/>
              </a:rPr>
              <a:t>键）。</a:t>
            </a:r>
            <a:r>
              <a:rPr lang="zh-CN" altLang="en-US" sz="2400">
                <a:latin typeface="Times New Roman" panose="02020603050405020304" pitchFamily="18" charset="0"/>
                <a:ea typeface="宋体" panose="02010600030101010101" pitchFamily="2" charset="-122"/>
              </a:rPr>
              <a:t> </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17F8D25C-A662-4F1E-B55D-BE9DC13C48D2}"/>
              </a:ext>
            </a:extLst>
          </p:cNvPr>
          <p:cNvSpPr>
            <a:spLocks noGrp="1"/>
          </p:cNvSpPr>
          <p:nvPr>
            <p:ph type="dt" sz="half" idx="10"/>
          </p:nvPr>
        </p:nvSpPr>
        <p:spPr/>
        <p:txBody>
          <a:bodyPr/>
          <a:lstStyle/>
          <a:p>
            <a:pPr>
              <a:defRPr/>
            </a:pPr>
            <a:fld id="{F4A98D5F-1FE2-4065-8601-2D2E69BF0767}" type="datetime11">
              <a:rPr lang="zh-CN" altLang="en-US" smtClean="0"/>
              <a:t>11:48:08</a:t>
            </a:fld>
            <a:endParaRPr lang="en-US"/>
          </a:p>
        </p:txBody>
      </p:sp>
      <p:sp>
        <p:nvSpPr>
          <p:cNvPr id="3" name="灯片编号占位符 2">
            <a:extLst>
              <a:ext uri="{FF2B5EF4-FFF2-40B4-BE49-F238E27FC236}">
                <a16:creationId xmlns:a16="http://schemas.microsoft.com/office/drawing/2014/main" id="{14E7DE0E-8FF6-410C-A757-5A710CF9409A}"/>
              </a:ext>
            </a:extLst>
          </p:cNvPr>
          <p:cNvSpPr>
            <a:spLocks noGrp="1"/>
          </p:cNvSpPr>
          <p:nvPr>
            <p:ph type="sldNum" sz="quarter" idx="12"/>
          </p:nvPr>
        </p:nvSpPr>
        <p:spPr/>
        <p:txBody>
          <a:bodyPr/>
          <a:lstStyle/>
          <a:p>
            <a:pPr>
              <a:defRPr/>
            </a:pPr>
            <a:fld id="{D9255669-4D76-4035-84D2-5F59D5D8FE20}" type="slidenum">
              <a:rPr lang="en-US" altLang="zh-CN" smtClean="0"/>
              <a:pPr>
                <a:defRPr/>
              </a:pPr>
              <a:t>4</a:t>
            </a:fld>
            <a:endParaRPr lang="en-US" altLang="zh-CN"/>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2640DB-4743-4076-82C5-85FBF305D16C}"/>
              </a:ext>
            </a:extLst>
          </p:cNvPr>
          <p:cNvSpPr>
            <a:spLocks noGrp="1"/>
          </p:cNvSpPr>
          <p:nvPr>
            <p:ph type="dt" sz="half" idx="10"/>
          </p:nvPr>
        </p:nvSpPr>
        <p:spPr/>
        <p:txBody>
          <a:bodyPr/>
          <a:lstStyle/>
          <a:p>
            <a:pPr>
              <a:defRPr/>
            </a:pPr>
            <a:fld id="{397318C8-62E9-44A6-8270-909685BEC7D8}" type="datetime11">
              <a:rPr lang="zh-CN" altLang="en-US" smtClean="0"/>
              <a:t>11:48:09</a:t>
            </a:fld>
            <a:endParaRPr lang="en-US"/>
          </a:p>
        </p:txBody>
      </p:sp>
      <p:sp>
        <p:nvSpPr>
          <p:cNvPr id="3" name="灯片编号占位符 2">
            <a:extLst>
              <a:ext uri="{FF2B5EF4-FFF2-40B4-BE49-F238E27FC236}">
                <a16:creationId xmlns:a16="http://schemas.microsoft.com/office/drawing/2014/main" id="{6B6D8F76-2AC0-46D7-837D-4CDBD4814286}"/>
              </a:ext>
            </a:extLst>
          </p:cNvPr>
          <p:cNvSpPr>
            <a:spLocks noGrp="1"/>
          </p:cNvSpPr>
          <p:nvPr>
            <p:ph type="sldNum" sz="quarter" idx="12"/>
          </p:nvPr>
        </p:nvSpPr>
        <p:spPr/>
        <p:txBody>
          <a:bodyPr/>
          <a:lstStyle/>
          <a:p>
            <a:pPr>
              <a:defRPr/>
            </a:pPr>
            <a:fld id="{D9255669-4D76-4035-84D2-5F59D5D8FE20}" type="slidenum">
              <a:rPr lang="en-US" altLang="zh-CN" smtClean="0"/>
              <a:pPr>
                <a:defRPr/>
              </a:pPr>
              <a:t>40</a:t>
            </a:fld>
            <a:endParaRPr lang="en-US" altLang="zh-CN"/>
          </a:p>
        </p:txBody>
      </p:sp>
      <p:sp>
        <p:nvSpPr>
          <p:cNvPr id="4" name="Text Box 9">
            <a:extLst>
              <a:ext uri="{FF2B5EF4-FFF2-40B4-BE49-F238E27FC236}">
                <a16:creationId xmlns:a16="http://schemas.microsoft.com/office/drawing/2014/main" id="{3756CD24-63B9-4B63-8C54-A29A89D6C584}"/>
              </a:ext>
            </a:extLst>
          </p:cNvPr>
          <p:cNvSpPr txBox="1">
            <a:spLocks noChangeArrowheads="1"/>
          </p:cNvSpPr>
          <p:nvPr/>
        </p:nvSpPr>
        <p:spPr bwMode="auto">
          <a:xfrm>
            <a:off x="7010336" y="2778175"/>
            <a:ext cx="1905000" cy="461962"/>
          </a:xfrm>
          <a:prstGeom prst="rect">
            <a:avLst/>
          </a:prstGeom>
          <a:noFill/>
          <a:ln w="9525">
            <a:noFill/>
            <a:miter lim="800000"/>
            <a:headEnd/>
            <a:tailEnd/>
          </a:ln>
        </p:spPr>
        <p:txBody>
          <a:bodyPr>
            <a:spAutoFit/>
          </a:bodyPr>
          <a:lstStyle/>
          <a:p>
            <a:pPr algn="r" eaLnBrk="1" fontAlgn="auto" hangingPunct="1">
              <a:spcBef>
                <a:spcPct val="50000"/>
              </a:spcBef>
              <a:spcAft>
                <a:spcPts val="0"/>
              </a:spcAft>
              <a:defRPr/>
            </a:pPr>
            <a:r>
              <a:rPr lang="zh-CN" altLang="en-US" sz="2400" b="1" dirty="0">
                <a:solidFill>
                  <a:srgbClr val="FF0000"/>
                </a:solidFill>
                <a:effectLst>
                  <a:outerShdw blurRad="38100" dist="38100" dir="2700000" algn="tl">
                    <a:srgbClr val="C0C0C0"/>
                  </a:outerShdw>
                </a:effectLst>
                <a:latin typeface="+mn-lt"/>
                <a:ea typeface="黑体" pitchFamily="2" charset="-122"/>
              </a:rPr>
              <a:t>环溴鎓离子</a:t>
            </a:r>
          </a:p>
        </p:txBody>
      </p:sp>
      <p:sp>
        <p:nvSpPr>
          <p:cNvPr id="5" name="TextBox 11">
            <a:extLst>
              <a:ext uri="{FF2B5EF4-FFF2-40B4-BE49-F238E27FC236}">
                <a16:creationId xmlns:a16="http://schemas.microsoft.com/office/drawing/2014/main" id="{F529EA76-D25B-443B-A0EB-5BD9AFB6FC70}"/>
              </a:ext>
            </a:extLst>
          </p:cNvPr>
          <p:cNvSpPr txBox="1"/>
          <p:nvPr/>
        </p:nvSpPr>
        <p:spPr>
          <a:xfrm>
            <a:off x="606425" y="757051"/>
            <a:ext cx="1603375" cy="430212"/>
          </a:xfrm>
          <a:prstGeom prst="rect">
            <a:avLst/>
          </a:prstGeom>
          <a:noFill/>
        </p:spPr>
        <p:txBody>
          <a:bodyPr wrap="none">
            <a:spAutoFit/>
          </a:bodyPr>
          <a:lstStyle/>
          <a:p>
            <a:pPr eaLnBrk="1" fontAlgn="auto" hangingPunct="1">
              <a:spcBef>
                <a:spcPts val="0"/>
              </a:spcBef>
              <a:spcAft>
                <a:spcPts val="0"/>
              </a:spcAft>
              <a:defRPr/>
            </a:pPr>
            <a:r>
              <a:rPr lang="zh-CN" altLang="en-US" sz="2200" b="1" dirty="0">
                <a:solidFill>
                  <a:schemeClr val="tx2">
                    <a:lumMod val="75000"/>
                  </a:schemeClr>
                </a:solidFill>
                <a:latin typeface="Arial" charset="0"/>
                <a:ea typeface="+mn-ea"/>
              </a:rPr>
              <a:t>反应机理：</a:t>
            </a:r>
          </a:p>
        </p:txBody>
      </p:sp>
      <p:grpSp>
        <p:nvGrpSpPr>
          <p:cNvPr id="6" name="组合 13">
            <a:extLst>
              <a:ext uri="{FF2B5EF4-FFF2-40B4-BE49-F238E27FC236}">
                <a16:creationId xmlns:a16="http://schemas.microsoft.com/office/drawing/2014/main" id="{37788C25-8A96-4781-BDD7-B23EC91E0942}"/>
              </a:ext>
            </a:extLst>
          </p:cNvPr>
          <p:cNvGrpSpPr>
            <a:grpSpLocks/>
          </p:cNvGrpSpPr>
          <p:nvPr/>
        </p:nvGrpSpPr>
        <p:grpSpPr bwMode="auto">
          <a:xfrm>
            <a:off x="3460749" y="607825"/>
            <a:ext cx="2222500" cy="728663"/>
            <a:chOff x="-2667098" y="1905040"/>
            <a:chExt cx="2223490" cy="729946"/>
          </a:xfrm>
        </p:grpSpPr>
        <p:grpSp>
          <p:nvGrpSpPr>
            <p:cNvPr id="7" name="组合 12">
              <a:extLst>
                <a:ext uri="{FF2B5EF4-FFF2-40B4-BE49-F238E27FC236}">
                  <a16:creationId xmlns:a16="http://schemas.microsoft.com/office/drawing/2014/main" id="{35222A4B-4D70-40BE-9421-1F2167C41606}"/>
                </a:ext>
              </a:extLst>
            </p:cNvPr>
            <p:cNvGrpSpPr>
              <a:grpSpLocks noChangeAspect="1"/>
            </p:cNvGrpSpPr>
            <p:nvPr/>
          </p:nvGrpSpPr>
          <p:grpSpPr bwMode="auto">
            <a:xfrm>
              <a:off x="-2667098" y="1981238"/>
              <a:ext cx="2160000" cy="653748"/>
              <a:chOff x="-3047800" y="1934015"/>
              <a:chExt cx="3428910" cy="1037798"/>
            </a:xfrm>
          </p:grpSpPr>
          <p:sp>
            <p:nvSpPr>
              <p:cNvPr id="9" name="矩形 8">
                <a:extLst>
                  <a:ext uri="{FF2B5EF4-FFF2-40B4-BE49-F238E27FC236}">
                    <a16:creationId xmlns:a16="http://schemas.microsoft.com/office/drawing/2014/main" id="{EAC9D99E-0E97-45F4-81D6-35057354DBEC}"/>
                  </a:ext>
                </a:extLst>
              </p:cNvPr>
              <p:cNvSpPr/>
              <p:nvPr/>
            </p:nvSpPr>
            <p:spPr>
              <a:xfrm>
                <a:off x="-3047800" y="1934231"/>
                <a:ext cx="3428850" cy="103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10" name="Object 5">
                <a:extLst>
                  <a:ext uri="{FF2B5EF4-FFF2-40B4-BE49-F238E27FC236}">
                    <a16:creationId xmlns:a16="http://schemas.microsoft.com/office/drawing/2014/main" id="{9E690A6E-6D0F-4E97-950B-83AB8F1ED1A1}"/>
                  </a:ext>
                </a:extLst>
              </p:cNvPr>
              <p:cNvGraphicFramePr>
                <a:graphicFrameLocks noChangeAspect="1"/>
              </p:cNvGraphicFramePr>
              <p:nvPr/>
            </p:nvGraphicFramePr>
            <p:xfrm>
              <a:off x="-3019438" y="2395985"/>
              <a:ext cx="3283678" cy="473777"/>
            </p:xfrm>
            <a:graphic>
              <a:graphicData uri="http://schemas.openxmlformats.org/presentationml/2006/ole">
                <mc:AlternateContent xmlns:mc="http://schemas.openxmlformats.org/markup-compatibility/2006">
                  <mc:Choice xmlns:v="urn:schemas-microsoft-com:vml" Requires="v">
                    <p:oleObj spid="_x0000_s102465" name="Document" r:id="rId3" imgW="1381125" imgH="200025" progId="ChemWindow.Document">
                      <p:embed/>
                    </p:oleObj>
                  </mc:Choice>
                  <mc:Fallback>
                    <p:oleObj name="Document" r:id="rId3" imgW="1381125" imgH="200025" progId="ChemWindow.Document">
                      <p:embed/>
                      <p:pic>
                        <p:nvPicPr>
                          <p:cNvPr id="46102" name="Object 5">
                            <a:extLst>
                              <a:ext uri="{FF2B5EF4-FFF2-40B4-BE49-F238E27FC236}">
                                <a16:creationId xmlns:a16="http://schemas.microsoft.com/office/drawing/2014/main" id="{9A95B7D0-97C1-49E6-9147-F609C27B3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38" y="2395985"/>
                            <a:ext cx="3283678" cy="47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Text Box 7">
              <a:extLst>
                <a:ext uri="{FF2B5EF4-FFF2-40B4-BE49-F238E27FC236}">
                  <a16:creationId xmlns:a16="http://schemas.microsoft.com/office/drawing/2014/main" id="{E04D766A-8FA1-4F96-A5F5-6A6CB8848E20}"/>
                </a:ext>
              </a:extLst>
            </p:cNvPr>
            <p:cNvSpPr txBox="1">
              <a:spLocks noChangeArrowheads="1"/>
            </p:cNvSpPr>
            <p:nvPr/>
          </p:nvSpPr>
          <p:spPr bwMode="auto">
            <a:xfrm>
              <a:off x="-1725514" y="1905040"/>
              <a:ext cx="1281906" cy="4762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en-US" altLang="zh-CN" sz="2800" b="1">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chemeClr val="bg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000" b="1" baseline="30000">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chemeClr val="bg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000" b="1" baseline="3000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2000" b="1">
                <a:solidFill>
                  <a:schemeClr val="bg1"/>
                </a:solidFill>
                <a:latin typeface="Times New Roman" panose="02020603050405020304" pitchFamily="18" charset="0"/>
                <a:ea typeface="宋体" panose="02010600030101010101" pitchFamily="2" charset="-122"/>
              </a:endParaRPr>
            </a:p>
          </p:txBody>
        </p:sp>
      </p:grpSp>
      <p:pic>
        <p:nvPicPr>
          <p:cNvPr id="16" name="Picture 10">
            <a:extLst>
              <a:ext uri="{FF2B5EF4-FFF2-40B4-BE49-F238E27FC236}">
                <a16:creationId xmlns:a16="http://schemas.microsoft.com/office/drawing/2014/main" id="{53DC4410-7842-4FA3-A630-4117A304FF8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6662" t="8817" r="4140" b="54202"/>
          <a:stretch>
            <a:fillRect/>
          </a:stretch>
        </p:blipFill>
        <p:spPr bwMode="auto">
          <a:xfrm>
            <a:off x="4876792" y="1663714"/>
            <a:ext cx="13985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a:extLst>
              <a:ext uri="{FF2B5EF4-FFF2-40B4-BE49-F238E27FC236}">
                <a16:creationId xmlns:a16="http://schemas.microsoft.com/office/drawing/2014/main" id="{2E57D335-EBF4-4F50-BD14-7E86D3B332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8847" t="64648" r="3239" b="7953"/>
          <a:stretch>
            <a:fillRect/>
          </a:stretch>
        </p:blipFill>
        <p:spPr bwMode="auto">
          <a:xfrm>
            <a:off x="7183320" y="1524050"/>
            <a:ext cx="16414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a:extLst>
              <a:ext uri="{FF2B5EF4-FFF2-40B4-BE49-F238E27FC236}">
                <a16:creationId xmlns:a16="http://schemas.microsoft.com/office/drawing/2014/main" id="{E46638C9-4B4D-4F21-B6B2-F9122DE2B89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 r="82480" b="62711"/>
          <a:stretch>
            <a:fillRect/>
          </a:stretch>
        </p:blipFill>
        <p:spPr bwMode="auto">
          <a:xfrm>
            <a:off x="152516" y="1423679"/>
            <a:ext cx="137160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CD186523-42FE-41B1-B075-BA896DA91E2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581" t="10808" r="42931" b="54202"/>
          <a:stretch>
            <a:fillRect/>
          </a:stretch>
        </p:blipFill>
        <p:spPr bwMode="auto">
          <a:xfrm>
            <a:off x="2438456" y="1714191"/>
            <a:ext cx="159226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箭头连接符 19">
            <a:extLst>
              <a:ext uri="{FF2B5EF4-FFF2-40B4-BE49-F238E27FC236}">
                <a16:creationId xmlns:a16="http://schemas.microsoft.com/office/drawing/2014/main" id="{EC487768-8AE5-41B8-BD56-4574C7EAEE8C}"/>
              </a:ext>
            </a:extLst>
          </p:cNvPr>
          <p:cNvCxnSpPr/>
          <p:nvPr/>
        </p:nvCxnSpPr>
        <p:spPr>
          <a:xfrm>
            <a:off x="1570095" y="2286030"/>
            <a:ext cx="792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C1BF4922-48FA-4AC0-982C-D30F76A3D8EE}"/>
              </a:ext>
            </a:extLst>
          </p:cNvPr>
          <p:cNvCxnSpPr/>
          <p:nvPr/>
        </p:nvCxnSpPr>
        <p:spPr>
          <a:xfrm>
            <a:off x="3962416" y="2286030"/>
            <a:ext cx="7921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F38D742A-7A6F-4B95-AD07-2482E8F90C63}"/>
              </a:ext>
            </a:extLst>
          </p:cNvPr>
          <p:cNvCxnSpPr/>
          <p:nvPr/>
        </p:nvCxnSpPr>
        <p:spPr>
          <a:xfrm>
            <a:off x="6370570" y="2286030"/>
            <a:ext cx="7921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 Box 24">
            <a:extLst>
              <a:ext uri="{FF2B5EF4-FFF2-40B4-BE49-F238E27FC236}">
                <a16:creationId xmlns:a16="http://schemas.microsoft.com/office/drawing/2014/main" id="{54BEA0BB-AE80-45EE-AB69-C4E978ABF869}"/>
              </a:ext>
            </a:extLst>
          </p:cNvPr>
          <p:cNvSpPr txBox="1">
            <a:spLocks noChangeArrowheads="1"/>
          </p:cNvSpPr>
          <p:nvPr/>
        </p:nvSpPr>
        <p:spPr bwMode="auto">
          <a:xfrm>
            <a:off x="827088" y="6021388"/>
            <a:ext cx="6049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宋体" panose="02010600030101010101" pitchFamily="2" charset="-122"/>
              </a:rPr>
              <a:t>    </a:t>
            </a:r>
            <a:r>
              <a:rPr kumimoji="1" lang="zh-CN" altLang="en-US" sz="2400" b="1" dirty="0">
                <a:latin typeface="宋体" panose="02010600030101010101" pitchFamily="2" charset="-122"/>
              </a:rPr>
              <a:t>反应的立体化学：</a:t>
            </a:r>
            <a:r>
              <a:rPr kumimoji="1" lang="zh-CN" altLang="en-US" sz="2400" b="1" dirty="0">
                <a:solidFill>
                  <a:srgbClr val="FF0000"/>
                </a:solidFill>
                <a:latin typeface="宋体" panose="02010600030101010101" pitchFamily="2" charset="-122"/>
              </a:rPr>
              <a:t>反式共平面加成。</a:t>
            </a:r>
            <a:r>
              <a:rPr kumimoji="1" lang="zh-CN" altLang="en-US" sz="2400" dirty="0">
                <a:latin typeface="Times New Roman" panose="02020603050405020304" pitchFamily="18" charset="0"/>
              </a:rPr>
              <a:t> </a:t>
            </a:r>
          </a:p>
        </p:txBody>
      </p:sp>
      <p:pic>
        <p:nvPicPr>
          <p:cNvPr id="45" name="图片 44">
            <a:extLst>
              <a:ext uri="{FF2B5EF4-FFF2-40B4-BE49-F238E27FC236}">
                <a16:creationId xmlns:a16="http://schemas.microsoft.com/office/drawing/2014/main" id="{0B8A445B-2617-497E-8EC0-8FCBF39A00FD}"/>
              </a:ext>
            </a:extLst>
          </p:cNvPr>
          <p:cNvPicPr>
            <a:picLocks noChangeAspect="1"/>
          </p:cNvPicPr>
          <p:nvPr/>
        </p:nvPicPr>
        <p:blipFill>
          <a:blip r:embed="rId6"/>
          <a:stretch>
            <a:fillRect/>
          </a:stretch>
        </p:blipFill>
        <p:spPr>
          <a:xfrm>
            <a:off x="2472636" y="3271468"/>
            <a:ext cx="4198727" cy="2664456"/>
          </a:xfrm>
          <a:prstGeom prst="rect">
            <a:avLst/>
          </a:prstGeom>
        </p:spPr>
      </p:pic>
    </p:spTree>
    <p:extLst>
      <p:ext uri="{BB962C8B-B14F-4D97-AF65-F5344CB8AC3E}">
        <p14:creationId xmlns:p14="http://schemas.microsoft.com/office/powerpoint/2010/main" val="3950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71482D75-01E5-4AE8-BB72-606985FF85BE}"/>
              </a:ext>
            </a:extLst>
          </p:cNvPr>
          <p:cNvSpPr>
            <a:spLocks noChangeArrowheads="1"/>
          </p:cNvSpPr>
          <p:nvPr/>
        </p:nvSpPr>
        <p:spPr bwMode="auto">
          <a:xfrm>
            <a:off x="0" y="34290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3429000" algn="l"/>
              </a:tabLst>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tabLst>
                <a:tab pos="3429000" algn="l"/>
              </a:tabLst>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tabLst>
                <a:tab pos="3429000" algn="l"/>
              </a:tabLst>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000">
                <a:latin typeface="Arial" panose="020B0604020202020204" pitchFamily="34" charset="0"/>
                <a:ea typeface="宋体" panose="02010600030101010101" pitchFamily="2" charset="-122"/>
                <a:cs typeface="Times New Roman" panose="02020603050405020304" pitchFamily="18" charset="0"/>
              </a:rPr>
              <a:t> </a:t>
            </a:r>
            <a:endParaRPr lang="en-US" altLang="zh-CN" sz="10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00000"/>
              </a:lnSpc>
              <a:spcBef>
                <a:spcPct val="0"/>
              </a:spcBef>
              <a:buFontTx/>
              <a:buNone/>
            </a:pPr>
            <a:endParaRPr lang="en-US" altLang="zh-CN" sz="1800">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124950" name="Object 22">
            <a:extLst>
              <a:ext uri="{FF2B5EF4-FFF2-40B4-BE49-F238E27FC236}">
                <a16:creationId xmlns:a16="http://schemas.microsoft.com/office/drawing/2014/main" id="{138F9424-7AE8-417F-84B4-E8A6BA56AAB6}"/>
              </a:ext>
            </a:extLst>
          </p:cNvPr>
          <p:cNvGraphicFramePr>
            <a:graphicFrameLocks noGrp="1"/>
          </p:cNvGraphicFramePr>
          <p:nvPr>
            <p:ph/>
          </p:nvPr>
        </p:nvGraphicFramePr>
        <p:xfrm>
          <a:off x="684213" y="260350"/>
          <a:ext cx="7778750" cy="5532438"/>
        </p:xfrm>
        <a:graphic>
          <a:graphicData uri="http://schemas.openxmlformats.org/presentationml/2006/ole">
            <mc:AlternateContent xmlns:mc="http://schemas.openxmlformats.org/markup-compatibility/2006">
              <mc:Choice xmlns:v="urn:schemas-microsoft-com:vml" Requires="v">
                <p:oleObj spid="_x0000_s105530" name="CS ChemDraw Drawing" r:id="rId3" imgW="3841529" imgH="2732268" progId="ChemDraw.Document.6.0">
                  <p:embed/>
                </p:oleObj>
              </mc:Choice>
              <mc:Fallback>
                <p:oleObj name="CS ChemDraw Drawing" r:id="rId3" imgW="3841529" imgH="2732268" progId="ChemDraw.Document.6.0">
                  <p:embed/>
                  <p:pic>
                    <p:nvPicPr>
                      <p:cNvPr id="124950" name="Object 22">
                        <a:extLst>
                          <a:ext uri="{FF2B5EF4-FFF2-40B4-BE49-F238E27FC236}">
                            <a16:creationId xmlns:a16="http://schemas.microsoft.com/office/drawing/2014/main" id="{138F9424-7AE8-417F-84B4-E8A6BA56AAB6}"/>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0350"/>
                        <a:ext cx="777875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462BE9E-B83C-4468-A0CE-00D98CAB46E8}"/>
              </a:ext>
            </a:extLst>
          </p:cNvPr>
          <p:cNvSpPr>
            <a:spLocks noGrp="1"/>
          </p:cNvSpPr>
          <p:nvPr>
            <p:ph type="dt" sz="quarter" idx="10"/>
          </p:nvPr>
        </p:nvSpPr>
        <p:spPr/>
        <p:txBody>
          <a:bodyPr/>
          <a:lstStyle/>
          <a:p>
            <a:pPr>
              <a:defRPr/>
            </a:pPr>
            <a:fld id="{52DAA262-8B00-4DA1-B581-DD75167096FC}"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2E78735F-0A6F-4788-9CA4-2C92B07714BC}"/>
              </a:ext>
            </a:extLst>
          </p:cNvPr>
          <p:cNvSpPr>
            <a:spLocks noGrp="1"/>
          </p:cNvSpPr>
          <p:nvPr>
            <p:ph type="sldNum" sz="quarter" idx="12"/>
          </p:nvPr>
        </p:nvSpPr>
        <p:spPr/>
        <p:txBody>
          <a:bodyPr/>
          <a:lstStyle/>
          <a:p>
            <a:pPr>
              <a:defRPr/>
            </a:pPr>
            <a:fld id="{3BAE3C10-7BF2-4940-AB08-8F03029CDB7A}" type="slidenum">
              <a:rPr lang="en-US" altLang="zh-CN"/>
              <a:pPr>
                <a:defRPr/>
              </a:pPr>
              <a:t>41</a:t>
            </a:fld>
            <a:endParaRPr lang="en-US" altLang="zh-CN"/>
          </a:p>
        </p:txBody>
      </p:sp>
      <p:sp>
        <p:nvSpPr>
          <p:cNvPr id="124952" name="Text Box 24">
            <a:extLst>
              <a:ext uri="{FF2B5EF4-FFF2-40B4-BE49-F238E27FC236}">
                <a16:creationId xmlns:a16="http://schemas.microsoft.com/office/drawing/2014/main" id="{ABA3CD07-3300-45E6-92A8-F613B7653960}"/>
              </a:ext>
            </a:extLst>
          </p:cNvPr>
          <p:cNvSpPr txBox="1">
            <a:spLocks noChangeArrowheads="1"/>
          </p:cNvSpPr>
          <p:nvPr/>
        </p:nvSpPr>
        <p:spPr bwMode="auto">
          <a:xfrm>
            <a:off x="2111812" y="6022628"/>
            <a:ext cx="4920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dirty="0">
                <a:latin typeface="宋体" panose="02010600030101010101" pitchFamily="2" charset="-122"/>
              </a:rPr>
              <a:t>顺</a:t>
            </a: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丁烯与溴加成，得到外消旋体</a:t>
            </a:r>
            <a:endParaRPr kumimoji="1" lang="zh-CN" altLang="en-US" sz="2400" dirty="0">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4950"/>
                                        </p:tgtEl>
                                        <p:attrNameLst>
                                          <p:attrName>style.visibility</p:attrName>
                                        </p:attrNameLst>
                                      </p:cBhvr>
                                      <p:to>
                                        <p:strVal val="visible"/>
                                      </p:to>
                                    </p:set>
                                    <p:animEffect transition="in" filter="blinds(horizontal)">
                                      <p:cBhvr>
                                        <p:cTn id="7" dur="500"/>
                                        <p:tgtEl>
                                          <p:spTgt spid="1249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24952">
                                            <p:txEl>
                                              <p:pRg st="0" end="0"/>
                                            </p:txEl>
                                          </p:spTgt>
                                        </p:tgtEl>
                                        <p:attrNameLst>
                                          <p:attrName>style.visibility</p:attrName>
                                        </p:attrNameLst>
                                      </p:cBhvr>
                                      <p:to>
                                        <p:strVal val="visible"/>
                                      </p:to>
                                    </p:set>
                                    <p:anim calcmode="lin" valueType="num">
                                      <p:cBhvr additive="base">
                                        <p:cTn id="12" dur="500" fill="hold"/>
                                        <p:tgtEl>
                                          <p:spTgt spid="12495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495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2"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2" name="Object 2">
            <a:extLst>
              <a:ext uri="{FF2B5EF4-FFF2-40B4-BE49-F238E27FC236}">
                <a16:creationId xmlns:a16="http://schemas.microsoft.com/office/drawing/2014/main" id="{E279CFD4-536B-4414-AA66-FD258BF341EB}"/>
              </a:ext>
            </a:extLst>
          </p:cNvPr>
          <p:cNvGraphicFramePr>
            <a:graphicFrameLocks noChangeAspect="1"/>
          </p:cNvGraphicFramePr>
          <p:nvPr/>
        </p:nvGraphicFramePr>
        <p:xfrm>
          <a:off x="250825" y="1773238"/>
          <a:ext cx="8497888" cy="3705225"/>
        </p:xfrm>
        <a:graphic>
          <a:graphicData uri="http://schemas.openxmlformats.org/presentationml/2006/ole">
            <mc:AlternateContent xmlns:mc="http://schemas.openxmlformats.org/markup-compatibility/2006">
              <mc:Choice xmlns:v="urn:schemas-microsoft-com:vml" Requires="v">
                <p:oleObj spid="_x0000_s106554" name="CS ChemDraw Drawing" r:id="rId3" imgW="6019800" imgH="2623820" progId="ChemDraw.Document.5.0">
                  <p:embed/>
                </p:oleObj>
              </mc:Choice>
              <mc:Fallback>
                <p:oleObj name="CS ChemDraw Drawing" r:id="rId3" imgW="6019800" imgH="2623820" progId="ChemDraw.Document.5.0">
                  <p:embed/>
                  <p:pic>
                    <p:nvPicPr>
                      <p:cNvPr id="179202" name="Object 2">
                        <a:extLst>
                          <a:ext uri="{FF2B5EF4-FFF2-40B4-BE49-F238E27FC236}">
                            <a16:creationId xmlns:a16="http://schemas.microsoft.com/office/drawing/2014/main" id="{E279CFD4-536B-4414-AA66-FD258BF34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73238"/>
                        <a:ext cx="8497888"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261FBF9-B18E-4BD8-8363-E93D30B1A16D}"/>
              </a:ext>
            </a:extLst>
          </p:cNvPr>
          <p:cNvSpPr>
            <a:spLocks noGrp="1"/>
          </p:cNvSpPr>
          <p:nvPr>
            <p:ph type="dt" sz="quarter" idx="10"/>
          </p:nvPr>
        </p:nvSpPr>
        <p:spPr/>
        <p:txBody>
          <a:bodyPr/>
          <a:lstStyle/>
          <a:p>
            <a:pPr>
              <a:defRPr/>
            </a:pPr>
            <a:fld id="{0634CBD9-C13B-4769-A234-C22DB3F38D87}" type="datetime11">
              <a:rPr lang="zh-CN" altLang="en-US" smtClean="0"/>
              <a:t>11:48:09</a:t>
            </a:fld>
            <a:endParaRPr lang="en-US" altLang="zh-CN"/>
          </a:p>
        </p:txBody>
      </p:sp>
      <p:sp>
        <p:nvSpPr>
          <p:cNvPr id="5" name="灯片编号占位符 4">
            <a:extLst>
              <a:ext uri="{FF2B5EF4-FFF2-40B4-BE49-F238E27FC236}">
                <a16:creationId xmlns:a16="http://schemas.microsoft.com/office/drawing/2014/main" id="{486ED4B5-6D60-4DFB-AA75-56B10F4AB307}"/>
              </a:ext>
            </a:extLst>
          </p:cNvPr>
          <p:cNvSpPr>
            <a:spLocks noGrp="1"/>
          </p:cNvSpPr>
          <p:nvPr>
            <p:ph type="sldNum" sz="quarter" idx="12"/>
          </p:nvPr>
        </p:nvSpPr>
        <p:spPr/>
        <p:txBody>
          <a:bodyPr/>
          <a:lstStyle/>
          <a:p>
            <a:pPr>
              <a:defRPr/>
            </a:pPr>
            <a:fld id="{0D786A83-936F-4CB5-BC10-35CC9BE470E1}" type="slidenum">
              <a:rPr lang="en-US" altLang="zh-CN"/>
              <a:pPr>
                <a:defRPr/>
              </a:pPr>
              <a:t>42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anim calcmode="lin" valueType="num">
                                      <p:cBhvr additive="base">
                                        <p:cTn id="7" dur="500" fill="hold"/>
                                        <p:tgtEl>
                                          <p:spTgt spid="179202"/>
                                        </p:tgtEl>
                                        <p:attrNameLst>
                                          <p:attrName>ppt_x</p:attrName>
                                        </p:attrNameLst>
                                      </p:cBhvr>
                                      <p:tavLst>
                                        <p:tav tm="0">
                                          <p:val>
                                            <p:strVal val="#ppt_x"/>
                                          </p:val>
                                        </p:tav>
                                        <p:tav tm="100000">
                                          <p:val>
                                            <p:strVal val="#ppt_x"/>
                                          </p:val>
                                        </p:tav>
                                      </p:tavLst>
                                    </p:anim>
                                    <p:anim calcmode="lin" valueType="num">
                                      <p:cBhvr additive="base">
                                        <p:cTn id="8" dur="500" fill="hold"/>
                                        <p:tgtEl>
                                          <p:spTgt spid="179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DE58D99D-5965-4728-AFBB-506A06ADDBAF}"/>
              </a:ext>
            </a:extLst>
          </p:cNvPr>
          <p:cNvSpPr txBox="1">
            <a:spLocks noChangeArrowheads="1"/>
          </p:cNvSpPr>
          <p:nvPr/>
        </p:nvSpPr>
        <p:spPr>
          <a:xfrm>
            <a:off x="358775" y="671513"/>
            <a:ext cx="2971800" cy="411162"/>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400" b="1" dirty="0">
                <a:solidFill>
                  <a:schemeClr val="tx2">
                    <a:lumMod val="75000"/>
                  </a:schemeClr>
                </a:solidFill>
                <a:latin typeface="Arial" charset="0"/>
                <a:ea typeface="宋体" pitchFamily="2" charset="-122"/>
                <a:cs typeface="+mn-cs"/>
              </a:rPr>
              <a:t>溴化反应的相对速率</a:t>
            </a:r>
          </a:p>
        </p:txBody>
      </p:sp>
      <p:graphicFrame>
        <p:nvGraphicFramePr>
          <p:cNvPr id="17" name="Object 3">
            <a:extLst>
              <a:ext uri="{FF2B5EF4-FFF2-40B4-BE49-F238E27FC236}">
                <a16:creationId xmlns:a16="http://schemas.microsoft.com/office/drawing/2014/main" id="{1FFACFDE-D767-4D23-8EBE-EC2138FAD73C}"/>
              </a:ext>
            </a:extLst>
          </p:cNvPr>
          <p:cNvGraphicFramePr>
            <a:graphicFrameLocks/>
          </p:cNvGraphicFramePr>
          <p:nvPr/>
        </p:nvGraphicFramePr>
        <p:xfrm>
          <a:off x="228600" y="1981200"/>
          <a:ext cx="8605838" cy="3884613"/>
        </p:xfrm>
        <a:graphic>
          <a:graphicData uri="http://schemas.openxmlformats.org/presentationml/2006/ole">
            <mc:AlternateContent xmlns:mc="http://schemas.openxmlformats.org/markup-compatibility/2006">
              <mc:Choice xmlns:v="urn:schemas-microsoft-com:vml" Requires="v">
                <p:oleObj spid="_x0000_s47172" name="CS ChemDraw Drawing" r:id="rId3" imgW="8319980" imgH="3719462" progId="ChemDraw.Document.4.5">
                  <p:embed/>
                </p:oleObj>
              </mc:Choice>
              <mc:Fallback>
                <p:oleObj name="CS ChemDraw Drawing" r:id="rId3" imgW="8319980" imgH="3719462" progId="ChemDraw.Document.4.5">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981200"/>
                        <a:ext cx="8605838"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9856CE8-61FE-4095-91C3-8FFE010D841C}"/>
              </a:ext>
            </a:extLst>
          </p:cNvPr>
          <p:cNvSpPr>
            <a:spLocks noGrp="1"/>
          </p:cNvSpPr>
          <p:nvPr>
            <p:ph type="dt" sz="half" idx="10"/>
          </p:nvPr>
        </p:nvSpPr>
        <p:spPr/>
        <p:txBody>
          <a:bodyPr/>
          <a:lstStyle/>
          <a:p>
            <a:pPr>
              <a:defRPr/>
            </a:pPr>
            <a:fld id="{AAE5F9BF-266C-4C34-9D5C-06F9F0B3577D}" type="datetime11">
              <a:rPr lang="zh-CN" altLang="en-US" smtClean="0"/>
              <a:t>11:48:09</a:t>
            </a:fld>
            <a:endParaRPr lang="en-US"/>
          </a:p>
        </p:txBody>
      </p:sp>
      <p:sp>
        <p:nvSpPr>
          <p:cNvPr id="3" name="灯片编号占位符 2">
            <a:extLst>
              <a:ext uri="{FF2B5EF4-FFF2-40B4-BE49-F238E27FC236}">
                <a16:creationId xmlns:a16="http://schemas.microsoft.com/office/drawing/2014/main" id="{ADFBCF13-FCFF-45E0-A391-C219CB2D8530}"/>
              </a:ext>
            </a:extLst>
          </p:cNvPr>
          <p:cNvSpPr>
            <a:spLocks noGrp="1"/>
          </p:cNvSpPr>
          <p:nvPr>
            <p:ph type="sldNum" sz="quarter" idx="12"/>
          </p:nvPr>
        </p:nvSpPr>
        <p:spPr/>
        <p:txBody>
          <a:bodyPr/>
          <a:lstStyle/>
          <a:p>
            <a:pPr>
              <a:defRPr/>
            </a:pPr>
            <a:fld id="{D9255669-4D76-4035-84D2-5F59D5D8FE20}" type="slidenum">
              <a:rPr lang="en-US" altLang="zh-CN" smtClean="0"/>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3A635E0-5A83-40D9-A0D8-B7CA11C3AC09}"/>
              </a:ext>
            </a:extLst>
          </p:cNvPr>
          <p:cNvSpPr txBox="1">
            <a:spLocks noChangeArrowheads="1"/>
          </p:cNvSpPr>
          <p:nvPr/>
        </p:nvSpPr>
        <p:spPr>
          <a:xfrm>
            <a:off x="428625" y="179388"/>
            <a:ext cx="7772400" cy="593725"/>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800" b="1" dirty="0">
                <a:solidFill>
                  <a:schemeClr val="tx2">
                    <a:lumMod val="75000"/>
                  </a:schemeClr>
                </a:solidFill>
                <a:latin typeface="Arial" charset="0"/>
                <a:ea typeface="宋体" pitchFamily="2" charset="-122"/>
                <a:cs typeface="+mn-cs"/>
              </a:rPr>
              <a:t>诱导效应的特点：</a:t>
            </a:r>
          </a:p>
        </p:txBody>
      </p:sp>
      <p:sp>
        <p:nvSpPr>
          <p:cNvPr id="3" name="Rectangle 3">
            <a:extLst>
              <a:ext uri="{FF2B5EF4-FFF2-40B4-BE49-F238E27FC236}">
                <a16:creationId xmlns:a16="http://schemas.microsoft.com/office/drawing/2014/main" id="{127DEAA8-4437-49F1-BDDF-6DE6CA1531C2}"/>
              </a:ext>
            </a:extLst>
          </p:cNvPr>
          <p:cNvSpPr txBox="1">
            <a:spLocks noChangeArrowheads="1"/>
          </p:cNvSpPr>
          <p:nvPr/>
        </p:nvSpPr>
        <p:spPr>
          <a:xfrm>
            <a:off x="212725" y="914400"/>
            <a:ext cx="8778759" cy="5716588"/>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buFont typeface="Wingdings 2" pitchFamily="18" charset="2"/>
              <a:buNone/>
              <a:defRPr/>
            </a:pPr>
            <a:r>
              <a:rPr lang="zh-CN" altLang="en-US" sz="2400" kern="0" dirty="0"/>
              <a:t>▼ </a:t>
            </a:r>
            <a:r>
              <a:rPr lang="zh-CN" altLang="en-US" sz="2400" b="1" kern="0" dirty="0"/>
              <a:t>分为正诱导和负诱导</a:t>
            </a:r>
            <a:r>
              <a:rPr lang="en-US" altLang="zh-CN" sz="2400" b="1" kern="0" dirty="0">
                <a:latin typeface="Times New Roman" pitchFamily="18" charset="0"/>
              </a:rPr>
              <a:t>(+I</a:t>
            </a:r>
            <a:r>
              <a:rPr lang="zh-CN" altLang="en-US" sz="2400" b="1" kern="0" dirty="0">
                <a:latin typeface="Times New Roman" pitchFamily="18" charset="0"/>
              </a:rPr>
              <a:t>、</a:t>
            </a:r>
            <a:r>
              <a:rPr lang="en-US" altLang="zh-CN" sz="2400" b="1" kern="0" dirty="0">
                <a:latin typeface="宋体" pitchFamily="2" charset="-122"/>
              </a:rPr>
              <a:t>-</a:t>
            </a:r>
            <a:r>
              <a:rPr lang="en-US" altLang="zh-CN" sz="2400" b="1" kern="0" dirty="0">
                <a:latin typeface="Times New Roman" pitchFamily="18" charset="0"/>
              </a:rPr>
              <a:t>I)</a:t>
            </a:r>
            <a:r>
              <a:rPr lang="zh-CN" altLang="en-US" sz="2400" b="1" kern="0" dirty="0">
                <a:latin typeface="Times New Roman" pitchFamily="18" charset="0"/>
              </a:rPr>
              <a:t>：以氢原子</a:t>
            </a:r>
            <a:r>
              <a:rPr lang="zh-CN" altLang="en-US" sz="2400" b="1" kern="0" dirty="0"/>
              <a:t>为相对标准</a:t>
            </a:r>
          </a:p>
          <a:p>
            <a:pPr marL="0" indent="0" eaLnBrk="1" hangingPunct="1">
              <a:spcBef>
                <a:spcPct val="10000"/>
              </a:spcBef>
              <a:buFontTx/>
              <a:buNone/>
              <a:defRPr/>
            </a:pPr>
            <a:r>
              <a:rPr lang="zh-CN" altLang="en-US" sz="2400" kern="0" dirty="0"/>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a:t>
            </a:r>
            <a:r>
              <a:rPr lang="en-US" altLang="zh-CN" sz="2400" kern="0" dirty="0">
                <a:latin typeface="宋体" pitchFamily="2" charset="-122"/>
              </a:rPr>
              <a:t>       </a:t>
            </a:r>
            <a:endParaRPr lang="el-GR" altLang="zh-CN" sz="2400" kern="0" dirty="0">
              <a:latin typeface="宋体" pitchFamily="2" charset="-122"/>
            </a:endParaRPr>
          </a:p>
          <a:p>
            <a:pPr marL="0" indent="0" eaLnBrk="1" hangingPunct="1">
              <a:spcBef>
                <a:spcPct val="10000"/>
              </a:spcBef>
              <a:buFontTx/>
              <a:buNone/>
              <a:defRPr/>
            </a:pPr>
            <a:r>
              <a:rPr lang="en-US" altLang="zh-CN" sz="2400" kern="0" dirty="0"/>
              <a:t>              </a:t>
            </a:r>
            <a:r>
              <a:rPr lang="en-US" altLang="zh-CN" sz="2400" kern="0" dirty="0">
                <a:latin typeface="Times New Roman" pitchFamily="18" charset="0"/>
              </a:rPr>
              <a:t>C      Y</a:t>
            </a:r>
            <a:r>
              <a:rPr lang="zh-CN" altLang="en-US" sz="2400" kern="0" dirty="0">
                <a:latin typeface="Times New Roman" pitchFamily="18" charset="0"/>
              </a:rPr>
              <a:t>  </a:t>
            </a:r>
            <a:r>
              <a:rPr lang="en-US" altLang="zh-CN" sz="2400" b="1" kern="0" dirty="0">
                <a:solidFill>
                  <a:srgbClr val="FF0000"/>
                </a:solidFill>
                <a:latin typeface="Times New Roman" pitchFamily="18" charset="0"/>
              </a:rPr>
              <a:t>+I</a:t>
            </a:r>
            <a:r>
              <a:rPr lang="zh-CN" altLang="en-US" sz="2400" kern="0" dirty="0">
                <a:latin typeface="Times New Roman" pitchFamily="18" charset="0"/>
              </a:rPr>
              <a:t>；</a:t>
            </a:r>
            <a:r>
              <a:rPr lang="en-US" altLang="zh-CN" sz="2400" kern="0" dirty="0">
                <a:latin typeface="Times New Roman" pitchFamily="18" charset="0"/>
              </a:rPr>
              <a:t>C—H</a:t>
            </a:r>
            <a:r>
              <a:rPr lang="zh-CN" altLang="en-US" sz="2400" kern="0" dirty="0">
                <a:latin typeface="Times New Roman" pitchFamily="18" charset="0"/>
              </a:rPr>
              <a:t>  </a:t>
            </a:r>
            <a:r>
              <a:rPr lang="en-US" altLang="zh-CN" sz="2400" kern="0" dirty="0">
                <a:latin typeface="Times New Roman" pitchFamily="18" charset="0"/>
              </a:rPr>
              <a:t>I=0</a:t>
            </a:r>
            <a:r>
              <a:rPr lang="zh-CN" altLang="en-US" sz="2400" kern="0" dirty="0">
                <a:latin typeface="Times New Roman" pitchFamily="18" charset="0"/>
              </a:rPr>
              <a:t>；</a:t>
            </a:r>
            <a:r>
              <a:rPr lang="en-US" altLang="zh-CN" sz="2400" kern="0" dirty="0">
                <a:latin typeface="Times New Roman" pitchFamily="18" charset="0"/>
              </a:rPr>
              <a:t>C       X</a:t>
            </a:r>
            <a:r>
              <a:rPr lang="zh-CN" altLang="en-US" sz="2400" kern="0" dirty="0">
                <a:latin typeface="Times New Roman" pitchFamily="18" charset="0"/>
              </a:rPr>
              <a:t>  </a:t>
            </a:r>
            <a:r>
              <a:rPr lang="en-US" altLang="zh-CN" sz="2400" kern="0" dirty="0">
                <a:solidFill>
                  <a:srgbClr val="FF0000"/>
                </a:solidFill>
                <a:latin typeface="宋体" pitchFamily="2" charset="-122"/>
              </a:rPr>
              <a:t>-</a:t>
            </a:r>
            <a:r>
              <a:rPr lang="en-US" altLang="zh-CN" sz="2400" kern="0" dirty="0">
                <a:solidFill>
                  <a:srgbClr val="FF0000"/>
                </a:solidFill>
                <a:latin typeface="Times New Roman" pitchFamily="18" charset="0"/>
              </a:rPr>
              <a:t>I</a:t>
            </a:r>
          </a:p>
          <a:p>
            <a:pPr marL="0" indent="0" eaLnBrk="1" hangingPunct="1">
              <a:lnSpc>
                <a:spcPct val="150000"/>
              </a:lnSpc>
              <a:spcBef>
                <a:spcPct val="10000"/>
              </a:spcBef>
              <a:buFontTx/>
              <a:buNone/>
              <a:defRPr/>
            </a:pPr>
            <a:r>
              <a:rPr lang="zh-CN" altLang="en-US" sz="2200" kern="0" dirty="0"/>
              <a:t>不同基团诱导能力的强弱，以键原子的</a:t>
            </a:r>
            <a:r>
              <a:rPr lang="zh-CN" altLang="en-US" sz="2200" kern="0" dirty="0">
                <a:solidFill>
                  <a:srgbClr val="FF0000"/>
                </a:solidFill>
              </a:rPr>
              <a:t>电负性</a:t>
            </a:r>
            <a:r>
              <a:rPr lang="zh-CN" altLang="en-US" sz="2200" kern="0" dirty="0"/>
              <a:t>为依据：</a:t>
            </a:r>
          </a:p>
          <a:p>
            <a:pPr marL="0" indent="457200" eaLnBrk="1" hangingPunct="1">
              <a:lnSpc>
                <a:spcPct val="150000"/>
              </a:lnSpc>
              <a:spcBef>
                <a:spcPct val="10000"/>
              </a:spcBef>
              <a:buFontTx/>
              <a:buNone/>
              <a:defRPr/>
            </a:pPr>
            <a:r>
              <a:rPr lang="en-US" altLang="zh-CN" sz="2000" kern="0" dirty="0">
                <a:latin typeface="宋体" pitchFamily="2" charset="-122"/>
              </a:rPr>
              <a:t>-</a:t>
            </a:r>
            <a:r>
              <a:rPr lang="en-US" altLang="zh-CN" sz="2000" kern="0" dirty="0">
                <a:latin typeface="Times New Roman" pitchFamily="18" charset="0"/>
              </a:rPr>
              <a:t>I</a:t>
            </a:r>
            <a:r>
              <a:rPr lang="zh-CN" altLang="en-US" sz="2000" kern="0" dirty="0">
                <a:latin typeface="Times New Roman" pitchFamily="18" charset="0"/>
              </a:rPr>
              <a:t>：</a:t>
            </a:r>
            <a:r>
              <a:rPr lang="en-US" altLang="zh-CN" sz="2000" kern="0" dirty="0">
                <a:latin typeface="宋体" pitchFamily="2" charset="-122"/>
              </a:rPr>
              <a:t>-</a:t>
            </a:r>
            <a:r>
              <a:rPr lang="en-US" altLang="zh-CN" sz="2000" kern="0" dirty="0">
                <a:latin typeface="Times New Roman" pitchFamily="18" charset="0"/>
              </a:rPr>
              <a:t>X &gt; </a:t>
            </a:r>
            <a:r>
              <a:rPr lang="en-US" altLang="zh-CN" sz="2000" kern="0" dirty="0">
                <a:latin typeface="宋体" pitchFamily="2" charset="-122"/>
              </a:rPr>
              <a:t>-</a:t>
            </a:r>
            <a:r>
              <a:rPr lang="en-US" altLang="zh-CN" sz="2000" kern="0" dirty="0">
                <a:latin typeface="Times New Roman" pitchFamily="18" charset="0"/>
              </a:rPr>
              <a:t>OH &gt; </a:t>
            </a:r>
            <a:r>
              <a:rPr lang="en-US" altLang="zh-CN" sz="2000" kern="0" dirty="0">
                <a:latin typeface="宋体" pitchFamily="2" charset="-122"/>
              </a:rPr>
              <a:t>-</a:t>
            </a:r>
            <a:r>
              <a:rPr lang="en-US" altLang="zh-CN" sz="2000" kern="0" dirty="0">
                <a:latin typeface="Times New Roman" pitchFamily="18" charset="0"/>
              </a:rPr>
              <a:t>NH</a:t>
            </a:r>
            <a:r>
              <a:rPr lang="en-US" altLang="zh-CN" sz="2000" kern="0" baseline="-25000" dirty="0">
                <a:latin typeface="Times New Roman" pitchFamily="18" charset="0"/>
              </a:rPr>
              <a:t>2</a:t>
            </a:r>
            <a:r>
              <a:rPr lang="en-US" altLang="zh-CN" sz="2000" kern="0" dirty="0">
                <a:latin typeface="Times New Roman" pitchFamily="18" charset="0"/>
              </a:rPr>
              <a:t> &gt; </a:t>
            </a:r>
            <a:r>
              <a:rPr lang="en-US" altLang="zh-CN" sz="2000" i="1" kern="0" dirty="0" err="1">
                <a:latin typeface="Times New Roman" pitchFamily="18" charset="0"/>
              </a:rPr>
              <a:t>sp</a:t>
            </a:r>
            <a:r>
              <a:rPr lang="zh-CN" altLang="en-US" sz="2000" kern="0" dirty="0">
                <a:latin typeface="Times New Roman" pitchFamily="18" charset="0"/>
              </a:rPr>
              <a:t>杂化</a:t>
            </a:r>
            <a:r>
              <a:rPr lang="en-US" altLang="zh-CN" sz="2000" kern="0" dirty="0">
                <a:latin typeface="Times New Roman" pitchFamily="18" charset="0"/>
              </a:rPr>
              <a:t>C &gt;</a:t>
            </a:r>
            <a:r>
              <a:rPr lang="en-US" altLang="zh-CN" sz="2000" i="1" kern="0" dirty="0">
                <a:latin typeface="Times New Roman" pitchFamily="18" charset="0"/>
              </a:rPr>
              <a:t> sp</a:t>
            </a:r>
            <a:r>
              <a:rPr lang="en-US" altLang="zh-CN" sz="2000" kern="0" baseline="30000" dirty="0">
                <a:latin typeface="Times New Roman" pitchFamily="18" charset="0"/>
              </a:rPr>
              <a:t>2</a:t>
            </a:r>
            <a:r>
              <a:rPr lang="zh-CN" altLang="en-US" sz="2000" kern="0" dirty="0">
                <a:latin typeface="Times New Roman" pitchFamily="18" charset="0"/>
              </a:rPr>
              <a:t>杂化</a:t>
            </a:r>
            <a:r>
              <a:rPr lang="en-US" altLang="zh-CN" sz="2000" kern="0" dirty="0">
                <a:latin typeface="Times New Roman" pitchFamily="18" charset="0"/>
              </a:rPr>
              <a:t>C</a:t>
            </a:r>
          </a:p>
          <a:p>
            <a:pPr marL="0" indent="457200" eaLnBrk="1" hangingPunct="1">
              <a:lnSpc>
                <a:spcPct val="150000"/>
              </a:lnSpc>
              <a:spcBef>
                <a:spcPct val="10000"/>
              </a:spcBef>
              <a:buFontTx/>
              <a:buNone/>
              <a:defRPr/>
            </a:pPr>
            <a:r>
              <a:rPr lang="en-US" altLang="zh-CN" sz="2000" kern="0" dirty="0">
                <a:latin typeface="Times New Roman" pitchFamily="18" charset="0"/>
              </a:rPr>
              <a:t>+I</a:t>
            </a:r>
            <a:r>
              <a:rPr lang="zh-CN" altLang="en-US" sz="2000" kern="0" dirty="0">
                <a:latin typeface="Times New Roman" pitchFamily="18" charset="0"/>
                <a:sym typeface="Wingdings" pitchFamily="2" charset="2"/>
              </a:rPr>
              <a:t>：</a:t>
            </a:r>
            <a:r>
              <a:rPr lang="en-US" altLang="zh-CN" sz="2000" kern="0" dirty="0">
                <a:latin typeface="Times New Roman" pitchFamily="18" charset="0"/>
                <a:sym typeface="Wingdings" pitchFamily="2" charset="2"/>
              </a:rPr>
              <a:t>(</a:t>
            </a:r>
            <a:r>
              <a:rPr lang="en-US" altLang="zh-CN" sz="2000" kern="0" dirty="0">
                <a:latin typeface="Times New Roman" pitchFamily="18" charset="0"/>
              </a:rPr>
              <a:t>CH</a:t>
            </a:r>
            <a:r>
              <a:rPr lang="en-US" altLang="zh-CN" sz="2000" kern="0" baseline="-25000" dirty="0">
                <a:latin typeface="Times New Roman" pitchFamily="18" charset="0"/>
              </a:rPr>
              <a:t>3</a:t>
            </a:r>
            <a:r>
              <a:rPr lang="en-US" altLang="zh-CN" sz="2000" kern="0" dirty="0">
                <a:latin typeface="Times New Roman" pitchFamily="18" charset="0"/>
              </a:rPr>
              <a:t>)C</a:t>
            </a:r>
            <a:r>
              <a:rPr lang="en-US" altLang="zh-CN" sz="2000" kern="0" dirty="0">
                <a:latin typeface="宋体" pitchFamily="2" charset="-122"/>
              </a:rPr>
              <a:t>-</a:t>
            </a:r>
            <a:r>
              <a:rPr lang="en-US" altLang="zh-CN" sz="2000" kern="0" dirty="0">
                <a:latin typeface="Times New Roman" pitchFamily="18" charset="0"/>
              </a:rPr>
              <a:t> &gt; (CH</a:t>
            </a:r>
            <a:r>
              <a:rPr lang="en-US" altLang="zh-CN" sz="2000" kern="0" baseline="-25000" dirty="0">
                <a:latin typeface="Times New Roman" pitchFamily="18" charset="0"/>
              </a:rPr>
              <a:t>3</a:t>
            </a:r>
            <a:r>
              <a:rPr lang="en-US" altLang="zh-CN" sz="2000" kern="0" dirty="0">
                <a:latin typeface="Times New Roman" pitchFamily="18" charset="0"/>
              </a:rPr>
              <a:t>)</a:t>
            </a:r>
            <a:r>
              <a:rPr lang="en-US" altLang="zh-CN" sz="2000" kern="0" baseline="-25000" dirty="0">
                <a:latin typeface="Times New Roman" pitchFamily="18" charset="0"/>
              </a:rPr>
              <a:t>2</a:t>
            </a:r>
            <a:r>
              <a:rPr lang="en-US" altLang="zh-CN" sz="2000" kern="0" dirty="0">
                <a:latin typeface="Times New Roman" pitchFamily="18" charset="0"/>
              </a:rPr>
              <a:t>CH</a:t>
            </a:r>
            <a:r>
              <a:rPr lang="en-US" altLang="zh-CN" sz="2000" kern="0" dirty="0">
                <a:latin typeface="宋体" pitchFamily="2" charset="-122"/>
              </a:rPr>
              <a:t>- </a:t>
            </a:r>
            <a:r>
              <a:rPr lang="en-US" altLang="zh-CN" sz="2000" kern="0" dirty="0">
                <a:latin typeface="Times New Roman" pitchFamily="18" charset="0"/>
              </a:rPr>
              <a:t>&gt; CH</a:t>
            </a:r>
            <a:r>
              <a:rPr lang="en-US" altLang="zh-CN" sz="2000" kern="0" baseline="-25000" dirty="0">
                <a:latin typeface="Times New Roman" pitchFamily="18" charset="0"/>
              </a:rPr>
              <a:t>3</a:t>
            </a:r>
            <a:r>
              <a:rPr lang="en-US" altLang="zh-CN" sz="2000" kern="0" dirty="0">
                <a:latin typeface="Times New Roman" pitchFamily="18" charset="0"/>
              </a:rPr>
              <a:t>CH</a:t>
            </a:r>
            <a:r>
              <a:rPr lang="en-US" altLang="zh-CN" sz="2000" kern="0" baseline="-25000" dirty="0">
                <a:latin typeface="Times New Roman" pitchFamily="18" charset="0"/>
              </a:rPr>
              <a:t>2</a:t>
            </a:r>
            <a:r>
              <a:rPr lang="en-US" altLang="zh-CN" sz="2000" kern="0" dirty="0">
                <a:latin typeface="宋体" pitchFamily="2" charset="-122"/>
              </a:rPr>
              <a:t>-</a:t>
            </a:r>
            <a:r>
              <a:rPr lang="en-US" altLang="zh-CN" sz="2000" kern="0" dirty="0">
                <a:latin typeface="Times New Roman" pitchFamily="18" charset="0"/>
              </a:rPr>
              <a:t> &gt; CH</a:t>
            </a:r>
            <a:r>
              <a:rPr lang="en-US" altLang="zh-CN" sz="2000" kern="0" baseline="-25000" dirty="0">
                <a:latin typeface="Times New Roman" pitchFamily="18" charset="0"/>
              </a:rPr>
              <a:t>3</a:t>
            </a:r>
            <a:r>
              <a:rPr lang="en-US" altLang="zh-CN" sz="2000" kern="0" dirty="0">
                <a:latin typeface="宋体" pitchFamily="2" charset="-122"/>
              </a:rPr>
              <a:t>-</a:t>
            </a:r>
            <a:r>
              <a:rPr lang="en-US" altLang="zh-CN" sz="2000" kern="0" dirty="0"/>
              <a:t> </a:t>
            </a:r>
          </a:p>
          <a:p>
            <a:pPr marL="0" indent="0" eaLnBrk="1" hangingPunct="1">
              <a:lnSpc>
                <a:spcPct val="150000"/>
              </a:lnSpc>
              <a:spcBef>
                <a:spcPct val="10000"/>
              </a:spcBef>
              <a:buFont typeface="Wingdings 2" pitchFamily="18" charset="2"/>
              <a:buNone/>
              <a:defRPr/>
            </a:pPr>
            <a:r>
              <a:rPr lang="zh-CN" altLang="en-US" sz="2400" kern="0" dirty="0"/>
              <a:t>▼ </a:t>
            </a:r>
            <a:r>
              <a:rPr lang="zh-CN" altLang="en-US" sz="2400" b="1" kern="0" dirty="0"/>
              <a:t>诱导效应沿碳链的传递迅速减弱</a:t>
            </a:r>
            <a:endParaRPr lang="zh-CN" altLang="en-US" sz="2400" kern="0" dirty="0"/>
          </a:p>
          <a:p>
            <a:pPr marL="0" indent="0" eaLnBrk="1" hangingPunct="1">
              <a:lnSpc>
                <a:spcPct val="150000"/>
              </a:lnSpc>
              <a:spcBef>
                <a:spcPct val="10000"/>
              </a:spcBef>
              <a:buFont typeface="Wingdings 2" pitchFamily="18" charset="2"/>
              <a:buNone/>
              <a:defRPr/>
            </a:pPr>
            <a:r>
              <a:rPr lang="zh-CN" altLang="en-US" sz="2000" kern="0" dirty="0"/>
              <a:t>诱导效应具有加合性：</a:t>
            </a:r>
            <a:r>
              <a:rPr lang="zh-CN" altLang="en-US" sz="2000" kern="0" dirty="0">
                <a:latin typeface="Times New Roman" pitchFamily="18" charset="0"/>
              </a:rPr>
              <a:t>例</a:t>
            </a:r>
            <a:r>
              <a:rPr lang="en-US" altLang="zh-CN" sz="2000" kern="0" dirty="0">
                <a:solidFill>
                  <a:schemeClr val="tx2"/>
                </a:solidFill>
                <a:latin typeface="宋体" pitchFamily="2" charset="-122"/>
              </a:rPr>
              <a:t>-</a:t>
            </a:r>
            <a:r>
              <a:rPr lang="en-US" altLang="zh-CN" sz="2000" kern="0" dirty="0">
                <a:solidFill>
                  <a:schemeClr val="tx2"/>
                </a:solidFill>
                <a:latin typeface="Times New Roman" pitchFamily="18" charset="0"/>
              </a:rPr>
              <a:t>I</a:t>
            </a:r>
            <a:r>
              <a:rPr lang="en-US" altLang="zh-CN" sz="2000" kern="0" dirty="0">
                <a:latin typeface="Times New Roman" pitchFamily="18" charset="0"/>
              </a:rPr>
              <a:t>  </a:t>
            </a:r>
            <a:r>
              <a:rPr lang="en-US" altLang="zh-CN" sz="2000" kern="0" dirty="0">
                <a:solidFill>
                  <a:schemeClr val="tx2"/>
                </a:solidFill>
                <a:latin typeface="宋体" pitchFamily="2" charset="-122"/>
              </a:rPr>
              <a:t>-</a:t>
            </a:r>
            <a:r>
              <a:rPr lang="en-US" altLang="zh-CN" sz="2000" kern="0" dirty="0">
                <a:latin typeface="Times New Roman" pitchFamily="18" charset="0"/>
              </a:rPr>
              <a:t>CH</a:t>
            </a:r>
            <a:r>
              <a:rPr lang="en-US" altLang="zh-CN" sz="2000" kern="0" baseline="-25000" dirty="0">
                <a:latin typeface="Times New Roman" pitchFamily="18" charset="0"/>
              </a:rPr>
              <a:t>2</a:t>
            </a:r>
            <a:r>
              <a:rPr lang="en-US" altLang="zh-CN" sz="2000" kern="0" dirty="0">
                <a:latin typeface="Times New Roman" pitchFamily="18" charset="0"/>
              </a:rPr>
              <a:t>F &lt;</a:t>
            </a:r>
            <a:r>
              <a:rPr lang="en-US" altLang="zh-CN" sz="2000" kern="0" dirty="0">
                <a:solidFill>
                  <a:schemeClr val="tx2"/>
                </a:solidFill>
                <a:latin typeface="宋体" pitchFamily="2" charset="-122"/>
              </a:rPr>
              <a:t> -</a:t>
            </a:r>
            <a:r>
              <a:rPr lang="en-US" altLang="zh-CN" sz="2000" kern="0" dirty="0">
                <a:latin typeface="Times New Roman" pitchFamily="18" charset="0"/>
              </a:rPr>
              <a:t>CHF</a:t>
            </a:r>
            <a:r>
              <a:rPr lang="en-US" altLang="zh-CN" sz="2000" kern="0" baseline="-25000" dirty="0">
                <a:latin typeface="Times New Roman" pitchFamily="18" charset="0"/>
              </a:rPr>
              <a:t>2</a:t>
            </a:r>
            <a:r>
              <a:rPr lang="en-US" altLang="zh-CN" sz="2000" kern="0" dirty="0">
                <a:latin typeface="Times New Roman" pitchFamily="18" charset="0"/>
              </a:rPr>
              <a:t> &lt;</a:t>
            </a:r>
            <a:r>
              <a:rPr lang="en-US" altLang="zh-CN" sz="2000" kern="0" dirty="0">
                <a:solidFill>
                  <a:schemeClr val="tx2"/>
                </a:solidFill>
                <a:latin typeface="宋体" pitchFamily="2" charset="-122"/>
              </a:rPr>
              <a:t> -</a:t>
            </a:r>
            <a:r>
              <a:rPr lang="en-US" altLang="zh-CN" sz="2000" kern="0" dirty="0">
                <a:latin typeface="Times New Roman" pitchFamily="18" charset="0"/>
              </a:rPr>
              <a:t>CF</a:t>
            </a:r>
            <a:r>
              <a:rPr lang="en-US" altLang="zh-CN" sz="2000" kern="0" baseline="-25000" dirty="0">
                <a:latin typeface="Times New Roman" pitchFamily="18" charset="0"/>
              </a:rPr>
              <a:t>3</a:t>
            </a:r>
            <a:endParaRPr lang="zh-CN" altLang="en-US" sz="2400" kern="0" dirty="0">
              <a:latin typeface="Times New Roman" pitchFamily="18" charset="0"/>
            </a:endParaRPr>
          </a:p>
          <a:p>
            <a:pPr marL="0" indent="457200" eaLnBrk="1" hangingPunct="1">
              <a:lnSpc>
                <a:spcPct val="150000"/>
              </a:lnSpc>
              <a:spcBef>
                <a:spcPct val="10000"/>
              </a:spcBef>
              <a:buFontTx/>
              <a:buNone/>
              <a:defRPr/>
            </a:pPr>
            <a:r>
              <a:rPr lang="zh-CN" altLang="en-US" sz="2200" kern="0" dirty="0"/>
              <a:t>有机物的电子效应说明分子是一个整体。分子中共价键的极性不仅与键连原子的电负性有关，而且还受到分子内邻近原子及周围环境的影响。此外有机物通常还有共轭效应、超共轭效应、场效应等。</a:t>
            </a:r>
            <a:endParaRPr lang="zh-CN" altLang="en-US" sz="2400" kern="0" dirty="0"/>
          </a:p>
        </p:txBody>
      </p:sp>
      <p:sp>
        <p:nvSpPr>
          <p:cNvPr id="4" name="Line 4">
            <a:extLst>
              <a:ext uri="{FF2B5EF4-FFF2-40B4-BE49-F238E27FC236}">
                <a16:creationId xmlns:a16="http://schemas.microsoft.com/office/drawing/2014/main" id="{F5A6DC00-0B2B-41EB-8332-6DEEE83ECD48}"/>
              </a:ext>
            </a:extLst>
          </p:cNvPr>
          <p:cNvSpPr>
            <a:spLocks noChangeShapeType="1"/>
          </p:cNvSpPr>
          <p:nvPr/>
        </p:nvSpPr>
        <p:spPr bwMode="auto">
          <a:xfrm flipH="1">
            <a:off x="1752674" y="1905000"/>
            <a:ext cx="360362" cy="0"/>
          </a:xfrm>
          <a:prstGeom prst="line">
            <a:avLst/>
          </a:prstGeom>
          <a:ln>
            <a:headEnd type="none" w="sm" len="sm"/>
            <a:tailEnd type="triangle" w="med" len="lg"/>
          </a:ln>
        </p:spPr>
        <p:style>
          <a:lnRef idx="2">
            <a:schemeClr val="dk1"/>
          </a:lnRef>
          <a:fillRef idx="0">
            <a:schemeClr val="dk1"/>
          </a:fillRef>
          <a:effectRef idx="1">
            <a:schemeClr val="dk1"/>
          </a:effectRef>
          <a:fontRef idx="minor">
            <a:schemeClr val="tx1"/>
          </a:fontRef>
        </p:style>
        <p:txBody>
          <a:bodyPr/>
          <a:lstStyle/>
          <a:p>
            <a:pPr eaLnBrk="1" fontAlgn="auto" hangingPunct="1">
              <a:spcBef>
                <a:spcPts val="0"/>
              </a:spcBef>
              <a:spcAft>
                <a:spcPts val="0"/>
              </a:spcAft>
              <a:defRPr/>
            </a:pPr>
            <a:endParaRPr lang="zh-CN" altLang="en-US"/>
          </a:p>
        </p:txBody>
      </p:sp>
      <p:sp>
        <p:nvSpPr>
          <p:cNvPr id="5" name="Line 5">
            <a:extLst>
              <a:ext uri="{FF2B5EF4-FFF2-40B4-BE49-F238E27FC236}">
                <a16:creationId xmlns:a16="http://schemas.microsoft.com/office/drawing/2014/main" id="{819A6E5E-BFBC-4827-BA76-013F08468BAF}"/>
              </a:ext>
            </a:extLst>
          </p:cNvPr>
          <p:cNvSpPr>
            <a:spLocks noChangeShapeType="1"/>
          </p:cNvSpPr>
          <p:nvPr/>
        </p:nvSpPr>
        <p:spPr bwMode="auto">
          <a:xfrm>
            <a:off x="4953000" y="1930400"/>
            <a:ext cx="360363" cy="0"/>
          </a:xfrm>
          <a:prstGeom prst="line">
            <a:avLst/>
          </a:prstGeom>
          <a:ln>
            <a:headEnd type="none" w="sm" len="sm"/>
            <a:tailEnd type="triangle" w="med" len="lg"/>
          </a:ln>
        </p:spPr>
        <p:style>
          <a:lnRef idx="2">
            <a:schemeClr val="dk1"/>
          </a:lnRef>
          <a:fillRef idx="0">
            <a:schemeClr val="dk1"/>
          </a:fillRef>
          <a:effectRef idx="1">
            <a:schemeClr val="dk1"/>
          </a:effectRef>
          <a:fontRef idx="minor">
            <a:schemeClr val="tx1"/>
          </a:fontRef>
        </p:style>
        <p:txBody>
          <a:bodyPr/>
          <a:lstStyle/>
          <a:p>
            <a:pPr eaLnBrk="1" fontAlgn="auto" hangingPunct="1">
              <a:spcBef>
                <a:spcPts val="0"/>
              </a:spcBef>
              <a:spcAft>
                <a:spcPts val="0"/>
              </a:spcAft>
              <a:defRPr/>
            </a:pPr>
            <a:endParaRPr lang="zh-CN" altLang="en-US"/>
          </a:p>
        </p:txBody>
      </p:sp>
      <p:sp>
        <p:nvSpPr>
          <p:cNvPr id="6" name="日期占位符 5">
            <a:extLst>
              <a:ext uri="{FF2B5EF4-FFF2-40B4-BE49-F238E27FC236}">
                <a16:creationId xmlns:a16="http://schemas.microsoft.com/office/drawing/2014/main" id="{EA9C585A-2E3B-45A1-9A30-7E6FA3577C51}"/>
              </a:ext>
            </a:extLst>
          </p:cNvPr>
          <p:cNvSpPr>
            <a:spLocks noGrp="1"/>
          </p:cNvSpPr>
          <p:nvPr>
            <p:ph type="dt" sz="half" idx="10"/>
          </p:nvPr>
        </p:nvSpPr>
        <p:spPr/>
        <p:txBody>
          <a:bodyPr/>
          <a:lstStyle/>
          <a:p>
            <a:pPr>
              <a:defRPr/>
            </a:pPr>
            <a:fld id="{5B366229-26D2-42FF-A09D-A3BB8AB2F994}" type="datetime11">
              <a:rPr lang="zh-CN" altLang="en-US" smtClean="0"/>
              <a:t>11:48:09</a:t>
            </a:fld>
            <a:endParaRPr lang="en-US"/>
          </a:p>
        </p:txBody>
      </p:sp>
      <p:sp>
        <p:nvSpPr>
          <p:cNvPr id="7" name="灯片编号占位符 6">
            <a:extLst>
              <a:ext uri="{FF2B5EF4-FFF2-40B4-BE49-F238E27FC236}">
                <a16:creationId xmlns:a16="http://schemas.microsoft.com/office/drawing/2014/main" id="{58B0890F-DA82-4070-BA52-999F213949D6}"/>
              </a:ext>
            </a:extLst>
          </p:cNvPr>
          <p:cNvSpPr>
            <a:spLocks noGrp="1"/>
          </p:cNvSpPr>
          <p:nvPr>
            <p:ph type="sldNum" sz="quarter" idx="12"/>
          </p:nvPr>
        </p:nvSpPr>
        <p:spPr/>
        <p:txBody>
          <a:bodyPr/>
          <a:lstStyle/>
          <a:p>
            <a:pPr>
              <a:defRPr/>
            </a:pPr>
            <a:fld id="{D9255669-4D76-4035-84D2-5F59D5D8FE20}" type="slidenum">
              <a:rPr lang="en-US" altLang="zh-CN" smtClean="0"/>
              <a:pPr>
                <a:defRPr/>
              </a:pPr>
              <a:t>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left)">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left)">
                                      <p:cBhvr>
                                        <p:cTn id="45" dur="500"/>
                                        <p:tgtEl>
                                          <p:spTgt spid="3">
                                            <p:txEl>
                                              <p:pRg st="6" end="6"/>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left)">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wipe(left)">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49D811-C233-4C35-AB62-E33B6534C69B}"/>
              </a:ext>
            </a:extLst>
          </p:cNvPr>
          <p:cNvSpPr>
            <a:spLocks noGrp="1"/>
          </p:cNvSpPr>
          <p:nvPr>
            <p:ph type="dt" sz="half" idx="10"/>
          </p:nvPr>
        </p:nvSpPr>
        <p:spPr/>
        <p:txBody>
          <a:bodyPr/>
          <a:lstStyle/>
          <a:p>
            <a:pPr>
              <a:defRPr/>
            </a:pPr>
            <a:fld id="{844CD72E-F3A5-44CA-A1CF-6684B95DD975}" type="datetime11">
              <a:rPr lang="zh-CN" altLang="en-US" smtClean="0"/>
              <a:t>11:48:09</a:t>
            </a:fld>
            <a:endParaRPr lang="en-US"/>
          </a:p>
        </p:txBody>
      </p:sp>
      <p:sp>
        <p:nvSpPr>
          <p:cNvPr id="3" name="灯片编号占位符 2">
            <a:extLst>
              <a:ext uri="{FF2B5EF4-FFF2-40B4-BE49-F238E27FC236}">
                <a16:creationId xmlns:a16="http://schemas.microsoft.com/office/drawing/2014/main" id="{20D303D9-FD15-4C9A-9F0F-BE0838B50BB1}"/>
              </a:ext>
            </a:extLst>
          </p:cNvPr>
          <p:cNvSpPr>
            <a:spLocks noGrp="1"/>
          </p:cNvSpPr>
          <p:nvPr>
            <p:ph type="sldNum" sz="quarter" idx="12"/>
          </p:nvPr>
        </p:nvSpPr>
        <p:spPr/>
        <p:txBody>
          <a:bodyPr/>
          <a:lstStyle/>
          <a:p>
            <a:pPr>
              <a:defRPr/>
            </a:pPr>
            <a:fld id="{D9255669-4D76-4035-84D2-5F59D5D8FE20}" type="slidenum">
              <a:rPr lang="en-US" altLang="zh-CN" smtClean="0"/>
              <a:pPr>
                <a:defRPr/>
              </a:pPr>
              <a:t>45</a:t>
            </a:fld>
            <a:endParaRPr lang="en-US" altLang="zh-CN"/>
          </a:p>
        </p:txBody>
      </p:sp>
      <p:sp>
        <p:nvSpPr>
          <p:cNvPr id="4" name="Text Box 4">
            <a:extLst>
              <a:ext uri="{FF2B5EF4-FFF2-40B4-BE49-F238E27FC236}">
                <a16:creationId xmlns:a16="http://schemas.microsoft.com/office/drawing/2014/main" id="{AB31D922-2AF9-4C0E-A5D0-E27DBDB7DDEB}"/>
              </a:ext>
            </a:extLst>
          </p:cNvPr>
          <p:cNvSpPr txBox="1">
            <a:spLocks noChangeArrowheads="1"/>
          </p:cNvSpPr>
          <p:nvPr/>
        </p:nvSpPr>
        <p:spPr bwMode="auto">
          <a:xfrm>
            <a:off x="533400" y="160020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酸中的</a:t>
            </a:r>
            <a:r>
              <a:rPr lang="en-US" altLang="zh-CN" sz="2400" b="1" dirty="0">
                <a:latin typeface="Times New Roman" panose="02020603050405020304" pitchFamily="18" charset="0"/>
                <a:cs typeface="Times New Roman" panose="02020603050405020304" pitchFamily="18" charset="0"/>
              </a:rPr>
              <a:t>H</a:t>
            </a:r>
            <a:r>
              <a:rPr lang="en-US" altLang="zh-CN" sz="2400" b="1" baseline="30000" dirty="0">
                <a:latin typeface="Times New Roman" panose="02020603050405020304" pitchFamily="18" charset="0"/>
                <a:cs typeface="Times New Roman" panose="02020603050405020304" pitchFamily="18" charset="0"/>
              </a:rPr>
              <a:t>+ </a:t>
            </a:r>
            <a:r>
              <a:rPr lang="zh-CN" altLang="en-US" sz="2400" b="1" dirty="0">
                <a:latin typeface="宋体" panose="02010600030101010101" pitchFamily="2" charset="-122"/>
              </a:rPr>
              <a:t>是最简单的亲电试剂，能与烯烃起加成反应。其反应通式如下：</a:t>
            </a:r>
            <a:r>
              <a:rPr lang="zh-CN" altLang="en-US" sz="2400" b="1" dirty="0"/>
              <a:t> </a:t>
            </a:r>
          </a:p>
        </p:txBody>
      </p:sp>
      <p:graphicFrame>
        <p:nvGraphicFramePr>
          <p:cNvPr id="5" name="Object 5">
            <a:extLst>
              <a:ext uri="{FF2B5EF4-FFF2-40B4-BE49-F238E27FC236}">
                <a16:creationId xmlns:a16="http://schemas.microsoft.com/office/drawing/2014/main" id="{D602283C-D252-48CE-BD02-2EE682500ABA}"/>
              </a:ext>
            </a:extLst>
          </p:cNvPr>
          <p:cNvGraphicFramePr>
            <a:graphicFrameLocks noChangeAspect="1"/>
          </p:cNvGraphicFramePr>
          <p:nvPr>
            <p:extLst>
              <p:ext uri="{D42A27DB-BD31-4B8C-83A1-F6EECF244321}">
                <p14:modId xmlns:p14="http://schemas.microsoft.com/office/powerpoint/2010/main" val="1951036294"/>
              </p:ext>
            </p:extLst>
          </p:nvPr>
        </p:nvGraphicFramePr>
        <p:xfrm>
          <a:off x="1908175" y="2514580"/>
          <a:ext cx="5832475" cy="1676400"/>
        </p:xfrm>
        <a:graphic>
          <a:graphicData uri="http://schemas.openxmlformats.org/presentationml/2006/ole">
            <mc:AlternateContent xmlns:mc="http://schemas.openxmlformats.org/markup-compatibility/2006">
              <mc:Choice xmlns:v="urn:schemas-microsoft-com:vml" Requires="v">
                <p:oleObj spid="_x0000_s107578" name="CS ChemDraw Drawing" r:id="rId3" imgW="3605330" imgH="1036005" progId="ChemDraw.Document.6.0">
                  <p:embed/>
                </p:oleObj>
              </mc:Choice>
              <mc:Fallback>
                <p:oleObj name="CS ChemDraw Drawing" r:id="rId3" imgW="3605330" imgH="1036005" progId="ChemDraw.Document.6.0">
                  <p:embed/>
                  <p:pic>
                    <p:nvPicPr>
                      <p:cNvPr id="147461" name="Object 5">
                        <a:extLst>
                          <a:ext uri="{FF2B5EF4-FFF2-40B4-BE49-F238E27FC236}">
                            <a16:creationId xmlns:a16="http://schemas.microsoft.com/office/drawing/2014/main" id="{4A2627AF-BE0C-4DF5-A0AA-E933042F8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514580"/>
                        <a:ext cx="58324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9300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17BA-81BD-46D3-9200-728D4E57B116}"/>
              </a:ext>
            </a:extLst>
          </p:cNvPr>
          <p:cNvSpPr txBox="1">
            <a:spLocks noChangeArrowheads="1"/>
          </p:cNvSpPr>
          <p:nvPr/>
        </p:nvSpPr>
        <p:spPr>
          <a:xfrm>
            <a:off x="0" y="381000"/>
            <a:ext cx="3333750" cy="49053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2</a:t>
            </a:r>
            <a:r>
              <a:rPr kumimoji="1" lang="zh-CN" altLang="en-US" sz="2600" b="1" dirty="0">
                <a:solidFill>
                  <a:schemeClr val="tx1"/>
                </a:solidFill>
                <a:latin typeface="Times New Roman" pitchFamily="18" charset="0"/>
                <a:ea typeface="宋体" pitchFamily="2" charset="-122"/>
                <a:cs typeface="+mn-cs"/>
              </a:rPr>
              <a:t>）与氢卤酸加成</a:t>
            </a:r>
          </a:p>
        </p:txBody>
      </p:sp>
      <p:graphicFrame>
        <p:nvGraphicFramePr>
          <p:cNvPr id="5" name="Object 3">
            <a:extLst>
              <a:ext uri="{FF2B5EF4-FFF2-40B4-BE49-F238E27FC236}">
                <a16:creationId xmlns:a16="http://schemas.microsoft.com/office/drawing/2014/main" id="{29B3B3FC-EB8F-416C-A80F-54C74DDF065C}"/>
              </a:ext>
            </a:extLst>
          </p:cNvPr>
          <p:cNvGraphicFramePr>
            <a:graphicFrameLocks noChangeAspect="1"/>
          </p:cNvGraphicFramePr>
          <p:nvPr>
            <p:extLst>
              <p:ext uri="{D42A27DB-BD31-4B8C-83A1-F6EECF244321}">
                <p14:modId xmlns:p14="http://schemas.microsoft.com/office/powerpoint/2010/main" val="1235755316"/>
              </p:ext>
            </p:extLst>
          </p:nvPr>
        </p:nvGraphicFramePr>
        <p:xfrm>
          <a:off x="611981" y="906263"/>
          <a:ext cx="7920038" cy="2293938"/>
        </p:xfrm>
        <a:graphic>
          <a:graphicData uri="http://schemas.openxmlformats.org/presentationml/2006/ole">
            <mc:AlternateContent xmlns:mc="http://schemas.openxmlformats.org/markup-compatibility/2006">
              <mc:Choice xmlns:v="urn:schemas-microsoft-com:vml" Requires="v">
                <p:oleObj spid="_x0000_s49300" name="CS ChemDraw Drawing" r:id="rId3" imgW="8548883" imgH="2538463" progId="ChemDraw.Document.4.5">
                  <p:embed/>
                </p:oleObj>
              </mc:Choice>
              <mc:Fallback>
                <p:oleObj name="CS ChemDraw Drawing" r:id="rId3" imgW="8548883" imgH="2538463" progId="ChemDraw.Document.4.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 y="906263"/>
                        <a:ext cx="7920038"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Rectangle 5">
            <a:extLst>
              <a:ext uri="{FF2B5EF4-FFF2-40B4-BE49-F238E27FC236}">
                <a16:creationId xmlns:a16="http://schemas.microsoft.com/office/drawing/2014/main" id="{FB4715D1-24BC-4188-91F9-E8293D4E5DD6}"/>
              </a:ext>
            </a:extLst>
          </p:cNvPr>
          <p:cNvSpPr>
            <a:spLocks noChangeArrowheads="1"/>
          </p:cNvSpPr>
          <p:nvPr/>
        </p:nvSpPr>
        <p:spPr bwMode="auto">
          <a:xfrm>
            <a:off x="592967" y="4343354"/>
            <a:ext cx="405523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dirty="0">
                <a:latin typeface="Times New Roman" panose="02020603050405020304" pitchFamily="18" charset="0"/>
                <a:ea typeface="宋体" panose="02010600030101010101" pitchFamily="2" charset="-122"/>
              </a:rPr>
              <a:t>烯烃的反应活性 </a:t>
            </a:r>
            <a:r>
              <a:rPr kumimoji="1" lang="en-US" altLang="zh-CN" sz="2400" b="1" dirty="0">
                <a:latin typeface="Times New Roman" panose="02020603050405020304" pitchFamily="18" charset="0"/>
                <a:ea typeface="宋体" panose="02010600030101010101" pitchFamily="2" charset="-122"/>
              </a:rPr>
              <a:t>(reactivity)</a:t>
            </a:r>
          </a:p>
        </p:txBody>
      </p:sp>
      <p:graphicFrame>
        <p:nvGraphicFramePr>
          <p:cNvPr id="7" name="Object 6">
            <a:extLst>
              <a:ext uri="{FF2B5EF4-FFF2-40B4-BE49-F238E27FC236}">
                <a16:creationId xmlns:a16="http://schemas.microsoft.com/office/drawing/2014/main" id="{8246611F-13AB-4882-849F-415B781AF351}"/>
              </a:ext>
            </a:extLst>
          </p:cNvPr>
          <p:cNvGraphicFramePr>
            <a:graphicFrameLocks noChangeAspect="1"/>
          </p:cNvGraphicFramePr>
          <p:nvPr>
            <p:extLst>
              <p:ext uri="{D42A27DB-BD31-4B8C-83A1-F6EECF244321}">
                <p14:modId xmlns:p14="http://schemas.microsoft.com/office/powerpoint/2010/main" val="3777067652"/>
              </p:ext>
            </p:extLst>
          </p:nvPr>
        </p:nvGraphicFramePr>
        <p:xfrm>
          <a:off x="1371600" y="5165647"/>
          <a:ext cx="6480175" cy="1235075"/>
        </p:xfrm>
        <a:graphic>
          <a:graphicData uri="http://schemas.openxmlformats.org/presentationml/2006/ole">
            <mc:AlternateContent xmlns:mc="http://schemas.openxmlformats.org/markup-compatibility/2006">
              <mc:Choice xmlns:v="urn:schemas-microsoft-com:vml" Requires="v">
                <p:oleObj spid="_x0000_s49301" name="CS ChemDraw Drawing" r:id="rId5" imgW="7710481" imgH="1500188" progId="ChemDraw.Document.4.5">
                  <p:embed/>
                </p:oleObj>
              </mc:Choice>
              <mc:Fallback>
                <p:oleObj name="CS ChemDraw Drawing" r:id="rId5" imgW="7710481" imgH="1500188" progId="ChemDraw.Document.4.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5165647"/>
                        <a:ext cx="64801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31EB9417-1917-46B2-BF49-722589CCC815}"/>
              </a:ext>
            </a:extLst>
          </p:cNvPr>
          <p:cNvSpPr>
            <a:spLocks noGrp="1"/>
          </p:cNvSpPr>
          <p:nvPr>
            <p:ph type="dt" sz="half" idx="10"/>
          </p:nvPr>
        </p:nvSpPr>
        <p:spPr/>
        <p:txBody>
          <a:bodyPr/>
          <a:lstStyle/>
          <a:p>
            <a:pPr>
              <a:defRPr/>
            </a:pPr>
            <a:fld id="{E72FF3A0-5218-44C0-8F0E-86719F743FB9}" type="datetime11">
              <a:rPr lang="zh-CN" altLang="en-US" smtClean="0"/>
              <a:t>11:48:09</a:t>
            </a:fld>
            <a:endParaRPr lang="en-US"/>
          </a:p>
        </p:txBody>
      </p:sp>
      <p:sp>
        <p:nvSpPr>
          <p:cNvPr id="6" name="灯片编号占位符 5">
            <a:extLst>
              <a:ext uri="{FF2B5EF4-FFF2-40B4-BE49-F238E27FC236}">
                <a16:creationId xmlns:a16="http://schemas.microsoft.com/office/drawing/2014/main" id="{E9842FC9-700F-4EE2-92BC-0B29427EC17D}"/>
              </a:ext>
            </a:extLst>
          </p:cNvPr>
          <p:cNvSpPr>
            <a:spLocks noGrp="1"/>
          </p:cNvSpPr>
          <p:nvPr>
            <p:ph type="sldNum" sz="quarter" idx="12"/>
          </p:nvPr>
        </p:nvSpPr>
        <p:spPr/>
        <p:txBody>
          <a:bodyPr/>
          <a:lstStyle/>
          <a:p>
            <a:pPr>
              <a:defRPr/>
            </a:pPr>
            <a:fld id="{D9255669-4D76-4035-84D2-5F59D5D8FE20}" type="slidenum">
              <a:rPr lang="en-US" altLang="zh-CN" smtClean="0"/>
              <a:pPr>
                <a:defRPr/>
              </a:pPr>
              <a:t>46</a:t>
            </a:fld>
            <a:endParaRPr lang="en-US" altLang="zh-CN"/>
          </a:p>
        </p:txBody>
      </p:sp>
      <p:sp>
        <p:nvSpPr>
          <p:cNvPr id="10" name="文本框 9">
            <a:extLst>
              <a:ext uri="{FF2B5EF4-FFF2-40B4-BE49-F238E27FC236}">
                <a16:creationId xmlns:a16="http://schemas.microsoft.com/office/drawing/2014/main" id="{66332FAA-0CA1-4EDA-A806-ECB299118CC5}"/>
              </a:ext>
            </a:extLst>
          </p:cNvPr>
          <p:cNvSpPr txBox="1"/>
          <p:nvPr/>
        </p:nvSpPr>
        <p:spPr>
          <a:xfrm>
            <a:off x="628614" y="3251515"/>
            <a:ext cx="7886700" cy="1015663"/>
          </a:xfrm>
          <a:prstGeom prst="rect">
            <a:avLst/>
          </a:prstGeom>
          <a:noFill/>
        </p:spPr>
        <p:txBody>
          <a:bodyPr wrap="square">
            <a:spAutoFit/>
          </a:bodyPr>
          <a:lstStyle/>
          <a:p>
            <a:pPr eaLnBrk="1" hangingPunct="1"/>
            <a:r>
              <a:rPr kumimoji="1" lang="en-US" altLang="zh-CN" sz="2400" b="1" dirty="0">
                <a:latin typeface="Times New Roman" panose="02020603050405020304" pitchFamily="18" charset="0"/>
                <a:ea typeface="宋体" panose="02010600030101010101" pitchFamily="2" charset="-122"/>
              </a:rPr>
              <a:t>HX</a:t>
            </a:r>
            <a:r>
              <a:rPr kumimoji="1" lang="zh-CN" altLang="en-US" sz="2400" b="1" dirty="0">
                <a:latin typeface="Times New Roman" panose="02020603050405020304" pitchFamily="18" charset="0"/>
                <a:ea typeface="宋体" panose="02010600030101010101" pitchFamily="2" charset="-122"/>
              </a:rPr>
              <a:t>的反应活性</a:t>
            </a:r>
          </a:p>
          <a:p>
            <a:pPr eaLnBrk="1" hangingPunct="1">
              <a:spcBef>
                <a:spcPct val="50000"/>
              </a:spcBef>
            </a:pPr>
            <a:r>
              <a:rPr lang="zh-CN" altLang="en-US" sz="18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HI &gt; HBr &gt; HCl &gt; </a:t>
            </a:r>
            <a:r>
              <a:rPr lang="en-US" altLang="zh-CN" sz="2400" b="1" dirty="0">
                <a:solidFill>
                  <a:srgbClr val="FF0000"/>
                </a:solidFill>
                <a:latin typeface="Times New Roman" panose="02020603050405020304" pitchFamily="18" charset="0"/>
              </a:rPr>
              <a:t>HF</a:t>
            </a:r>
            <a:r>
              <a:rPr lang="en-US" altLang="zh-CN" sz="2400" b="1" dirty="0">
                <a:solidFill>
                  <a:srgbClr val="000000"/>
                </a:solidFill>
                <a:latin typeface="Times New Roman" panose="02020603050405020304" pitchFamily="18" charset="0"/>
                <a:cs typeface="Times New Roman" panose="02020603050405020304" pitchFamily="18" charset="0"/>
              </a:rPr>
              <a:t> </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HF</a:t>
            </a:r>
            <a:r>
              <a:rPr lang="zh-CN" altLang="en-US" sz="2400" b="1" dirty="0">
                <a:solidFill>
                  <a:srgbClr val="000000"/>
                </a:solidFill>
                <a:latin typeface="宋体" panose="02010600030101010101" pitchFamily="2" charset="-122"/>
              </a:rPr>
              <a:t>的加成无实用价值。）</a:t>
            </a:r>
            <a:r>
              <a:rPr lang="zh-CN" altLang="en-US" sz="2400" b="1"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522D40C-6910-4F24-B886-B97B54BD108D}"/>
              </a:ext>
            </a:extLst>
          </p:cNvPr>
          <p:cNvSpPr txBox="1">
            <a:spLocks noChangeArrowheads="1"/>
          </p:cNvSpPr>
          <p:nvPr/>
        </p:nvSpPr>
        <p:spPr>
          <a:xfrm>
            <a:off x="442913" y="533400"/>
            <a:ext cx="7985125" cy="1081088"/>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457200" eaLnBrk="1" hangingPunct="1">
              <a:lnSpc>
                <a:spcPct val="150000"/>
              </a:lnSpc>
              <a:buFont typeface="Wingdings 2" pitchFamily="18" charset="2"/>
              <a:buNone/>
              <a:defRPr/>
            </a:pPr>
            <a:r>
              <a:rPr lang="zh-CN" altLang="en-US" sz="2800" kern="0" dirty="0"/>
              <a:t>▼ </a:t>
            </a:r>
            <a:r>
              <a:rPr kumimoji="1" lang="zh-CN" altLang="en-US" sz="2400" b="1" dirty="0">
                <a:latin typeface="Times New Roman" pitchFamily="18" charset="0"/>
              </a:rPr>
              <a:t>卤化氢、硫酸、水，都属于亲电试剂，可与烯烃发生加成反应。</a:t>
            </a:r>
          </a:p>
        </p:txBody>
      </p:sp>
      <p:grpSp>
        <p:nvGrpSpPr>
          <p:cNvPr id="3" name="Group 4">
            <a:extLst>
              <a:ext uri="{FF2B5EF4-FFF2-40B4-BE49-F238E27FC236}">
                <a16:creationId xmlns:a16="http://schemas.microsoft.com/office/drawing/2014/main" id="{8792E44C-3910-4043-A609-91C05311956E}"/>
              </a:ext>
            </a:extLst>
          </p:cNvPr>
          <p:cNvGrpSpPr>
            <a:grpSpLocks/>
          </p:cNvGrpSpPr>
          <p:nvPr/>
        </p:nvGrpSpPr>
        <p:grpSpPr bwMode="auto">
          <a:xfrm>
            <a:off x="2108429" y="1936670"/>
            <a:ext cx="4927142" cy="762000"/>
            <a:chOff x="839" y="1395"/>
            <a:chExt cx="4139" cy="480"/>
          </a:xfrm>
        </p:grpSpPr>
        <p:sp>
          <p:nvSpPr>
            <p:cNvPr id="50195" name="Text Box 5">
              <a:extLst>
                <a:ext uri="{FF2B5EF4-FFF2-40B4-BE49-F238E27FC236}">
                  <a16:creationId xmlns:a16="http://schemas.microsoft.com/office/drawing/2014/main" id="{CA0D1463-C856-46E6-8F77-3932914B3F74}"/>
                </a:ext>
              </a:extLst>
            </p:cNvPr>
            <p:cNvSpPr txBox="1">
              <a:spLocks noChangeArrowheads="1"/>
            </p:cNvSpPr>
            <p:nvPr/>
          </p:nvSpPr>
          <p:spPr bwMode="auto">
            <a:xfrm>
              <a:off x="896" y="1621"/>
              <a:ext cx="3997"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5000"/>
                </a:lnSpc>
              </a:pPr>
              <a:r>
                <a:rPr kumimoji="1" lang="en-US" altLang="zh-CN" sz="2400" b="1" dirty="0">
                  <a:solidFill>
                    <a:schemeClr val="tx2"/>
                  </a:solidFill>
                  <a:latin typeface="Times New Roman" panose="02020603050405020304" pitchFamily="18" charset="0"/>
                  <a:ea typeface="宋体" panose="02010600030101010101" pitchFamily="2" charset="-122"/>
                </a:rPr>
                <a:t>H—X</a:t>
              </a: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en-US" altLang="zh-CN" sz="2400" b="1" dirty="0">
                  <a:solidFill>
                    <a:schemeClr val="tx2"/>
                  </a:solidFill>
                  <a:latin typeface="Times New Roman" panose="02020603050405020304" pitchFamily="18" charset="0"/>
                  <a:ea typeface="宋体" panose="02010600030101010101" pitchFamily="2" charset="-122"/>
                </a:rPr>
                <a:t>H—OSO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a:t>
              </a: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en-US" altLang="zh-CN" sz="2400" b="1" dirty="0">
                  <a:solidFill>
                    <a:schemeClr val="tx2"/>
                  </a:solidFill>
                  <a:latin typeface="Times New Roman" panose="02020603050405020304" pitchFamily="18" charset="0"/>
                  <a:ea typeface="宋体" panose="02010600030101010101" pitchFamily="2" charset="-122"/>
                </a:rPr>
                <a:t>H—OH</a:t>
              </a:r>
            </a:p>
          </p:txBody>
        </p:sp>
        <p:sp>
          <p:nvSpPr>
            <p:cNvPr id="50196" name="Text Box 6">
              <a:extLst>
                <a:ext uri="{FF2B5EF4-FFF2-40B4-BE49-F238E27FC236}">
                  <a16:creationId xmlns:a16="http://schemas.microsoft.com/office/drawing/2014/main" id="{31210EFF-02BA-4DCE-B23C-C3BE3DA1FBD7}"/>
                </a:ext>
              </a:extLst>
            </p:cNvPr>
            <p:cNvSpPr txBox="1">
              <a:spLocks noChangeArrowheads="1"/>
            </p:cNvSpPr>
            <p:nvPr/>
          </p:nvSpPr>
          <p:spPr bwMode="auto">
            <a:xfrm>
              <a:off x="839" y="1395"/>
              <a:ext cx="413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5000"/>
                </a:lnSpc>
              </a:pP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a:t>
              </a:r>
              <a:endParaRPr kumimoji="1" lang="el-GR" altLang="en-US" sz="2400" b="1" dirty="0">
                <a:latin typeface="宋体" panose="02010600030101010101" pitchFamily="2" charset="-122"/>
                <a:ea typeface="宋体" panose="02010600030101010101" pitchFamily="2" charset="-122"/>
              </a:endParaRPr>
            </a:p>
          </p:txBody>
        </p:sp>
      </p:grpSp>
      <p:grpSp>
        <p:nvGrpSpPr>
          <p:cNvPr id="6" name="Group 7">
            <a:extLst>
              <a:ext uri="{FF2B5EF4-FFF2-40B4-BE49-F238E27FC236}">
                <a16:creationId xmlns:a16="http://schemas.microsoft.com/office/drawing/2014/main" id="{0524BA35-EBEA-4699-B565-6A37C19EEF59}"/>
              </a:ext>
            </a:extLst>
          </p:cNvPr>
          <p:cNvGrpSpPr>
            <a:grpSpLocks/>
          </p:cNvGrpSpPr>
          <p:nvPr/>
        </p:nvGrpSpPr>
        <p:grpSpPr bwMode="auto">
          <a:xfrm>
            <a:off x="206375" y="3114676"/>
            <a:ext cx="8937625" cy="2674273"/>
            <a:chOff x="130" y="1962"/>
            <a:chExt cx="5630" cy="1606"/>
          </a:xfrm>
        </p:grpSpPr>
        <p:sp>
          <p:nvSpPr>
            <p:cNvPr id="50181" name="Text Box 8">
              <a:extLst>
                <a:ext uri="{FF2B5EF4-FFF2-40B4-BE49-F238E27FC236}">
                  <a16:creationId xmlns:a16="http://schemas.microsoft.com/office/drawing/2014/main" id="{208F85E4-DD79-4771-B7DD-A19484E3D7E2}"/>
                </a:ext>
              </a:extLst>
            </p:cNvPr>
            <p:cNvSpPr txBox="1">
              <a:spLocks noChangeArrowheads="1"/>
            </p:cNvSpPr>
            <p:nvPr/>
          </p:nvSpPr>
          <p:spPr bwMode="auto">
            <a:xfrm>
              <a:off x="130" y="2614"/>
              <a:ext cx="1304"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a:t>
              </a:r>
            </a:p>
          </p:txBody>
        </p:sp>
        <p:grpSp>
          <p:nvGrpSpPr>
            <p:cNvPr id="50182" name="Group 9">
              <a:extLst>
                <a:ext uri="{FF2B5EF4-FFF2-40B4-BE49-F238E27FC236}">
                  <a16:creationId xmlns:a16="http://schemas.microsoft.com/office/drawing/2014/main" id="{3689912E-EF4E-4ED4-B204-C251E2105E9C}"/>
                </a:ext>
              </a:extLst>
            </p:cNvPr>
            <p:cNvGrpSpPr>
              <a:grpSpLocks/>
            </p:cNvGrpSpPr>
            <p:nvPr/>
          </p:nvGrpSpPr>
          <p:grpSpPr bwMode="auto">
            <a:xfrm>
              <a:off x="1491" y="1962"/>
              <a:ext cx="3969" cy="275"/>
              <a:chOff x="1661" y="1933"/>
              <a:chExt cx="3969" cy="275"/>
            </a:xfrm>
          </p:grpSpPr>
          <p:sp>
            <p:nvSpPr>
              <p:cNvPr id="50193" name="Text Box 10">
                <a:extLst>
                  <a:ext uri="{FF2B5EF4-FFF2-40B4-BE49-F238E27FC236}">
                    <a16:creationId xmlns:a16="http://schemas.microsoft.com/office/drawing/2014/main" id="{ED7D9ABB-A2F7-4753-B18F-FB4475004E57}"/>
                  </a:ext>
                </a:extLst>
              </p:cNvPr>
              <p:cNvSpPr txBox="1">
                <a:spLocks noChangeArrowheads="1"/>
              </p:cNvSpPr>
              <p:nvPr/>
            </p:nvSpPr>
            <p:spPr bwMode="auto">
              <a:xfrm>
                <a:off x="1661" y="1933"/>
                <a:ext cx="39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HX                 CH</a:t>
                </a:r>
                <a:r>
                  <a:rPr kumimoji="1" lang="en-US" altLang="zh-CN" sz="2400" b="1" baseline="-25000">
                    <a:solidFill>
                      <a:schemeClr val="tx2"/>
                    </a:solidFill>
                    <a:latin typeface="Times New Roman" panose="02020603050405020304" pitchFamily="18" charset="0"/>
                    <a:ea typeface="宋体" panose="02010600030101010101" pitchFamily="2" charset="-122"/>
                  </a:rPr>
                  <a:t>3</a:t>
                </a:r>
                <a:r>
                  <a:rPr kumimoji="1" lang="en-US" altLang="zh-CN" sz="2400" b="1">
                    <a:solidFill>
                      <a:schemeClr val="tx2"/>
                    </a:solidFill>
                    <a:latin typeface="Times New Roman" panose="02020603050405020304" pitchFamily="18" charset="0"/>
                    <a:ea typeface="宋体" panose="02010600030101010101" pitchFamily="2" charset="-122"/>
                  </a:rPr>
                  <a:t>CH</a:t>
                </a:r>
                <a:r>
                  <a:rPr kumimoji="1" lang="en-US" altLang="zh-CN" sz="2400" b="1" baseline="-25000">
                    <a:solidFill>
                      <a:schemeClr val="tx2"/>
                    </a:solidFill>
                    <a:latin typeface="Times New Roman" panose="02020603050405020304" pitchFamily="18" charset="0"/>
                    <a:ea typeface="宋体" panose="02010600030101010101" pitchFamily="2" charset="-122"/>
                  </a:rPr>
                  <a:t>2</a:t>
                </a:r>
                <a:r>
                  <a:rPr kumimoji="1" lang="en-US" altLang="zh-CN" sz="2400" b="1">
                    <a:solidFill>
                      <a:schemeClr val="tx2"/>
                    </a:solidFill>
                    <a:latin typeface="Times New Roman" panose="02020603050405020304" pitchFamily="18" charset="0"/>
                    <a:ea typeface="宋体" panose="02010600030101010101" pitchFamily="2" charset="-122"/>
                  </a:rPr>
                  <a:t>X   </a:t>
                </a:r>
                <a:r>
                  <a:rPr kumimoji="1" lang="zh-CN" altLang="en-US" sz="2400" b="1">
                    <a:solidFill>
                      <a:schemeClr val="tx2"/>
                    </a:solidFill>
                    <a:latin typeface="Times New Roman" panose="02020603050405020304" pitchFamily="18" charset="0"/>
                    <a:ea typeface="宋体" panose="02010600030101010101" pitchFamily="2" charset="-122"/>
                  </a:rPr>
                  <a:t>卤代烷</a:t>
                </a:r>
              </a:p>
            </p:txBody>
          </p:sp>
          <p:sp>
            <p:nvSpPr>
              <p:cNvPr id="50194" name="Line 11">
                <a:extLst>
                  <a:ext uri="{FF2B5EF4-FFF2-40B4-BE49-F238E27FC236}">
                    <a16:creationId xmlns:a16="http://schemas.microsoft.com/office/drawing/2014/main" id="{52BAF5F2-5EDC-4AF1-8929-508F592D0A05}"/>
                  </a:ext>
                </a:extLst>
              </p:cNvPr>
              <p:cNvSpPr>
                <a:spLocks noChangeShapeType="1"/>
              </p:cNvSpPr>
              <p:nvPr/>
            </p:nvSpPr>
            <p:spPr bwMode="auto">
              <a:xfrm>
                <a:off x="2030" y="2103"/>
                <a:ext cx="708"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0183" name="Group 12">
              <a:extLst>
                <a:ext uri="{FF2B5EF4-FFF2-40B4-BE49-F238E27FC236}">
                  <a16:creationId xmlns:a16="http://schemas.microsoft.com/office/drawing/2014/main" id="{BE1F0BE7-EC07-4FDE-BFE8-F286AA9AAC4E}"/>
                </a:ext>
              </a:extLst>
            </p:cNvPr>
            <p:cNvGrpSpPr>
              <a:grpSpLocks/>
            </p:cNvGrpSpPr>
            <p:nvPr/>
          </p:nvGrpSpPr>
          <p:grpSpPr bwMode="auto">
            <a:xfrm>
              <a:off x="1491" y="2590"/>
              <a:ext cx="4269" cy="275"/>
              <a:chOff x="1491" y="2534"/>
              <a:chExt cx="4269" cy="275"/>
            </a:xfrm>
          </p:grpSpPr>
          <p:sp>
            <p:nvSpPr>
              <p:cNvPr id="50191" name="Text Box 13">
                <a:extLst>
                  <a:ext uri="{FF2B5EF4-FFF2-40B4-BE49-F238E27FC236}">
                    <a16:creationId xmlns:a16="http://schemas.microsoft.com/office/drawing/2014/main" id="{A1FC4CBC-30F0-4ED3-9F73-18BA208EFEEB}"/>
                  </a:ext>
                </a:extLst>
              </p:cNvPr>
              <p:cNvSpPr txBox="1">
                <a:spLocks noChangeArrowheads="1"/>
              </p:cNvSpPr>
              <p:nvPr/>
            </p:nvSpPr>
            <p:spPr bwMode="auto">
              <a:xfrm>
                <a:off x="1491" y="2534"/>
                <a:ext cx="42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chemeClr val="tx2"/>
                    </a:solidFill>
                    <a:latin typeface="Times New Roman" panose="02020603050405020304" pitchFamily="18" charset="0"/>
                    <a:ea typeface="宋体" panose="02010600030101010101" pitchFamily="2" charset="-122"/>
                  </a:rPr>
                  <a:t>H-OSO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           CH</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CH</a:t>
                </a:r>
                <a:r>
                  <a:rPr kumimoji="1" lang="en-US" altLang="zh-CN" sz="2400" b="1" baseline="-25000" dirty="0">
                    <a:solidFill>
                      <a:schemeClr val="tx2"/>
                    </a:solidFill>
                    <a:latin typeface="Times New Roman" panose="02020603050405020304" pitchFamily="18" charset="0"/>
                    <a:ea typeface="宋体" panose="02010600030101010101" pitchFamily="2" charset="-122"/>
                  </a:rPr>
                  <a:t>2</a:t>
                </a:r>
                <a:r>
                  <a:rPr kumimoji="1" lang="en-US" altLang="zh-CN" sz="2400" b="1" dirty="0">
                    <a:solidFill>
                      <a:schemeClr val="tx2"/>
                    </a:solidFill>
                    <a:latin typeface="Times New Roman" panose="02020603050405020304" pitchFamily="18" charset="0"/>
                    <a:ea typeface="宋体" panose="02010600030101010101" pitchFamily="2" charset="-122"/>
                  </a:rPr>
                  <a:t>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 </a:t>
                </a:r>
                <a:r>
                  <a:rPr kumimoji="1" lang="zh-CN" altLang="en-US" sz="2400" b="1" dirty="0">
                    <a:solidFill>
                      <a:schemeClr val="tx2"/>
                    </a:solidFill>
                    <a:latin typeface="Times New Roman" panose="02020603050405020304" pitchFamily="18" charset="0"/>
                    <a:ea typeface="宋体" panose="02010600030101010101" pitchFamily="2" charset="-122"/>
                  </a:rPr>
                  <a:t>酸式硫酸烷基酯</a:t>
                </a:r>
              </a:p>
            </p:txBody>
          </p:sp>
          <p:sp>
            <p:nvSpPr>
              <p:cNvPr id="50192" name="Line 14">
                <a:extLst>
                  <a:ext uri="{FF2B5EF4-FFF2-40B4-BE49-F238E27FC236}">
                    <a16:creationId xmlns:a16="http://schemas.microsoft.com/office/drawing/2014/main" id="{81F5E930-1122-4C7A-9597-F07CCF0E83CD}"/>
                  </a:ext>
                </a:extLst>
              </p:cNvPr>
              <p:cNvSpPr>
                <a:spLocks noChangeShapeType="1"/>
              </p:cNvSpPr>
              <p:nvPr/>
            </p:nvSpPr>
            <p:spPr bwMode="auto">
              <a:xfrm>
                <a:off x="2398" y="2690"/>
                <a:ext cx="482"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0184" name="Group 15">
              <a:extLst>
                <a:ext uri="{FF2B5EF4-FFF2-40B4-BE49-F238E27FC236}">
                  <a16:creationId xmlns:a16="http://schemas.microsoft.com/office/drawing/2014/main" id="{6FEB67E8-1976-4B8D-AB95-9343B040A05D}"/>
                </a:ext>
              </a:extLst>
            </p:cNvPr>
            <p:cNvGrpSpPr>
              <a:grpSpLocks/>
            </p:cNvGrpSpPr>
            <p:nvPr/>
          </p:nvGrpSpPr>
          <p:grpSpPr bwMode="auto">
            <a:xfrm>
              <a:off x="1519" y="3293"/>
              <a:ext cx="3969" cy="275"/>
              <a:chOff x="1632" y="3293"/>
              <a:chExt cx="3969" cy="275"/>
            </a:xfrm>
          </p:grpSpPr>
          <p:sp>
            <p:nvSpPr>
              <p:cNvPr id="50189" name="Text Box 16">
                <a:extLst>
                  <a:ext uri="{FF2B5EF4-FFF2-40B4-BE49-F238E27FC236}">
                    <a16:creationId xmlns:a16="http://schemas.microsoft.com/office/drawing/2014/main" id="{38ACAF9A-5376-456B-B3B9-5CB68AD93C95}"/>
                  </a:ext>
                </a:extLst>
              </p:cNvPr>
              <p:cNvSpPr txBox="1">
                <a:spLocks noChangeArrowheads="1"/>
              </p:cNvSpPr>
              <p:nvPr/>
            </p:nvSpPr>
            <p:spPr bwMode="auto">
              <a:xfrm>
                <a:off x="1632" y="3293"/>
                <a:ext cx="39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chemeClr val="tx2"/>
                    </a:solidFill>
                    <a:latin typeface="Times New Roman" panose="02020603050405020304" pitchFamily="18" charset="0"/>
                    <a:ea typeface="宋体" panose="02010600030101010101" pitchFamily="2" charset="-122"/>
                  </a:rPr>
                  <a:t>H-OH                 CH</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CH</a:t>
                </a:r>
                <a:r>
                  <a:rPr kumimoji="1" lang="en-US" altLang="zh-CN" sz="2400" b="1" baseline="-25000" dirty="0">
                    <a:solidFill>
                      <a:schemeClr val="tx2"/>
                    </a:solidFill>
                    <a:latin typeface="Times New Roman" panose="02020603050405020304" pitchFamily="18" charset="0"/>
                    <a:ea typeface="宋体" panose="02010600030101010101" pitchFamily="2" charset="-122"/>
                  </a:rPr>
                  <a:t>2</a:t>
                </a:r>
                <a:r>
                  <a:rPr kumimoji="1" lang="en-US" altLang="zh-CN" sz="2400" b="1" dirty="0">
                    <a:solidFill>
                      <a:schemeClr val="tx2"/>
                    </a:solidFill>
                    <a:latin typeface="Times New Roman" panose="02020603050405020304" pitchFamily="18" charset="0"/>
                    <a:ea typeface="宋体" panose="02010600030101010101" pitchFamily="2" charset="-122"/>
                  </a:rPr>
                  <a:t>OH   </a:t>
                </a:r>
                <a:r>
                  <a:rPr kumimoji="1" lang="zh-CN" altLang="en-US" sz="2400" b="1" dirty="0">
                    <a:solidFill>
                      <a:schemeClr val="tx2"/>
                    </a:solidFill>
                    <a:latin typeface="Times New Roman" panose="02020603050405020304" pitchFamily="18" charset="0"/>
                    <a:ea typeface="宋体" panose="02010600030101010101" pitchFamily="2" charset="-122"/>
                  </a:rPr>
                  <a:t>醇</a:t>
                </a:r>
              </a:p>
            </p:txBody>
          </p:sp>
          <p:sp>
            <p:nvSpPr>
              <p:cNvPr id="50190" name="Line 17">
                <a:extLst>
                  <a:ext uri="{FF2B5EF4-FFF2-40B4-BE49-F238E27FC236}">
                    <a16:creationId xmlns:a16="http://schemas.microsoft.com/office/drawing/2014/main" id="{EC9CD422-C0B6-4586-AC66-AAB642361EC1}"/>
                  </a:ext>
                </a:extLst>
              </p:cNvPr>
              <p:cNvSpPr>
                <a:spLocks noChangeShapeType="1"/>
              </p:cNvSpPr>
              <p:nvPr/>
            </p:nvSpPr>
            <p:spPr bwMode="auto">
              <a:xfrm>
                <a:off x="2237" y="3432"/>
                <a:ext cx="708"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186" name="AutoShape 21">
              <a:extLst>
                <a:ext uri="{FF2B5EF4-FFF2-40B4-BE49-F238E27FC236}">
                  <a16:creationId xmlns:a16="http://schemas.microsoft.com/office/drawing/2014/main" id="{AC6251EE-7E50-43A8-8C2C-1E5D49820B5D}"/>
                </a:ext>
              </a:extLst>
            </p:cNvPr>
            <p:cNvSpPr>
              <a:spLocks/>
            </p:cNvSpPr>
            <p:nvPr/>
          </p:nvSpPr>
          <p:spPr bwMode="auto">
            <a:xfrm>
              <a:off x="1377" y="2075"/>
              <a:ext cx="142" cy="1389"/>
            </a:xfrm>
            <a:prstGeom prst="leftBrace">
              <a:avLst>
                <a:gd name="adj1" fmla="val 81514"/>
                <a:gd name="adj2" fmla="val 50000"/>
              </a:avLst>
            </a:prstGeom>
            <a:noFill/>
            <a:ln w="381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4" name="日期占位符 3">
            <a:extLst>
              <a:ext uri="{FF2B5EF4-FFF2-40B4-BE49-F238E27FC236}">
                <a16:creationId xmlns:a16="http://schemas.microsoft.com/office/drawing/2014/main" id="{31E5BF1D-AAE4-4F46-A4F3-AF942F2A6089}"/>
              </a:ext>
            </a:extLst>
          </p:cNvPr>
          <p:cNvSpPr>
            <a:spLocks noGrp="1"/>
          </p:cNvSpPr>
          <p:nvPr>
            <p:ph type="dt" sz="half" idx="10"/>
          </p:nvPr>
        </p:nvSpPr>
        <p:spPr/>
        <p:txBody>
          <a:bodyPr/>
          <a:lstStyle/>
          <a:p>
            <a:pPr>
              <a:defRPr/>
            </a:pPr>
            <a:fld id="{74B26A8F-919B-4105-B992-3CB9B8F85132}" type="datetime11">
              <a:rPr lang="zh-CN" altLang="en-US" smtClean="0"/>
              <a:t>11:48:09</a:t>
            </a:fld>
            <a:endParaRPr lang="en-US"/>
          </a:p>
        </p:txBody>
      </p:sp>
      <p:sp>
        <p:nvSpPr>
          <p:cNvPr id="5" name="灯片编号占位符 4">
            <a:extLst>
              <a:ext uri="{FF2B5EF4-FFF2-40B4-BE49-F238E27FC236}">
                <a16:creationId xmlns:a16="http://schemas.microsoft.com/office/drawing/2014/main" id="{CF9A683F-9C55-4C65-821A-B9296EC32644}"/>
              </a:ext>
            </a:extLst>
          </p:cNvPr>
          <p:cNvSpPr>
            <a:spLocks noGrp="1"/>
          </p:cNvSpPr>
          <p:nvPr>
            <p:ph type="sldNum" sz="quarter" idx="12"/>
          </p:nvPr>
        </p:nvSpPr>
        <p:spPr/>
        <p:txBody>
          <a:bodyPr/>
          <a:lstStyle/>
          <a:p>
            <a:pPr>
              <a:defRPr/>
            </a:pPr>
            <a:fld id="{D9255669-4D76-4035-84D2-5F59D5D8FE20}" type="slidenum">
              <a:rPr lang="en-US" altLang="zh-CN" smtClean="0"/>
              <a:pPr>
                <a:defRPr/>
              </a:pPr>
              <a:t>47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 Box 5">
            <a:extLst>
              <a:ext uri="{FF2B5EF4-FFF2-40B4-BE49-F238E27FC236}">
                <a16:creationId xmlns:a16="http://schemas.microsoft.com/office/drawing/2014/main" id="{E6ECA95E-52DE-44CD-8F56-946FD5EEFDFF}"/>
              </a:ext>
            </a:extLst>
          </p:cNvPr>
          <p:cNvSpPr txBox="1">
            <a:spLocks noChangeArrowheads="1"/>
          </p:cNvSpPr>
          <p:nvPr/>
        </p:nvSpPr>
        <p:spPr bwMode="auto">
          <a:xfrm>
            <a:off x="685800" y="609674"/>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solidFill>
                  <a:schemeClr val="tx2"/>
                </a:solidFill>
                <a:latin typeface="宋体" panose="02010600030101010101" pitchFamily="2" charset="-122"/>
              </a:rPr>
              <a:t>不对称烯烃的加成产物遵守</a:t>
            </a:r>
            <a:r>
              <a:rPr lang="zh-CN" altLang="en-US" sz="2400" b="1" dirty="0">
                <a:solidFill>
                  <a:srgbClr val="FF3300"/>
                </a:solidFill>
                <a:latin typeface="宋体" panose="02010600030101010101" pitchFamily="2" charset="-122"/>
              </a:rPr>
              <a:t>马氏规则</a:t>
            </a:r>
            <a:r>
              <a:rPr lang="zh-CN" altLang="en-US" sz="2400" b="1" dirty="0">
                <a:solidFill>
                  <a:schemeClr val="tx2"/>
                </a:solidFill>
                <a:latin typeface="宋体" panose="02010600030101010101" pitchFamily="2" charset="-122"/>
              </a:rPr>
              <a:t>（有一定的取向，即</a:t>
            </a:r>
            <a:r>
              <a:rPr lang="zh-CN" altLang="en-US" sz="2400" b="1" dirty="0">
                <a:solidFill>
                  <a:srgbClr val="FF3300"/>
                </a:solidFill>
                <a:latin typeface="宋体" panose="02010600030101010101" pitchFamily="2" charset="-122"/>
                <a:hlinkClick r:id="rId3" action="ppaction://hlinksldjump"/>
              </a:rPr>
              <a:t>区位选择性</a:t>
            </a:r>
            <a:r>
              <a:rPr lang="zh-CN" altLang="en-US" sz="2400" b="1" dirty="0">
                <a:solidFill>
                  <a:schemeClr val="tx2"/>
                </a:solidFill>
                <a:latin typeface="宋体" panose="02010600030101010101" pitchFamily="2" charset="-122"/>
              </a:rPr>
              <a:t>）</a:t>
            </a:r>
            <a:r>
              <a:rPr lang="zh-CN" altLang="en-US" sz="2400" b="1" dirty="0">
                <a:solidFill>
                  <a:schemeClr val="tx2"/>
                </a:solidFill>
              </a:rPr>
              <a:t> </a:t>
            </a:r>
          </a:p>
        </p:txBody>
      </p:sp>
      <p:sp>
        <p:nvSpPr>
          <p:cNvPr id="151557" name="Text Box 5">
            <a:extLst>
              <a:ext uri="{FF2B5EF4-FFF2-40B4-BE49-F238E27FC236}">
                <a16:creationId xmlns:a16="http://schemas.microsoft.com/office/drawing/2014/main" id="{097B94D0-2301-42DB-B303-E7779804BD74}"/>
              </a:ext>
            </a:extLst>
          </p:cNvPr>
          <p:cNvSpPr txBox="1">
            <a:spLocks noChangeArrowheads="1"/>
          </p:cNvSpPr>
          <p:nvPr/>
        </p:nvSpPr>
        <p:spPr bwMode="auto">
          <a:xfrm>
            <a:off x="827088" y="1724099"/>
            <a:ext cx="76200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lang="zh-CN" altLang="en-US" sz="2400" b="1">
                <a:latin typeface="宋体" panose="02010600030101010101" pitchFamily="2" charset="-122"/>
              </a:rPr>
              <a:t>马氏规则：</a:t>
            </a:r>
            <a:r>
              <a:rPr lang="zh-CN" altLang="en-US" sz="2400" b="1">
                <a:solidFill>
                  <a:srgbClr val="000000"/>
                </a:solidFill>
                <a:latin typeface="宋体" panose="02010600030101010101" pitchFamily="2" charset="-122"/>
              </a:rPr>
              <a:t>不对称烯烃与卤化氢等极性试剂进行加成时，试剂中</a:t>
            </a:r>
            <a:r>
              <a:rPr lang="zh-CN" altLang="en-US" sz="2400" b="1">
                <a:solidFill>
                  <a:srgbClr val="FF3300"/>
                </a:solidFill>
                <a:latin typeface="宋体" panose="02010600030101010101" pitchFamily="2" charset="-122"/>
              </a:rPr>
              <a:t>带正电荷的部分</a:t>
            </a:r>
            <a:r>
              <a:rPr lang="en-US" altLang="zh-CN" sz="2400" b="1">
                <a:solidFill>
                  <a:srgbClr val="FF3300"/>
                </a:solidFill>
                <a:latin typeface="Times New Roman" panose="02020603050405020304" pitchFamily="18" charset="0"/>
                <a:cs typeface="Times New Roman" panose="02020603050405020304" pitchFamily="18" charset="0"/>
              </a:rPr>
              <a:t>E</a:t>
            </a:r>
            <a:r>
              <a:rPr lang="en-US" altLang="zh-CN" sz="2400" b="1" baseline="30000">
                <a:solidFill>
                  <a:srgbClr val="FF3300"/>
                </a:solidFill>
                <a:latin typeface="Times New Roman" panose="02020603050405020304" pitchFamily="18" charset="0"/>
                <a:cs typeface="Times New Roman" panose="02020603050405020304" pitchFamily="18" charset="0"/>
              </a:rPr>
              <a:t>+</a:t>
            </a:r>
            <a:r>
              <a:rPr lang="en-US" altLang="zh-CN" sz="2400" b="1" baseline="30000">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总是</a:t>
            </a:r>
            <a:r>
              <a:rPr lang="zh-CN" altLang="en-US" sz="2400" b="1">
                <a:solidFill>
                  <a:srgbClr val="FF3300"/>
                </a:solidFill>
                <a:latin typeface="宋体" panose="02010600030101010101" pitchFamily="2" charset="-122"/>
              </a:rPr>
              <a:t>加到含氢较多</a:t>
            </a:r>
            <a:r>
              <a:rPr lang="zh-CN" altLang="en-US" sz="2400" b="1">
                <a:solidFill>
                  <a:srgbClr val="000000"/>
                </a:solidFill>
                <a:latin typeface="宋体" panose="02010600030101010101" pitchFamily="2" charset="-122"/>
              </a:rPr>
              <a:t>的双键碳原子上</a:t>
            </a:r>
            <a:r>
              <a:rPr lang="zh-CN" altLang="en-US" sz="2400" b="1">
                <a:latin typeface="宋体" panose="02010600030101010101" pitchFamily="2" charset="-122"/>
              </a:rPr>
              <a:t>，</a:t>
            </a:r>
            <a:r>
              <a:rPr lang="zh-CN" altLang="en-US" sz="2400" b="1">
                <a:solidFill>
                  <a:srgbClr val="000000"/>
                </a:solidFill>
                <a:latin typeface="宋体" panose="02010600030101010101" pitchFamily="2" charset="-122"/>
              </a:rPr>
              <a:t>试剂中</a:t>
            </a:r>
            <a:r>
              <a:rPr lang="zh-CN" altLang="en-US" sz="2400" b="1">
                <a:solidFill>
                  <a:srgbClr val="FF3300"/>
                </a:solidFill>
                <a:latin typeface="宋体" panose="02010600030101010101" pitchFamily="2" charset="-122"/>
              </a:rPr>
              <a:t>带负电荷的部分（</a:t>
            </a:r>
            <a:r>
              <a:rPr lang="en-US" altLang="zh-CN" sz="2400" b="1">
                <a:solidFill>
                  <a:srgbClr val="FF3300"/>
                </a:solidFill>
                <a:latin typeface="Times New Roman" panose="02020603050405020304" pitchFamily="18" charset="0"/>
                <a:cs typeface="Times New Roman" panose="02020603050405020304" pitchFamily="18" charset="0"/>
              </a:rPr>
              <a:t>Nu</a:t>
            </a:r>
            <a:r>
              <a:rPr lang="zh-CN" altLang="en-US" sz="2400" b="1">
                <a:solidFill>
                  <a:srgbClr val="FF3300"/>
                </a:solidFill>
                <a:latin typeface="宋体" panose="02010600030101010101" pitchFamily="2" charset="-122"/>
              </a:rPr>
              <a:t>）</a:t>
            </a:r>
            <a:r>
              <a:rPr lang="zh-CN" altLang="en-US" sz="2400" b="1">
                <a:solidFill>
                  <a:srgbClr val="000000"/>
                </a:solidFill>
                <a:latin typeface="宋体" panose="02010600030101010101" pitchFamily="2" charset="-122"/>
              </a:rPr>
              <a:t>总是加到</a:t>
            </a:r>
            <a:r>
              <a:rPr lang="zh-CN" altLang="en-US" sz="2400" b="1">
                <a:solidFill>
                  <a:srgbClr val="FF3300"/>
                </a:solidFill>
                <a:latin typeface="宋体" panose="02010600030101010101" pitchFamily="2" charset="-122"/>
              </a:rPr>
              <a:t>含氢较少</a:t>
            </a:r>
            <a:r>
              <a:rPr lang="zh-CN" altLang="en-US" sz="2400" b="1">
                <a:solidFill>
                  <a:srgbClr val="000000"/>
                </a:solidFill>
                <a:latin typeface="宋体" panose="02010600030101010101" pitchFamily="2" charset="-122"/>
              </a:rPr>
              <a:t>的双键碳原子上。</a:t>
            </a:r>
            <a:r>
              <a:rPr lang="zh-CN" altLang="en-US" sz="2400" b="1">
                <a:solidFill>
                  <a:srgbClr val="000000"/>
                </a:solidFill>
              </a:rPr>
              <a:t> </a:t>
            </a:r>
          </a:p>
        </p:txBody>
      </p:sp>
      <p:sp>
        <p:nvSpPr>
          <p:cNvPr id="2" name="日期占位符 1">
            <a:extLst>
              <a:ext uri="{FF2B5EF4-FFF2-40B4-BE49-F238E27FC236}">
                <a16:creationId xmlns:a16="http://schemas.microsoft.com/office/drawing/2014/main" id="{E1D395E4-0669-46BC-92DC-6BDD2E2E5268}"/>
              </a:ext>
            </a:extLst>
          </p:cNvPr>
          <p:cNvSpPr>
            <a:spLocks noGrp="1"/>
          </p:cNvSpPr>
          <p:nvPr>
            <p:ph type="dt" sz="quarter" idx="10"/>
          </p:nvPr>
        </p:nvSpPr>
        <p:spPr/>
        <p:txBody>
          <a:bodyPr/>
          <a:lstStyle/>
          <a:p>
            <a:pPr>
              <a:defRPr/>
            </a:pPr>
            <a:fld id="{DF663721-A1B3-49A3-B07D-66D8A1772811}"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B89FA388-45C9-4CC9-88DC-4719CF2E447A}"/>
              </a:ext>
            </a:extLst>
          </p:cNvPr>
          <p:cNvSpPr>
            <a:spLocks noGrp="1"/>
          </p:cNvSpPr>
          <p:nvPr>
            <p:ph type="sldNum" sz="quarter" idx="12"/>
          </p:nvPr>
        </p:nvSpPr>
        <p:spPr/>
        <p:txBody>
          <a:bodyPr/>
          <a:lstStyle/>
          <a:p>
            <a:pPr>
              <a:defRPr/>
            </a:pPr>
            <a:fld id="{DDB86BCC-0D87-4FD5-B190-12B977948D62}" type="slidenum">
              <a:rPr lang="en-US" altLang="zh-CN"/>
              <a:pPr>
                <a:defRPr/>
              </a:pPr>
              <a:t>48</a:t>
            </a:fld>
            <a:endParaRPr lang="en-US" altLang="zh-CN"/>
          </a:p>
        </p:txBody>
      </p:sp>
      <p:pic>
        <p:nvPicPr>
          <p:cNvPr id="31753" name="Picture 27">
            <a:extLst>
              <a:ext uri="{FF2B5EF4-FFF2-40B4-BE49-F238E27FC236}">
                <a16:creationId xmlns:a16="http://schemas.microsoft.com/office/drawing/2014/main" id="{BA53A155-8821-49BB-A135-EE0969514E4A}"/>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116263" y="970037"/>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4" name="Picture 27">
            <a:extLst>
              <a:ext uri="{FF2B5EF4-FFF2-40B4-BE49-F238E27FC236}">
                <a16:creationId xmlns:a16="http://schemas.microsoft.com/office/drawing/2014/main" id="{C0F6D795-873E-4AF5-849C-A177070FC3F6}"/>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49663" y="974799"/>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5" name="Picture 27">
            <a:extLst>
              <a:ext uri="{FF2B5EF4-FFF2-40B4-BE49-F238E27FC236}">
                <a16:creationId xmlns:a16="http://schemas.microsoft.com/office/drawing/2014/main" id="{72CD5D49-3B39-45DE-B1A4-9E916875CF8C}"/>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227513" y="957337"/>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2">
            <a:extLst>
              <a:ext uri="{FF2B5EF4-FFF2-40B4-BE49-F238E27FC236}">
                <a16:creationId xmlns:a16="http://schemas.microsoft.com/office/drawing/2014/main" id="{C2E7E2D0-4865-4AB6-ADBC-D2D2C38DB3C8}"/>
              </a:ext>
            </a:extLst>
          </p:cNvPr>
          <p:cNvGraphicFramePr>
            <a:graphicFrameLocks noChangeAspect="1"/>
          </p:cNvGraphicFramePr>
          <p:nvPr>
            <p:extLst>
              <p:ext uri="{D42A27DB-BD31-4B8C-83A1-F6EECF244321}">
                <p14:modId xmlns:p14="http://schemas.microsoft.com/office/powerpoint/2010/main" val="1916958575"/>
              </p:ext>
            </p:extLst>
          </p:nvPr>
        </p:nvGraphicFramePr>
        <p:xfrm>
          <a:off x="1099386" y="3861835"/>
          <a:ext cx="6945228" cy="2385066"/>
        </p:xfrm>
        <a:graphic>
          <a:graphicData uri="http://schemas.openxmlformats.org/presentationml/2006/ole">
            <mc:AlternateContent xmlns:mc="http://schemas.openxmlformats.org/markup-compatibility/2006">
              <mc:Choice xmlns:v="urn:schemas-microsoft-com:vml" Requires="v">
                <p:oleObj spid="_x0000_s108603" name="CS ChemDraw Drawing" r:id="rId5" imgW="4683012" imgH="1581626" progId="ChemDraw.Document.6.0">
                  <p:embed/>
                </p:oleObj>
              </mc:Choice>
              <mc:Fallback>
                <p:oleObj name="CS ChemDraw Drawing" r:id="rId5" imgW="4683012" imgH="1581626" progId="ChemDraw.Document.6.0">
                  <p:embed/>
                  <p:pic>
                    <p:nvPicPr>
                      <p:cNvPr id="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386" y="3861835"/>
                        <a:ext cx="6945228" cy="2385066"/>
                      </a:xfrm>
                      <a:prstGeom prst="rect">
                        <a:avLst/>
                      </a:prstGeom>
                      <a:noFill/>
                      <a:ln>
                        <a:noFill/>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arn(inHorizontal)">
                                      <p:cBhvr>
                                        <p:cTn id="7" dur="500"/>
                                        <p:tgtEl>
                                          <p:spTgt spid="150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1557"/>
                                        </p:tgtEl>
                                        <p:attrNameLst>
                                          <p:attrName>style.visibility</p:attrName>
                                        </p:attrNameLst>
                                      </p:cBhvr>
                                      <p:to>
                                        <p:strVal val="visible"/>
                                      </p:to>
                                    </p:set>
                                    <p:animEffect transition="in" filter="slide(fromBottom)">
                                      <p:cBhvr>
                                        <p:cTn id="12" dur="500"/>
                                        <p:tgtEl>
                                          <p:spTgt spid="15155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p:bldP spid="15155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6EE1E278-B10E-4D95-A327-98D367A3ACF4}"/>
              </a:ext>
            </a:extLst>
          </p:cNvPr>
          <p:cNvSpPr txBox="1">
            <a:spLocks noChangeArrowheads="1"/>
          </p:cNvSpPr>
          <p:nvPr/>
        </p:nvSpPr>
        <p:spPr bwMode="auto">
          <a:xfrm>
            <a:off x="685800" y="6096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烯烃与</a:t>
            </a:r>
            <a:r>
              <a:rPr lang="en-US" altLang="zh-CN" sz="2400" b="1" dirty="0">
                <a:latin typeface="宋体" panose="02010600030101010101" pitchFamily="2" charset="-122"/>
              </a:rPr>
              <a:t>HX</a:t>
            </a:r>
            <a:r>
              <a:rPr lang="zh-CN" altLang="en-US" sz="2400" b="1" dirty="0">
                <a:latin typeface="宋体" panose="02010600030101010101" pitchFamily="2" charset="-122"/>
              </a:rPr>
              <a:t>的加成历程</a:t>
            </a:r>
          </a:p>
        </p:txBody>
      </p:sp>
      <p:grpSp>
        <p:nvGrpSpPr>
          <p:cNvPr id="178181" name="Group 5">
            <a:extLst>
              <a:ext uri="{FF2B5EF4-FFF2-40B4-BE49-F238E27FC236}">
                <a16:creationId xmlns:a16="http://schemas.microsoft.com/office/drawing/2014/main" id="{83108E67-8E53-4EE0-8E67-B33409E2624D}"/>
              </a:ext>
            </a:extLst>
          </p:cNvPr>
          <p:cNvGrpSpPr>
            <a:grpSpLocks/>
          </p:cNvGrpSpPr>
          <p:nvPr/>
        </p:nvGrpSpPr>
        <p:grpSpPr bwMode="auto">
          <a:xfrm>
            <a:off x="611188" y="1125538"/>
            <a:ext cx="8001000" cy="2100262"/>
            <a:chOff x="384" y="720"/>
            <a:chExt cx="5040" cy="1323"/>
          </a:xfrm>
        </p:grpSpPr>
        <p:sp>
          <p:nvSpPr>
            <p:cNvPr id="52232" name="Text Box 3">
              <a:extLst>
                <a:ext uri="{FF2B5EF4-FFF2-40B4-BE49-F238E27FC236}">
                  <a16:creationId xmlns:a16="http://schemas.microsoft.com/office/drawing/2014/main" id="{9C41977C-AAB4-4E7C-97BB-D6A83424A765}"/>
                </a:ext>
              </a:extLst>
            </p:cNvPr>
            <p:cNvSpPr txBox="1">
              <a:spLocks noChangeArrowheads="1"/>
            </p:cNvSpPr>
            <p:nvPr/>
          </p:nvSpPr>
          <p:spPr bwMode="auto">
            <a:xfrm>
              <a:off x="384" y="720"/>
              <a:ext cx="5040" cy="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rgbClr val="000000"/>
                  </a:solidFill>
                  <a:latin typeface="Times New Roman" panose="02020603050405020304" pitchFamily="18" charset="0"/>
                </a:rPr>
                <a:t>        </a:t>
              </a:r>
              <a:r>
                <a:rPr kumimoji="1" lang="zh-CN" altLang="en-US" sz="2400" b="1">
                  <a:solidFill>
                    <a:srgbClr val="000000"/>
                  </a:solidFill>
                  <a:latin typeface="Times New Roman" panose="02020603050405020304" pitchFamily="18" charset="0"/>
                </a:rPr>
                <a:t>不饱和烃和卤化氢加成的反应历程与加卤素相似，</a:t>
              </a:r>
            </a:p>
            <a:p>
              <a:pPr eaLnBrk="1" hangingPunct="1">
                <a:spcBef>
                  <a:spcPct val="50000"/>
                </a:spcBef>
              </a:pPr>
              <a:r>
                <a:rPr kumimoji="1" lang="zh-CN" altLang="en-US" sz="2400" b="1">
                  <a:solidFill>
                    <a:srgbClr val="000000"/>
                  </a:solidFill>
                  <a:latin typeface="Times New Roman" panose="02020603050405020304" pitchFamily="18" charset="0"/>
                </a:rPr>
                <a:t>也是</a:t>
              </a:r>
              <a:r>
                <a:rPr kumimoji="1" lang="zh-CN" altLang="en-US" sz="2400" b="1">
                  <a:solidFill>
                    <a:srgbClr val="FF3300"/>
                  </a:solidFill>
                  <a:latin typeface="Times New Roman" panose="02020603050405020304" pitchFamily="18" charset="0"/>
                </a:rPr>
                <a:t>分步进行</a:t>
              </a:r>
              <a:r>
                <a:rPr kumimoji="1" lang="zh-CN" altLang="en-US" sz="2400" b="1">
                  <a:solidFill>
                    <a:srgbClr val="000000"/>
                  </a:solidFill>
                  <a:latin typeface="Times New Roman" panose="02020603050405020304" pitchFamily="18" charset="0"/>
                </a:rPr>
                <a:t>的离子型</a:t>
              </a:r>
              <a:r>
                <a:rPr kumimoji="1" lang="zh-CN" altLang="en-US" sz="2400" b="1">
                  <a:solidFill>
                    <a:srgbClr val="FF3300"/>
                  </a:solidFill>
                  <a:latin typeface="Times New Roman" panose="02020603050405020304" pitchFamily="18" charset="0"/>
                </a:rPr>
                <a:t>亲电加成</a:t>
              </a:r>
              <a:r>
                <a:rPr kumimoji="1" lang="zh-CN" altLang="en-US" sz="2400" b="1">
                  <a:solidFill>
                    <a:srgbClr val="000000"/>
                  </a:solidFill>
                  <a:latin typeface="Times New Roman" panose="02020603050405020304" pitchFamily="18" charset="0"/>
                </a:rPr>
                <a:t>反应。</a:t>
              </a:r>
              <a:r>
                <a:rPr kumimoji="1" lang="zh-CN" altLang="en-US" sz="2400" b="1">
                  <a:solidFill>
                    <a:srgbClr val="FF3300"/>
                  </a:solidFill>
                  <a:latin typeface="Times New Roman" panose="02020603050405020304" pitchFamily="18" charset="0"/>
                </a:rPr>
                <a:t>不同的是：</a:t>
              </a:r>
              <a:r>
                <a:rPr kumimoji="1" lang="en-US" altLang="zh-CN" sz="2400" b="1">
                  <a:solidFill>
                    <a:srgbClr val="000000"/>
                  </a:solidFill>
                  <a:latin typeface="Times New Roman" panose="02020603050405020304" pitchFamily="18" charset="0"/>
                </a:rPr>
                <a:t>(1) </a:t>
              </a:r>
              <a:r>
                <a:rPr kumimoji="1" lang="zh-CN" altLang="en-US" sz="2400" b="1">
                  <a:solidFill>
                    <a:srgbClr val="000000"/>
                  </a:solidFill>
                  <a:latin typeface="Times New Roman" panose="02020603050405020304" pitchFamily="18" charset="0"/>
                </a:rPr>
                <a:t>第</a:t>
              </a:r>
            </a:p>
            <a:p>
              <a:pPr eaLnBrk="1" hangingPunct="1">
                <a:spcBef>
                  <a:spcPct val="50000"/>
                </a:spcBef>
              </a:pPr>
              <a:r>
                <a:rPr kumimoji="1" lang="zh-CN" altLang="en-US" sz="2400" b="1">
                  <a:solidFill>
                    <a:srgbClr val="000000"/>
                  </a:solidFill>
                  <a:latin typeface="Times New Roman" panose="02020603050405020304" pitchFamily="18" charset="0"/>
                </a:rPr>
                <a:t>一步进攻的是    ；</a:t>
              </a:r>
              <a:r>
                <a:rPr kumimoji="1" lang="en-US" altLang="zh-CN" sz="2400" b="1">
                  <a:solidFill>
                    <a:srgbClr val="000000"/>
                  </a:solidFill>
                  <a:latin typeface="Times New Roman" panose="02020603050405020304" pitchFamily="18" charset="0"/>
                </a:rPr>
                <a:t>(2) </a:t>
              </a:r>
              <a:r>
                <a:rPr kumimoji="1" lang="zh-CN" altLang="en-US" sz="2400" b="1">
                  <a:solidFill>
                    <a:srgbClr val="000000"/>
                  </a:solidFill>
                  <a:latin typeface="Times New Roman" panose="02020603050405020304" pitchFamily="18" charset="0"/>
                </a:rPr>
                <a:t>不生成鎓离子，而是生成碳正离子</a:t>
              </a:r>
            </a:p>
            <a:p>
              <a:pPr eaLnBrk="1" hangingPunct="1">
                <a:spcBef>
                  <a:spcPct val="50000"/>
                </a:spcBef>
              </a:pPr>
              <a:r>
                <a:rPr kumimoji="1" lang="zh-CN" altLang="en-US" sz="2400" b="1">
                  <a:solidFill>
                    <a:srgbClr val="000000"/>
                  </a:solidFill>
                  <a:latin typeface="Times New Roman" panose="02020603050405020304" pitchFamily="18" charset="0"/>
                </a:rPr>
                <a:t>中间体；</a:t>
              </a:r>
              <a:r>
                <a:rPr kumimoji="1" lang="en-US" altLang="zh-CN" sz="2400" b="1">
                  <a:solidFill>
                    <a:srgbClr val="000000"/>
                  </a:solidFill>
                  <a:latin typeface="Times New Roman" panose="02020603050405020304" pitchFamily="18" charset="0"/>
                </a:rPr>
                <a:t>(3) </a:t>
              </a:r>
              <a:r>
                <a:rPr kumimoji="1" lang="zh-CN" altLang="en-US" sz="2400" b="1">
                  <a:solidFill>
                    <a:srgbClr val="000000"/>
                  </a:solidFill>
                  <a:latin typeface="Times New Roman" panose="02020603050405020304" pitchFamily="18" charset="0"/>
                </a:rPr>
                <a:t>第二步</a:t>
              </a:r>
              <a:r>
                <a:rPr kumimoji="1" lang="en-US" altLang="zh-CN" sz="2400" b="1">
                  <a:solidFill>
                    <a:srgbClr val="000000"/>
                  </a:solidFill>
                  <a:latin typeface="Times New Roman" panose="02020603050405020304" pitchFamily="18" charset="0"/>
                  <a:cs typeface="Times New Roman" panose="02020603050405020304" pitchFamily="18" charset="0"/>
                </a:rPr>
                <a:t>X</a:t>
              </a:r>
              <a:r>
                <a:rPr kumimoji="1" lang="zh-CN" altLang="en-US" sz="2400" b="1" baseline="30000">
                  <a:solidFill>
                    <a:srgbClr val="000000"/>
                  </a:solidFill>
                  <a:latin typeface="宋体" panose="02010600030101010101" pitchFamily="2" charset="-122"/>
                </a:rPr>
                <a:t>－</a:t>
              </a:r>
              <a:r>
                <a:rPr kumimoji="1" lang="zh-CN" altLang="en-US" sz="2400" b="1">
                  <a:solidFill>
                    <a:srgbClr val="000000"/>
                  </a:solidFill>
                  <a:latin typeface="宋体" panose="02010600030101010101" pitchFamily="2" charset="-122"/>
                </a:rPr>
                <a:t>的进攻也不一定是反式加成。</a:t>
              </a:r>
            </a:p>
          </p:txBody>
        </p:sp>
        <p:graphicFrame>
          <p:nvGraphicFramePr>
            <p:cNvPr id="52233" name="Object 4">
              <a:extLst>
                <a:ext uri="{FF2B5EF4-FFF2-40B4-BE49-F238E27FC236}">
                  <a16:creationId xmlns:a16="http://schemas.microsoft.com/office/drawing/2014/main" id="{8428263C-9B44-4C43-8C58-5B73BAAD296E}"/>
                </a:ext>
              </a:extLst>
            </p:cNvPr>
            <p:cNvGraphicFramePr>
              <a:graphicFrameLocks noChangeAspect="1"/>
            </p:cNvGraphicFramePr>
            <p:nvPr/>
          </p:nvGraphicFramePr>
          <p:xfrm>
            <a:off x="1584" y="1392"/>
            <a:ext cx="336" cy="285"/>
          </p:xfrm>
          <a:graphic>
            <a:graphicData uri="http://schemas.openxmlformats.org/presentationml/2006/ole">
              <mc:AlternateContent xmlns:mc="http://schemas.openxmlformats.org/markup-compatibility/2006">
                <mc:Choice xmlns:v="urn:schemas-microsoft-com:vml" Requires="v">
                  <p:oleObj spid="_x0000_s110702" name="CS ChemDraw Drawing" r:id="rId3" imgW="228600" imgH="193040" progId="ChemDraw.Document.5.0">
                    <p:embed/>
                  </p:oleObj>
                </mc:Choice>
                <mc:Fallback>
                  <p:oleObj name="CS ChemDraw Drawing" r:id="rId3" imgW="228600" imgH="193040" progId="ChemDraw.Document.5.0">
                    <p:embed/>
                    <p:pic>
                      <p:nvPicPr>
                        <p:cNvPr id="52233" name="Object 4">
                          <a:extLst>
                            <a:ext uri="{FF2B5EF4-FFF2-40B4-BE49-F238E27FC236}">
                              <a16:creationId xmlns:a16="http://schemas.microsoft.com/office/drawing/2014/main" id="{8428263C-9B44-4C43-8C58-5B73BAAD2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392"/>
                          <a:ext cx="336"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8182" name="Object 6">
            <a:extLst>
              <a:ext uri="{FF2B5EF4-FFF2-40B4-BE49-F238E27FC236}">
                <a16:creationId xmlns:a16="http://schemas.microsoft.com/office/drawing/2014/main" id="{8250B45F-55FF-4848-87A1-9BDB9DAD6B57}"/>
              </a:ext>
            </a:extLst>
          </p:cNvPr>
          <p:cNvGraphicFramePr>
            <a:graphicFrameLocks noChangeAspect="1"/>
          </p:cNvGraphicFramePr>
          <p:nvPr/>
        </p:nvGraphicFramePr>
        <p:xfrm>
          <a:off x="1403350" y="3500438"/>
          <a:ext cx="5943600" cy="1981200"/>
        </p:xfrm>
        <a:graphic>
          <a:graphicData uri="http://schemas.openxmlformats.org/presentationml/2006/ole">
            <mc:AlternateContent xmlns:mc="http://schemas.openxmlformats.org/markup-compatibility/2006">
              <mc:Choice xmlns:v="urn:schemas-microsoft-com:vml" Requires="v">
                <p:oleObj spid="_x0000_s110703" name="CS ChemDraw Drawing" r:id="rId5" imgW="3832860" imgH="1305560" progId="ChemDraw.Document.5.0">
                  <p:embed/>
                </p:oleObj>
              </mc:Choice>
              <mc:Fallback>
                <p:oleObj name="CS ChemDraw Drawing" r:id="rId5" imgW="3832860" imgH="1305560" progId="ChemDraw.Document.5.0">
                  <p:embed/>
                  <p:pic>
                    <p:nvPicPr>
                      <p:cNvPr id="178182" name="Object 6">
                        <a:extLst>
                          <a:ext uri="{FF2B5EF4-FFF2-40B4-BE49-F238E27FC236}">
                            <a16:creationId xmlns:a16="http://schemas.microsoft.com/office/drawing/2014/main" id="{8250B45F-55FF-4848-87A1-9BDB9DAD6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500438"/>
                        <a:ext cx="5943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Text Box 7">
            <a:extLst>
              <a:ext uri="{FF2B5EF4-FFF2-40B4-BE49-F238E27FC236}">
                <a16:creationId xmlns:a16="http://schemas.microsoft.com/office/drawing/2014/main" id="{A33846C4-4585-4DA9-911D-DB50CF750712}"/>
              </a:ext>
            </a:extLst>
          </p:cNvPr>
          <p:cNvSpPr txBox="1">
            <a:spLocks noChangeArrowheads="1"/>
          </p:cNvSpPr>
          <p:nvPr/>
        </p:nvSpPr>
        <p:spPr bwMode="auto">
          <a:xfrm>
            <a:off x="838200" y="55626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中间体为碳正离子时，</a:t>
            </a:r>
            <a:r>
              <a:rPr lang="en-US" altLang="zh-CN" sz="2400" b="1">
                <a:latin typeface="宋体" panose="02010600030101010101" pitchFamily="2" charset="-122"/>
              </a:rPr>
              <a:t>X</a:t>
            </a:r>
            <a:r>
              <a:rPr lang="en-US" altLang="zh-CN" sz="2400" b="1" baseline="30000">
                <a:latin typeface="宋体" panose="02010600030101010101" pitchFamily="2" charset="-122"/>
              </a:rPr>
              <a:t>-</a:t>
            </a:r>
            <a:r>
              <a:rPr lang="zh-CN" altLang="en-US" sz="2400" b="1">
                <a:latin typeface="宋体" panose="02010600030101010101" pitchFamily="2" charset="-122"/>
              </a:rPr>
              <a:t>正反两面都可以进攻</a:t>
            </a:r>
            <a:r>
              <a:rPr lang="zh-CN" altLang="en-US" sz="2400" b="1"/>
              <a:t> </a:t>
            </a:r>
          </a:p>
        </p:txBody>
      </p:sp>
      <p:sp>
        <p:nvSpPr>
          <p:cNvPr id="2" name="日期占位符 1">
            <a:extLst>
              <a:ext uri="{FF2B5EF4-FFF2-40B4-BE49-F238E27FC236}">
                <a16:creationId xmlns:a16="http://schemas.microsoft.com/office/drawing/2014/main" id="{2BB4A488-3699-4FFF-9E3F-FB39A8DAD8C4}"/>
              </a:ext>
            </a:extLst>
          </p:cNvPr>
          <p:cNvSpPr>
            <a:spLocks noGrp="1"/>
          </p:cNvSpPr>
          <p:nvPr>
            <p:ph type="dt" sz="quarter" idx="10"/>
          </p:nvPr>
        </p:nvSpPr>
        <p:spPr/>
        <p:txBody>
          <a:bodyPr/>
          <a:lstStyle/>
          <a:p>
            <a:pPr>
              <a:defRPr/>
            </a:pPr>
            <a:fld id="{35E9F00D-8D6F-4A9B-B130-10B4BC8FEC47}"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14134C88-38EE-46FB-ADF5-5E3831B4F2BF}"/>
              </a:ext>
            </a:extLst>
          </p:cNvPr>
          <p:cNvSpPr>
            <a:spLocks noGrp="1"/>
          </p:cNvSpPr>
          <p:nvPr>
            <p:ph type="sldNum" sz="quarter" idx="12"/>
          </p:nvPr>
        </p:nvSpPr>
        <p:spPr/>
        <p:txBody>
          <a:bodyPr/>
          <a:lstStyle/>
          <a:p>
            <a:pPr>
              <a:defRPr/>
            </a:pPr>
            <a:fld id="{BD0B5748-7153-4BDF-88CF-504F7373D750}" type="slidenum">
              <a:rPr lang="en-US" altLang="zh-CN"/>
              <a:pPr>
                <a:defRPr/>
              </a:pPr>
              <a:t>49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78181"/>
                                        </p:tgtEl>
                                        <p:attrNameLst>
                                          <p:attrName>style.visibility</p:attrName>
                                        </p:attrNameLst>
                                      </p:cBhvr>
                                      <p:to>
                                        <p:strVal val="visible"/>
                                      </p:to>
                                    </p:set>
                                    <p:animEffect transition="in" filter="strips(downLeft)">
                                      <p:cBhvr>
                                        <p:cTn id="7" dur="500"/>
                                        <p:tgtEl>
                                          <p:spTgt spid="178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8182"/>
                                        </p:tgtEl>
                                        <p:attrNameLst>
                                          <p:attrName>style.visibility</p:attrName>
                                        </p:attrNameLst>
                                      </p:cBhvr>
                                      <p:to>
                                        <p:strVal val="visible"/>
                                      </p:to>
                                    </p:set>
                                    <p:animEffect transition="in" filter="slide(fromBottom)">
                                      <p:cBhvr>
                                        <p:cTn id="12" dur="500"/>
                                        <p:tgtEl>
                                          <p:spTgt spid="178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9" name="Rectangle 3">
            <a:extLst>
              <a:ext uri="{FF2B5EF4-FFF2-40B4-BE49-F238E27FC236}">
                <a16:creationId xmlns:a16="http://schemas.microsoft.com/office/drawing/2014/main" id="{EFDC5DA5-EFC2-4FD5-98FF-89E9A0BF966E}"/>
              </a:ext>
            </a:extLst>
          </p:cNvPr>
          <p:cNvSpPr>
            <a:spLocks noGrp="1" noRot="1" noChangeArrowheads="1"/>
          </p:cNvSpPr>
          <p:nvPr>
            <p:ph idx="1"/>
          </p:nvPr>
        </p:nvSpPr>
        <p:spPr>
          <a:xfrm>
            <a:off x="323850" y="4508500"/>
            <a:ext cx="8305800" cy="2133600"/>
          </a:xfrm>
        </p:spPr>
        <p:txBody>
          <a:bodyPr/>
          <a:lstStyle/>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键是由</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p</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轨道</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肩并肩</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重叠形成的，是依附于</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键不能独立存在的键；</a:t>
            </a:r>
          </a:p>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由于</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键的引入使</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不能旋转</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a:t>
            </a:r>
          </a:p>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键受原子核控制较弱，所以反应活性较高；</a:t>
            </a:r>
          </a:p>
          <a:p>
            <a:pPr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d.</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键易与亲电试剂发生</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亲电加成反应</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p>
        </p:txBody>
      </p:sp>
      <p:sp>
        <p:nvSpPr>
          <p:cNvPr id="2" name="日期占位符 1">
            <a:extLst>
              <a:ext uri="{FF2B5EF4-FFF2-40B4-BE49-F238E27FC236}">
                <a16:creationId xmlns:a16="http://schemas.microsoft.com/office/drawing/2014/main" id="{7D08E539-047B-4DDB-B51D-45F290C7B16F}"/>
              </a:ext>
            </a:extLst>
          </p:cNvPr>
          <p:cNvSpPr>
            <a:spLocks noGrp="1"/>
          </p:cNvSpPr>
          <p:nvPr>
            <p:ph type="dt" sz="quarter" idx="10"/>
          </p:nvPr>
        </p:nvSpPr>
        <p:spPr/>
        <p:txBody>
          <a:bodyPr/>
          <a:lstStyle/>
          <a:p>
            <a:pPr>
              <a:defRPr/>
            </a:pPr>
            <a:fld id="{98E74C4E-D25F-4C3A-B0FA-47C130DE60A6}"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C13D9F3B-4A74-41E0-8C89-0ECEFF4C39C0}"/>
              </a:ext>
            </a:extLst>
          </p:cNvPr>
          <p:cNvSpPr>
            <a:spLocks noGrp="1"/>
          </p:cNvSpPr>
          <p:nvPr>
            <p:ph type="sldNum" sz="quarter" idx="12"/>
          </p:nvPr>
        </p:nvSpPr>
        <p:spPr/>
        <p:txBody>
          <a:bodyPr/>
          <a:lstStyle/>
          <a:p>
            <a:pPr>
              <a:defRPr/>
            </a:pPr>
            <a:fld id="{060C9E27-F8CC-4EA4-B03F-995DE159138B}" type="slidenum">
              <a:rPr lang="en-US" altLang="zh-CN"/>
              <a:pPr>
                <a:defRPr/>
              </a:pPr>
              <a:t>5</a:t>
            </a:fld>
            <a:endParaRPr lang="en-US" altLang="zh-CN"/>
          </a:p>
        </p:txBody>
      </p:sp>
      <p:graphicFrame>
        <p:nvGraphicFramePr>
          <p:cNvPr id="208900" name="Object 4">
            <a:extLst>
              <a:ext uri="{FF2B5EF4-FFF2-40B4-BE49-F238E27FC236}">
                <a16:creationId xmlns:a16="http://schemas.microsoft.com/office/drawing/2014/main" id="{0C06BDF9-D36E-4BFE-9593-3E9A4035B3C7}"/>
              </a:ext>
            </a:extLst>
          </p:cNvPr>
          <p:cNvGraphicFramePr>
            <a:graphicFrameLocks noChangeAspect="1"/>
          </p:cNvGraphicFramePr>
          <p:nvPr/>
        </p:nvGraphicFramePr>
        <p:xfrm>
          <a:off x="611188" y="1300163"/>
          <a:ext cx="7924800" cy="1079500"/>
        </p:xfrm>
        <a:graphic>
          <a:graphicData uri="http://schemas.openxmlformats.org/presentationml/2006/ole">
            <mc:AlternateContent xmlns:mc="http://schemas.openxmlformats.org/markup-compatibility/2006">
              <mc:Choice xmlns:v="urn:schemas-microsoft-com:vml" Requires="v">
                <p:oleObj spid="_x0000_s8654" name="Document" r:id="rId3" imgW="5172075" imgH="704850" progId="ChemWindow.Document">
                  <p:embed/>
                </p:oleObj>
              </mc:Choice>
              <mc:Fallback>
                <p:oleObj name="Document" r:id="rId3" imgW="5172075" imgH="70485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300163"/>
                        <a:ext cx="79248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1" name="Object 5">
            <a:extLst>
              <a:ext uri="{FF2B5EF4-FFF2-40B4-BE49-F238E27FC236}">
                <a16:creationId xmlns:a16="http://schemas.microsoft.com/office/drawing/2014/main" id="{551EB344-AEA0-4B12-9969-ED61050A1B6B}"/>
              </a:ext>
            </a:extLst>
          </p:cNvPr>
          <p:cNvGraphicFramePr>
            <a:graphicFrameLocks noChangeAspect="1"/>
          </p:cNvGraphicFramePr>
          <p:nvPr/>
        </p:nvGraphicFramePr>
        <p:xfrm>
          <a:off x="6588125" y="76200"/>
          <a:ext cx="1327150" cy="1447800"/>
        </p:xfrm>
        <a:graphic>
          <a:graphicData uri="http://schemas.openxmlformats.org/presentationml/2006/ole">
            <mc:AlternateContent xmlns:mc="http://schemas.openxmlformats.org/markup-compatibility/2006">
              <mc:Choice xmlns:v="urn:schemas-microsoft-com:vml" Requires="v">
                <p:oleObj spid="_x0000_s8655" name="Document" r:id="rId5" imgW="723900" imgH="790575" progId="ChemWindow.Document">
                  <p:embed/>
                </p:oleObj>
              </mc:Choice>
              <mc:Fallback>
                <p:oleObj name="Document" r:id="rId5" imgW="723900" imgH="790575" progId="ChemWindow.Document">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76200"/>
                        <a:ext cx="13271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2" name="Object 6">
            <a:extLst>
              <a:ext uri="{FF2B5EF4-FFF2-40B4-BE49-F238E27FC236}">
                <a16:creationId xmlns:a16="http://schemas.microsoft.com/office/drawing/2014/main" id="{3B1131B5-0B8A-4C1E-9739-51DE4BC3F429}"/>
              </a:ext>
            </a:extLst>
          </p:cNvPr>
          <p:cNvGraphicFramePr>
            <a:graphicFrameLocks noChangeAspect="1"/>
          </p:cNvGraphicFramePr>
          <p:nvPr/>
        </p:nvGraphicFramePr>
        <p:xfrm>
          <a:off x="381000" y="2711450"/>
          <a:ext cx="3581400" cy="889000"/>
        </p:xfrm>
        <a:graphic>
          <a:graphicData uri="http://schemas.openxmlformats.org/presentationml/2006/ole">
            <mc:AlternateContent xmlns:mc="http://schemas.openxmlformats.org/markup-compatibility/2006">
              <mc:Choice xmlns:v="urn:schemas-microsoft-com:vml" Requires="v">
                <p:oleObj spid="_x0000_s8656" name="Document" r:id="rId7" imgW="2838450" imgH="704850" progId="ChemWindow.Document">
                  <p:embed/>
                </p:oleObj>
              </mc:Choice>
              <mc:Fallback>
                <p:oleObj name="Document" r:id="rId7" imgW="2838450" imgH="704850"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711450"/>
                        <a:ext cx="3581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3" name="Object 7">
            <a:extLst>
              <a:ext uri="{FF2B5EF4-FFF2-40B4-BE49-F238E27FC236}">
                <a16:creationId xmlns:a16="http://schemas.microsoft.com/office/drawing/2014/main" id="{73A9EC48-4419-460F-8AB4-2496FED2990E}"/>
              </a:ext>
            </a:extLst>
          </p:cNvPr>
          <p:cNvGraphicFramePr>
            <a:graphicFrameLocks noChangeAspect="1"/>
          </p:cNvGraphicFramePr>
          <p:nvPr/>
        </p:nvGraphicFramePr>
        <p:xfrm>
          <a:off x="685800" y="2482850"/>
          <a:ext cx="1476375" cy="1230313"/>
        </p:xfrm>
        <a:graphic>
          <a:graphicData uri="http://schemas.openxmlformats.org/presentationml/2006/ole">
            <mc:AlternateContent xmlns:mc="http://schemas.openxmlformats.org/markup-compatibility/2006">
              <mc:Choice xmlns:v="urn:schemas-microsoft-com:vml" Requires="v">
                <p:oleObj spid="_x0000_s8657" name="Document" r:id="rId9" imgW="971550" imgH="809625" progId="ChemWindow.Document">
                  <p:embed/>
                </p:oleObj>
              </mc:Choice>
              <mc:Fallback>
                <p:oleObj name="Document" r:id="rId9" imgW="971550" imgH="809625" progId="ChemWindow.Document">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2482850"/>
                        <a:ext cx="1476375"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4" name="Object 8">
            <a:extLst>
              <a:ext uri="{FF2B5EF4-FFF2-40B4-BE49-F238E27FC236}">
                <a16:creationId xmlns:a16="http://schemas.microsoft.com/office/drawing/2014/main" id="{3A3036E9-999F-4E08-A031-E2255E32E1B1}"/>
              </a:ext>
            </a:extLst>
          </p:cNvPr>
          <p:cNvGraphicFramePr>
            <a:graphicFrameLocks noChangeAspect="1"/>
          </p:cNvGraphicFramePr>
          <p:nvPr/>
        </p:nvGraphicFramePr>
        <p:xfrm>
          <a:off x="2057400" y="2482850"/>
          <a:ext cx="1390650" cy="1168400"/>
        </p:xfrm>
        <a:graphic>
          <a:graphicData uri="http://schemas.openxmlformats.org/presentationml/2006/ole">
            <mc:AlternateContent xmlns:mc="http://schemas.openxmlformats.org/markup-compatibility/2006">
              <mc:Choice xmlns:v="urn:schemas-microsoft-com:vml" Requires="v">
                <p:oleObj spid="_x0000_s8658" name="Document" r:id="rId11" imgW="952500" imgH="800100" progId="ChemWindow.Document">
                  <p:embed/>
                </p:oleObj>
              </mc:Choice>
              <mc:Fallback>
                <p:oleObj name="Document" r:id="rId11" imgW="952500" imgH="800100" progId="ChemWindow.Document">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2482850"/>
                        <a:ext cx="139065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5" name="Object 9">
            <a:extLst>
              <a:ext uri="{FF2B5EF4-FFF2-40B4-BE49-F238E27FC236}">
                <a16:creationId xmlns:a16="http://schemas.microsoft.com/office/drawing/2014/main" id="{CE61D4E8-C95F-4386-8590-F60A4A8B1BF1}"/>
              </a:ext>
            </a:extLst>
          </p:cNvPr>
          <p:cNvGraphicFramePr>
            <a:graphicFrameLocks noChangeAspect="1"/>
          </p:cNvGraphicFramePr>
          <p:nvPr/>
        </p:nvGraphicFramePr>
        <p:xfrm>
          <a:off x="3708400" y="2740025"/>
          <a:ext cx="4191000" cy="939800"/>
        </p:xfrm>
        <a:graphic>
          <a:graphicData uri="http://schemas.openxmlformats.org/presentationml/2006/ole">
            <mc:AlternateContent xmlns:mc="http://schemas.openxmlformats.org/markup-compatibility/2006">
              <mc:Choice xmlns:v="urn:schemas-microsoft-com:vml" Requires="v">
                <p:oleObj spid="_x0000_s8659" name="Document" r:id="rId13" imgW="3228975" imgH="723900" progId="ChemWindow.Document">
                  <p:embed/>
                </p:oleObj>
              </mc:Choice>
              <mc:Fallback>
                <p:oleObj name="Document" r:id="rId13" imgW="3228975" imgH="723900" progId="ChemWindow.Document">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2740025"/>
                        <a:ext cx="41910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6" name="Object 10">
            <a:extLst>
              <a:ext uri="{FF2B5EF4-FFF2-40B4-BE49-F238E27FC236}">
                <a16:creationId xmlns:a16="http://schemas.microsoft.com/office/drawing/2014/main" id="{F176EEF5-E667-458F-AB8B-E3D6A995F976}"/>
              </a:ext>
            </a:extLst>
          </p:cNvPr>
          <p:cNvGraphicFramePr>
            <a:graphicFrameLocks noChangeAspect="1"/>
          </p:cNvGraphicFramePr>
          <p:nvPr/>
        </p:nvGraphicFramePr>
        <p:xfrm>
          <a:off x="5651500" y="2668588"/>
          <a:ext cx="908050" cy="990600"/>
        </p:xfrm>
        <a:graphic>
          <a:graphicData uri="http://schemas.openxmlformats.org/presentationml/2006/ole">
            <mc:AlternateContent xmlns:mc="http://schemas.openxmlformats.org/markup-compatibility/2006">
              <mc:Choice xmlns:v="urn:schemas-microsoft-com:vml" Requires="v">
                <p:oleObj spid="_x0000_s8660" name="Document" r:id="rId15" imgW="628650" imgH="685800" progId="ChemWindow.Document">
                  <p:embed/>
                </p:oleObj>
              </mc:Choice>
              <mc:Fallback>
                <p:oleObj name="Document" r:id="rId15" imgW="628650" imgH="685800" progId="ChemWindow.Document">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1500" y="2668588"/>
                        <a:ext cx="9080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907" name="Text Box 11">
            <a:extLst>
              <a:ext uri="{FF2B5EF4-FFF2-40B4-BE49-F238E27FC236}">
                <a16:creationId xmlns:a16="http://schemas.microsoft.com/office/drawing/2014/main" id="{D2A6B067-2AF3-4AFA-AC5D-434CE8DF9FFC}"/>
              </a:ext>
            </a:extLst>
          </p:cNvPr>
          <p:cNvSpPr txBox="1">
            <a:spLocks noChangeArrowheads="1"/>
          </p:cNvSpPr>
          <p:nvPr/>
        </p:nvSpPr>
        <p:spPr bwMode="auto">
          <a:xfrm>
            <a:off x="468313" y="533400"/>
            <a:ext cx="3227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宋体" panose="02010600030101010101" pitchFamily="2" charset="-122"/>
              </a:rPr>
              <a:t>1. </a:t>
            </a:r>
            <a:r>
              <a:rPr lang="zh-CN" altLang="en-US" sz="2800" b="1">
                <a:latin typeface="Times New Roman" panose="02020603050405020304" pitchFamily="18" charset="0"/>
                <a:ea typeface="宋体" panose="02010600030101010101" pitchFamily="2" charset="-122"/>
              </a:rPr>
              <a:t>碳原子的</a:t>
            </a:r>
            <a:r>
              <a:rPr lang="en-US" altLang="zh-CN" sz="2800" b="1">
                <a:latin typeface="Times New Roman" panose="02020603050405020304" pitchFamily="18" charset="0"/>
                <a:ea typeface="宋体" panose="02010600030101010101" pitchFamily="2" charset="-122"/>
              </a:rPr>
              <a:t>sp2</a:t>
            </a:r>
            <a:r>
              <a:rPr lang="zh-CN" altLang="en-US" sz="2800" b="1">
                <a:latin typeface="Times New Roman" panose="02020603050405020304" pitchFamily="18" charset="0"/>
                <a:ea typeface="宋体" panose="02010600030101010101" pitchFamily="2" charset="-122"/>
              </a:rPr>
              <a:t>杂化</a:t>
            </a:r>
          </a:p>
        </p:txBody>
      </p:sp>
      <p:sp>
        <p:nvSpPr>
          <p:cNvPr id="208908" name="Text Box 12">
            <a:extLst>
              <a:ext uri="{FF2B5EF4-FFF2-40B4-BE49-F238E27FC236}">
                <a16:creationId xmlns:a16="http://schemas.microsoft.com/office/drawing/2014/main" id="{E78A68B5-9691-42FC-A046-2C783F028F6C}"/>
              </a:ext>
            </a:extLst>
          </p:cNvPr>
          <p:cNvSpPr txBox="1">
            <a:spLocks noChangeArrowheads="1"/>
          </p:cNvSpPr>
          <p:nvPr/>
        </p:nvSpPr>
        <p:spPr bwMode="auto">
          <a:xfrm>
            <a:off x="468313" y="3962400"/>
            <a:ext cx="1101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宋体" panose="02010600030101010101" pitchFamily="2" charset="-122"/>
              </a:rPr>
              <a:t>2.</a:t>
            </a:r>
            <a:r>
              <a:rPr lang="en-US" altLang="zh-CN" sz="2800" b="1">
                <a:solidFill>
                  <a:srgbClr val="000000"/>
                </a:solidFill>
                <a:latin typeface="Times New Roman" panose="02020603050405020304" pitchFamily="18" charset="0"/>
                <a:ea typeface="宋体" panose="02010600030101010101" pitchFamily="2" charset="-122"/>
              </a:rPr>
              <a:t> π</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键</a:t>
            </a:r>
            <a:endParaRPr lang="zh-CN" altLang="el-GR" sz="2800" b="1">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8907"/>
                                        </p:tgtEl>
                                        <p:attrNameLst>
                                          <p:attrName>style.visibility</p:attrName>
                                        </p:attrNameLst>
                                      </p:cBhvr>
                                      <p:to>
                                        <p:strVal val="visible"/>
                                      </p:to>
                                    </p:set>
                                    <p:anim calcmode="lin" valueType="num">
                                      <p:cBhvr additive="base">
                                        <p:cTn id="7" dur="500" fill="hold"/>
                                        <p:tgtEl>
                                          <p:spTgt spid="208907"/>
                                        </p:tgtEl>
                                        <p:attrNameLst>
                                          <p:attrName>ppt_x</p:attrName>
                                        </p:attrNameLst>
                                      </p:cBhvr>
                                      <p:tavLst>
                                        <p:tav tm="0">
                                          <p:val>
                                            <p:strVal val="#ppt_x"/>
                                          </p:val>
                                        </p:tav>
                                        <p:tav tm="100000">
                                          <p:val>
                                            <p:strVal val="#ppt_x"/>
                                          </p:val>
                                        </p:tav>
                                      </p:tavLst>
                                    </p:anim>
                                    <p:anim calcmode="lin" valueType="num">
                                      <p:cBhvr additive="base">
                                        <p:cTn id="8" dur="500" fill="hold"/>
                                        <p:tgtEl>
                                          <p:spTgt spid="2089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wipe(left)">
                                      <p:cBhvr>
                                        <p:cTn id="13" dur="500"/>
                                        <p:tgtEl>
                                          <p:spTgt spid="2089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nodeType="clickEffect">
                                  <p:stCondLst>
                                    <p:cond delay="0"/>
                                  </p:stCondLst>
                                  <p:childTnLst>
                                    <p:set>
                                      <p:cBhvr>
                                        <p:cTn id="17" dur="1" fill="hold">
                                          <p:stCondLst>
                                            <p:cond delay="0"/>
                                          </p:stCondLst>
                                        </p:cTn>
                                        <p:tgtEl>
                                          <p:spTgt spid="208901"/>
                                        </p:tgtEl>
                                        <p:attrNameLst>
                                          <p:attrName>style.visibility</p:attrName>
                                        </p:attrNameLst>
                                      </p:cBhvr>
                                      <p:to>
                                        <p:strVal val="visible"/>
                                      </p:to>
                                    </p:set>
                                    <p:animEffect transition="in" filter="barn(outHorizontal)">
                                      <p:cBhvr>
                                        <p:cTn id="18" dur="500"/>
                                        <p:tgtEl>
                                          <p:spTgt spid="20890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08902"/>
                                        </p:tgtEl>
                                        <p:attrNameLst>
                                          <p:attrName>style.visibility</p:attrName>
                                        </p:attrNameLst>
                                      </p:cBhvr>
                                      <p:to>
                                        <p:strVal val="visible"/>
                                      </p:to>
                                    </p:set>
                                    <p:animEffect transition="in" filter="dissolve">
                                      <p:cBhvr>
                                        <p:cTn id="23" dur="500"/>
                                        <p:tgtEl>
                                          <p:spTgt spid="2089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208903"/>
                                        </p:tgtEl>
                                        <p:attrNameLst>
                                          <p:attrName>style.visibility</p:attrName>
                                        </p:attrNameLst>
                                      </p:cBhvr>
                                      <p:to>
                                        <p:strVal val="visible"/>
                                      </p:to>
                                    </p:set>
                                    <p:anim calcmode="lin" valueType="num">
                                      <p:cBhvr additive="base">
                                        <p:cTn id="28" dur="500" fill="hold"/>
                                        <p:tgtEl>
                                          <p:spTgt spid="208903"/>
                                        </p:tgtEl>
                                        <p:attrNameLst>
                                          <p:attrName>ppt_x</p:attrName>
                                        </p:attrNameLst>
                                      </p:cBhvr>
                                      <p:tavLst>
                                        <p:tav tm="0">
                                          <p:val>
                                            <p:strVal val="0-#ppt_w/2"/>
                                          </p:val>
                                        </p:tav>
                                        <p:tav tm="100000">
                                          <p:val>
                                            <p:strVal val="#ppt_x"/>
                                          </p:val>
                                        </p:tav>
                                      </p:tavLst>
                                    </p:anim>
                                    <p:anim calcmode="lin" valueType="num">
                                      <p:cBhvr additive="base">
                                        <p:cTn id="29" dur="500" fill="hold"/>
                                        <p:tgtEl>
                                          <p:spTgt spid="208903"/>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208904"/>
                                        </p:tgtEl>
                                        <p:attrNameLst>
                                          <p:attrName>style.visibility</p:attrName>
                                        </p:attrNameLst>
                                      </p:cBhvr>
                                      <p:to>
                                        <p:strVal val="visible"/>
                                      </p:to>
                                    </p:set>
                                    <p:anim calcmode="lin" valueType="num">
                                      <p:cBhvr additive="base">
                                        <p:cTn id="34" dur="500" fill="hold"/>
                                        <p:tgtEl>
                                          <p:spTgt spid="208904"/>
                                        </p:tgtEl>
                                        <p:attrNameLst>
                                          <p:attrName>ppt_x</p:attrName>
                                        </p:attrNameLst>
                                      </p:cBhvr>
                                      <p:tavLst>
                                        <p:tav tm="0">
                                          <p:val>
                                            <p:strVal val="1+#ppt_w/2"/>
                                          </p:val>
                                        </p:tav>
                                        <p:tav tm="100000">
                                          <p:val>
                                            <p:strVal val="#ppt_x"/>
                                          </p:val>
                                        </p:tav>
                                      </p:tavLst>
                                    </p:anim>
                                    <p:anim calcmode="lin" valueType="num">
                                      <p:cBhvr additive="base">
                                        <p:cTn id="35" dur="500" fill="hold"/>
                                        <p:tgtEl>
                                          <p:spTgt spid="208904"/>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208905"/>
                                        </p:tgtEl>
                                        <p:attrNameLst>
                                          <p:attrName>style.visibility</p:attrName>
                                        </p:attrNameLst>
                                      </p:cBhvr>
                                      <p:to>
                                        <p:strVal val="visible"/>
                                      </p:to>
                                    </p:set>
                                    <p:animEffect transition="in" filter="dissolve">
                                      <p:cBhvr>
                                        <p:cTn id="40" dur="500"/>
                                        <p:tgtEl>
                                          <p:spTgt spid="20890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nodeType="clickEffect">
                                  <p:stCondLst>
                                    <p:cond delay="0"/>
                                  </p:stCondLst>
                                  <p:childTnLst>
                                    <p:set>
                                      <p:cBhvr>
                                        <p:cTn id="44" dur="1" fill="hold">
                                          <p:stCondLst>
                                            <p:cond delay="0"/>
                                          </p:stCondLst>
                                        </p:cTn>
                                        <p:tgtEl>
                                          <p:spTgt spid="208906"/>
                                        </p:tgtEl>
                                        <p:attrNameLst>
                                          <p:attrName>style.visibility</p:attrName>
                                        </p:attrNameLst>
                                      </p:cBhvr>
                                      <p:to>
                                        <p:strVal val="visible"/>
                                      </p:to>
                                    </p:set>
                                    <p:anim calcmode="lin" valueType="num">
                                      <p:cBhvr>
                                        <p:cTn id="45" dur="500" fill="hold"/>
                                        <p:tgtEl>
                                          <p:spTgt spid="208906"/>
                                        </p:tgtEl>
                                        <p:attrNameLst>
                                          <p:attrName>ppt_w</p:attrName>
                                        </p:attrNameLst>
                                      </p:cBhvr>
                                      <p:tavLst>
                                        <p:tav tm="0">
                                          <p:val>
                                            <p:fltVal val="0"/>
                                          </p:val>
                                        </p:tav>
                                        <p:tav tm="100000">
                                          <p:val>
                                            <p:strVal val="#ppt_w"/>
                                          </p:val>
                                        </p:tav>
                                      </p:tavLst>
                                    </p:anim>
                                    <p:anim calcmode="lin" valueType="num">
                                      <p:cBhvr>
                                        <p:cTn id="46" dur="500" fill="hold"/>
                                        <p:tgtEl>
                                          <p:spTgt spid="208906"/>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08908"/>
                                        </p:tgtEl>
                                        <p:attrNameLst>
                                          <p:attrName>style.visibility</p:attrName>
                                        </p:attrNameLst>
                                      </p:cBhvr>
                                      <p:to>
                                        <p:strVal val="visible"/>
                                      </p:to>
                                    </p:set>
                                    <p:anim calcmode="lin" valueType="num">
                                      <p:cBhvr additive="base">
                                        <p:cTn id="51" dur="500" fill="hold"/>
                                        <p:tgtEl>
                                          <p:spTgt spid="208908"/>
                                        </p:tgtEl>
                                        <p:attrNameLst>
                                          <p:attrName>ppt_x</p:attrName>
                                        </p:attrNameLst>
                                      </p:cBhvr>
                                      <p:tavLst>
                                        <p:tav tm="0">
                                          <p:val>
                                            <p:strVal val="#ppt_x"/>
                                          </p:val>
                                        </p:tav>
                                        <p:tav tm="100000">
                                          <p:val>
                                            <p:strVal val="#ppt_x"/>
                                          </p:val>
                                        </p:tav>
                                      </p:tavLst>
                                    </p:anim>
                                    <p:anim calcmode="lin" valueType="num">
                                      <p:cBhvr additive="base">
                                        <p:cTn id="52" dur="500" fill="hold"/>
                                        <p:tgtEl>
                                          <p:spTgt spid="208908"/>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8899">
                                            <p:txEl>
                                              <p:pRg st="0" end="0"/>
                                            </p:txEl>
                                          </p:spTgt>
                                        </p:tgtEl>
                                        <p:attrNameLst>
                                          <p:attrName>style.visibility</p:attrName>
                                        </p:attrNameLst>
                                      </p:cBhvr>
                                      <p:to>
                                        <p:strVal val="visible"/>
                                      </p:to>
                                    </p:set>
                                    <p:animEffect transition="in" filter="dissolve">
                                      <p:cBhvr>
                                        <p:cTn id="57" dur="500"/>
                                        <p:tgtEl>
                                          <p:spTgt spid="208899">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08899">
                                            <p:txEl>
                                              <p:pRg st="1" end="1"/>
                                            </p:txEl>
                                          </p:spTgt>
                                        </p:tgtEl>
                                        <p:attrNameLst>
                                          <p:attrName>style.visibility</p:attrName>
                                        </p:attrNameLst>
                                      </p:cBhvr>
                                      <p:to>
                                        <p:strVal val="visible"/>
                                      </p:to>
                                    </p:set>
                                    <p:animEffect transition="in" filter="dissolve">
                                      <p:cBhvr>
                                        <p:cTn id="62" dur="500"/>
                                        <p:tgtEl>
                                          <p:spTgt spid="208899">
                                            <p:txEl>
                                              <p:pRg st="1" end="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08899">
                                            <p:txEl>
                                              <p:pRg st="2" end="2"/>
                                            </p:txEl>
                                          </p:spTgt>
                                        </p:tgtEl>
                                        <p:attrNameLst>
                                          <p:attrName>style.visibility</p:attrName>
                                        </p:attrNameLst>
                                      </p:cBhvr>
                                      <p:to>
                                        <p:strVal val="visible"/>
                                      </p:to>
                                    </p:set>
                                    <p:animEffect transition="in" filter="dissolve">
                                      <p:cBhvr>
                                        <p:cTn id="67" dur="500"/>
                                        <p:tgtEl>
                                          <p:spTgt spid="208899">
                                            <p:txEl>
                                              <p:pRg st="2" end="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08899">
                                            <p:txEl>
                                              <p:pRg st="3" end="3"/>
                                            </p:txEl>
                                          </p:spTgt>
                                        </p:tgtEl>
                                        <p:attrNameLst>
                                          <p:attrName>style.visibility</p:attrName>
                                        </p:attrNameLst>
                                      </p:cBhvr>
                                      <p:to>
                                        <p:strVal val="visible"/>
                                      </p:to>
                                    </p:set>
                                    <p:animEffect transition="in" filter="dissolve">
                                      <p:cBhvr>
                                        <p:cTn id="72" dur="500"/>
                                        <p:tgtEl>
                                          <p:spTgt spid="2088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utoUpdateAnimBg="0"/>
      <p:bldP spid="208907" grpId="0"/>
      <p:bldP spid="20890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8063F6D0-1625-4996-B8B3-65338879943C}"/>
              </a:ext>
            </a:extLst>
          </p:cNvPr>
          <p:cNvSpPr txBox="1">
            <a:spLocks noChangeArrowheads="1"/>
          </p:cNvSpPr>
          <p:nvPr/>
        </p:nvSpPr>
        <p:spPr bwMode="auto">
          <a:xfrm>
            <a:off x="0" y="1219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反应的立体化学：</a:t>
            </a:r>
          </a:p>
        </p:txBody>
      </p:sp>
      <p:graphicFrame>
        <p:nvGraphicFramePr>
          <p:cNvPr id="187395" name="Object 3">
            <a:extLst>
              <a:ext uri="{FF2B5EF4-FFF2-40B4-BE49-F238E27FC236}">
                <a16:creationId xmlns:a16="http://schemas.microsoft.com/office/drawing/2014/main" id="{F23455D1-F5EB-447A-96B9-438D604ED40B}"/>
              </a:ext>
            </a:extLst>
          </p:cNvPr>
          <p:cNvGraphicFramePr>
            <a:graphicFrameLocks noChangeAspect="1"/>
          </p:cNvGraphicFramePr>
          <p:nvPr/>
        </p:nvGraphicFramePr>
        <p:xfrm>
          <a:off x="1187450" y="1844675"/>
          <a:ext cx="7467600" cy="2887663"/>
        </p:xfrm>
        <a:graphic>
          <a:graphicData uri="http://schemas.openxmlformats.org/presentationml/2006/ole">
            <mc:AlternateContent xmlns:mc="http://schemas.openxmlformats.org/markup-compatibility/2006">
              <mc:Choice xmlns:v="urn:schemas-microsoft-com:vml" Requires="v">
                <p:oleObj spid="_x0000_s111672" name="CS ChemDraw Drawing" r:id="rId3" imgW="5397500" imgH="2087880" progId="ChemDraw.Document.5.0">
                  <p:embed/>
                </p:oleObj>
              </mc:Choice>
              <mc:Fallback>
                <p:oleObj name="CS ChemDraw Drawing" r:id="rId3" imgW="5397500" imgH="2087880" progId="ChemDraw.Document.5.0">
                  <p:embed/>
                  <p:pic>
                    <p:nvPicPr>
                      <p:cNvPr id="187395" name="Object 3">
                        <a:extLst>
                          <a:ext uri="{FF2B5EF4-FFF2-40B4-BE49-F238E27FC236}">
                            <a16:creationId xmlns:a16="http://schemas.microsoft.com/office/drawing/2014/main" id="{F23455D1-F5EB-447A-96B9-438D604ED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844675"/>
                        <a:ext cx="746760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6" name="Text Box 4">
            <a:extLst>
              <a:ext uri="{FF2B5EF4-FFF2-40B4-BE49-F238E27FC236}">
                <a16:creationId xmlns:a16="http://schemas.microsoft.com/office/drawing/2014/main" id="{81261CC7-0AA4-41D9-9601-4FD35CD4EBB5}"/>
              </a:ext>
            </a:extLst>
          </p:cNvPr>
          <p:cNvSpPr txBox="1">
            <a:spLocks noChangeArrowheads="1"/>
          </p:cNvSpPr>
          <p:nvPr/>
        </p:nvSpPr>
        <p:spPr bwMode="auto">
          <a:xfrm>
            <a:off x="0" y="4797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u="sng">
                <a:solidFill>
                  <a:srgbClr val="CC3300"/>
                </a:solidFill>
                <a:latin typeface="Times New Roman" panose="02020603050405020304" pitchFamily="18" charset="0"/>
              </a:rPr>
              <a:t>结论</a:t>
            </a:r>
            <a:r>
              <a:rPr kumimoji="1" lang="zh-CN" altLang="en-US" sz="2400" b="1">
                <a:solidFill>
                  <a:srgbClr val="CC3300"/>
                </a:solidFill>
                <a:latin typeface="Times New Roman" panose="02020603050405020304" pitchFamily="18" charset="0"/>
              </a:rPr>
              <a:t>：</a:t>
            </a:r>
            <a:r>
              <a:rPr kumimoji="1" lang="zh-CN" altLang="en-US" sz="2400" b="1">
                <a:latin typeface="Times New Roman" panose="02020603050405020304" pitchFamily="18" charset="0"/>
              </a:rPr>
              <a:t>产物为外消旋体。</a:t>
            </a:r>
          </a:p>
        </p:txBody>
      </p:sp>
      <p:sp>
        <p:nvSpPr>
          <p:cNvPr id="2" name="日期占位符 1">
            <a:extLst>
              <a:ext uri="{FF2B5EF4-FFF2-40B4-BE49-F238E27FC236}">
                <a16:creationId xmlns:a16="http://schemas.microsoft.com/office/drawing/2014/main" id="{2B2CA400-608B-4902-94B8-8B16863E3F28}"/>
              </a:ext>
            </a:extLst>
          </p:cNvPr>
          <p:cNvSpPr>
            <a:spLocks noGrp="1"/>
          </p:cNvSpPr>
          <p:nvPr>
            <p:ph type="dt" sz="quarter" idx="10"/>
          </p:nvPr>
        </p:nvSpPr>
        <p:spPr/>
        <p:txBody>
          <a:bodyPr/>
          <a:lstStyle/>
          <a:p>
            <a:pPr>
              <a:defRPr/>
            </a:pPr>
            <a:fld id="{10CE633A-B3B0-4F18-BFE7-C7175B997109}"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0D2FD7B7-FB61-4CFF-AA2A-BB24CA409B7E}"/>
              </a:ext>
            </a:extLst>
          </p:cNvPr>
          <p:cNvSpPr>
            <a:spLocks noGrp="1"/>
          </p:cNvSpPr>
          <p:nvPr>
            <p:ph type="sldNum" sz="quarter" idx="12"/>
          </p:nvPr>
        </p:nvSpPr>
        <p:spPr/>
        <p:txBody>
          <a:bodyPr/>
          <a:lstStyle/>
          <a:p>
            <a:pPr>
              <a:defRPr/>
            </a:pPr>
            <a:fld id="{86BAD5D3-FBB8-4E2B-8597-95F8D2C3799F}" type="slidenum">
              <a:rPr lang="en-US" altLang="zh-CN"/>
              <a:pPr>
                <a:defRPr/>
              </a:pPr>
              <a:t>50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394">
                                            <p:txEl>
                                              <p:pRg st="0" end="0"/>
                                            </p:txEl>
                                          </p:spTgt>
                                        </p:tgtEl>
                                        <p:attrNameLst>
                                          <p:attrName>style.visibility</p:attrName>
                                        </p:attrNameLst>
                                      </p:cBhvr>
                                      <p:to>
                                        <p:strVal val="visible"/>
                                      </p:to>
                                    </p:set>
                                    <p:animEffect transition="in" filter="wipe(left)">
                                      <p:cBhvr>
                                        <p:cTn id="7" dur="500"/>
                                        <p:tgtEl>
                                          <p:spTgt spid="1873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7395"/>
                                        </p:tgtEl>
                                        <p:attrNameLst>
                                          <p:attrName>style.visibility</p:attrName>
                                        </p:attrNameLst>
                                      </p:cBhvr>
                                      <p:to>
                                        <p:strVal val="visible"/>
                                      </p:to>
                                    </p:set>
                                    <p:animEffect transition="in" filter="dissolve">
                                      <p:cBhvr>
                                        <p:cTn id="12" dur="500"/>
                                        <p:tgtEl>
                                          <p:spTgt spid="1873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87396">
                                            <p:txEl>
                                              <p:pRg st="0" end="0"/>
                                            </p:txEl>
                                          </p:spTgt>
                                        </p:tgtEl>
                                        <p:attrNameLst>
                                          <p:attrName>style.visibility</p:attrName>
                                        </p:attrNameLst>
                                      </p:cBhvr>
                                      <p:to>
                                        <p:strVal val="visible"/>
                                      </p:to>
                                    </p:set>
                                    <p:anim calcmode="lin" valueType="num">
                                      <p:cBhvr additive="base">
                                        <p:cTn id="17" dur="500" fill="hold"/>
                                        <p:tgtEl>
                                          <p:spTgt spid="18739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739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build="p" autoUpdateAnimBg="0"/>
      <p:bldP spid="18739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5DB8BC13-B276-42D1-BDFA-1E0E96840910}"/>
              </a:ext>
            </a:extLst>
          </p:cNvPr>
          <p:cNvSpPr>
            <a:spLocks noChangeArrowheads="1"/>
          </p:cNvSpPr>
          <p:nvPr/>
        </p:nvSpPr>
        <p:spPr bwMode="auto">
          <a:xfrm>
            <a:off x="113122" y="533476"/>
            <a:ext cx="5830442" cy="424732"/>
          </a:xfrm>
          <a:prstGeom prst="rect">
            <a:avLst/>
          </a:prstGeom>
          <a:noFill/>
          <a:ln>
            <a:noFill/>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90000"/>
              </a:lnSpc>
              <a:spcBef>
                <a:spcPct val="50000"/>
              </a:spcBef>
              <a:spcAft>
                <a:spcPts val="0"/>
              </a:spcAft>
              <a:defRPr/>
            </a:pPr>
            <a:r>
              <a:rPr lang="zh-CN" altLang="en-US"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马氏规则的理论解释和碳正离子的稳定性 </a:t>
            </a:r>
          </a:p>
        </p:txBody>
      </p:sp>
      <p:sp>
        <p:nvSpPr>
          <p:cNvPr id="24" name="Text Box 9">
            <a:extLst>
              <a:ext uri="{FF2B5EF4-FFF2-40B4-BE49-F238E27FC236}">
                <a16:creationId xmlns:a16="http://schemas.microsoft.com/office/drawing/2014/main" id="{491236C1-A782-4C27-9CCD-716CD8921FB9}"/>
              </a:ext>
            </a:extLst>
          </p:cNvPr>
          <p:cNvSpPr txBox="1">
            <a:spLocks noChangeArrowheads="1"/>
          </p:cNvSpPr>
          <p:nvPr/>
        </p:nvSpPr>
        <p:spPr bwMode="auto">
          <a:xfrm>
            <a:off x="684213" y="1143060"/>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按反应历程，反应的第一步要生成碳正离子</a:t>
            </a:r>
          </a:p>
        </p:txBody>
      </p:sp>
      <p:graphicFrame>
        <p:nvGraphicFramePr>
          <p:cNvPr id="25" name="Object 8">
            <a:extLst>
              <a:ext uri="{FF2B5EF4-FFF2-40B4-BE49-F238E27FC236}">
                <a16:creationId xmlns:a16="http://schemas.microsoft.com/office/drawing/2014/main" id="{A02666C8-5574-4D10-9E79-A612DD106E47}"/>
              </a:ext>
            </a:extLst>
          </p:cNvPr>
          <p:cNvGraphicFramePr>
            <a:graphicFrameLocks noChangeAspect="1"/>
          </p:cNvGraphicFramePr>
          <p:nvPr>
            <p:extLst>
              <p:ext uri="{D42A27DB-BD31-4B8C-83A1-F6EECF244321}">
                <p14:modId xmlns:p14="http://schemas.microsoft.com/office/powerpoint/2010/main" val="2576351284"/>
              </p:ext>
            </p:extLst>
          </p:nvPr>
        </p:nvGraphicFramePr>
        <p:xfrm>
          <a:off x="344741" y="1850307"/>
          <a:ext cx="8454518" cy="1734260"/>
        </p:xfrm>
        <a:graphic>
          <a:graphicData uri="http://schemas.openxmlformats.org/presentationml/2006/ole">
            <mc:AlternateContent xmlns:mc="http://schemas.openxmlformats.org/markup-compatibility/2006">
              <mc:Choice xmlns:v="urn:schemas-microsoft-com:vml" Requires="v">
                <p:oleObj spid="_x0000_s52348" name="CS ChemDraw Drawing" r:id="rId3" imgW="5064760" imgH="1023620" progId="ChemDraw.Document.6.0">
                  <p:embed/>
                </p:oleObj>
              </mc:Choice>
              <mc:Fallback>
                <p:oleObj name="CS ChemDraw Drawing" r:id="rId3" imgW="5064760" imgH="1023620" progId="ChemDraw.Document.6.0">
                  <p:embed/>
                  <p:pic>
                    <p:nvPicPr>
                      <p:cNvPr id="181256" name="Object 8">
                        <a:extLst>
                          <a:ext uri="{FF2B5EF4-FFF2-40B4-BE49-F238E27FC236}">
                            <a16:creationId xmlns:a16="http://schemas.microsoft.com/office/drawing/2014/main" id="{C903348E-65AF-4338-8460-7C04995B6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741" y="1850307"/>
                        <a:ext cx="8454518" cy="1734260"/>
                      </a:xfrm>
                      <a:prstGeom prst="rect">
                        <a:avLst/>
                      </a:prstGeom>
                      <a:noFill/>
                      <a:ln>
                        <a:noFill/>
                      </a:ln>
                    </p:spPr>
                  </p:pic>
                </p:oleObj>
              </mc:Fallback>
            </mc:AlternateContent>
          </a:graphicData>
        </a:graphic>
      </p:graphicFrame>
      <p:sp>
        <p:nvSpPr>
          <p:cNvPr id="26" name="Text Box 3">
            <a:extLst>
              <a:ext uri="{FF2B5EF4-FFF2-40B4-BE49-F238E27FC236}">
                <a16:creationId xmlns:a16="http://schemas.microsoft.com/office/drawing/2014/main" id="{4F95788E-8B23-4A02-94C4-ABADD4ED275D}"/>
              </a:ext>
            </a:extLst>
          </p:cNvPr>
          <p:cNvSpPr txBox="1">
            <a:spLocks noChangeArrowheads="1"/>
          </p:cNvSpPr>
          <p:nvPr/>
        </p:nvSpPr>
        <p:spPr bwMode="auto">
          <a:xfrm>
            <a:off x="395536" y="3733792"/>
            <a:ext cx="8352927" cy="81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容易生成的碳正离子也一定是稳定的碳正离子。这在很大程度上决定反应的取向。一般烷基碳正离子的稳定性次序为：</a:t>
            </a:r>
          </a:p>
        </p:txBody>
      </p:sp>
      <p:graphicFrame>
        <p:nvGraphicFramePr>
          <p:cNvPr id="27" name="对象 4">
            <a:extLst>
              <a:ext uri="{FF2B5EF4-FFF2-40B4-BE49-F238E27FC236}">
                <a16:creationId xmlns:a16="http://schemas.microsoft.com/office/drawing/2014/main" id="{0BBD7E8C-97FF-4293-82F9-75C2B2A7C801}"/>
              </a:ext>
            </a:extLst>
          </p:cNvPr>
          <p:cNvGraphicFramePr>
            <a:graphicFrameLocks noChangeAspect="1"/>
          </p:cNvGraphicFramePr>
          <p:nvPr>
            <p:extLst>
              <p:ext uri="{D42A27DB-BD31-4B8C-83A1-F6EECF244321}">
                <p14:modId xmlns:p14="http://schemas.microsoft.com/office/powerpoint/2010/main" val="1236894986"/>
              </p:ext>
            </p:extLst>
          </p:nvPr>
        </p:nvGraphicFramePr>
        <p:xfrm>
          <a:off x="2483768" y="4669896"/>
          <a:ext cx="4014787" cy="698500"/>
        </p:xfrm>
        <a:graphic>
          <a:graphicData uri="http://schemas.openxmlformats.org/presentationml/2006/ole">
            <mc:AlternateContent xmlns:mc="http://schemas.openxmlformats.org/markup-compatibility/2006">
              <mc:Choice xmlns:v="urn:schemas-microsoft-com:vml" Requires="v">
                <p:oleObj spid="_x0000_s52349" name="CS ChemDraw Drawing" r:id="rId5" imgW="3575097" imgH="615179" progId="ChemDraw.Document.6.0">
                  <p:embed/>
                </p:oleObj>
              </mc:Choice>
              <mc:Fallback>
                <p:oleObj name="CS ChemDraw Drawing" r:id="rId5" imgW="3575097" imgH="615179" progId="ChemDraw.Document.6.0">
                  <p:embed/>
                  <p:pic>
                    <p:nvPicPr>
                      <p:cNvPr id="4"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4669896"/>
                        <a:ext cx="40147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3">
            <a:extLst>
              <a:ext uri="{FF2B5EF4-FFF2-40B4-BE49-F238E27FC236}">
                <a16:creationId xmlns:a16="http://schemas.microsoft.com/office/drawing/2014/main" id="{66227CE9-FEEF-4051-B468-E631837FAD37}"/>
              </a:ext>
            </a:extLst>
          </p:cNvPr>
          <p:cNvSpPr txBox="1">
            <a:spLocks noChangeArrowheads="1"/>
          </p:cNvSpPr>
          <p:nvPr/>
        </p:nvSpPr>
        <p:spPr bwMode="auto">
          <a:xfrm>
            <a:off x="395536" y="5533992"/>
            <a:ext cx="84969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稳定性解释：烷基的推电子作用使得碳正离子的正电荷得到分散，离子趋于稳定。碳正离子越稳定，就越易生成，因此上述丙烯加成反应中，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CHXCH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多。</a:t>
            </a:r>
          </a:p>
        </p:txBody>
      </p:sp>
      <p:sp>
        <p:nvSpPr>
          <p:cNvPr id="10" name="日期占位符 9">
            <a:extLst>
              <a:ext uri="{FF2B5EF4-FFF2-40B4-BE49-F238E27FC236}">
                <a16:creationId xmlns:a16="http://schemas.microsoft.com/office/drawing/2014/main" id="{EB1E4A1B-B115-487E-BA0D-E64469113230}"/>
              </a:ext>
            </a:extLst>
          </p:cNvPr>
          <p:cNvSpPr>
            <a:spLocks noGrp="1"/>
          </p:cNvSpPr>
          <p:nvPr>
            <p:ph type="dt" sz="half" idx="10"/>
          </p:nvPr>
        </p:nvSpPr>
        <p:spPr/>
        <p:txBody>
          <a:bodyPr/>
          <a:lstStyle/>
          <a:p>
            <a:pPr>
              <a:defRPr/>
            </a:pPr>
            <a:fld id="{10F31F41-AF2B-4009-AEFC-D151F730A9AF}" type="datetime11">
              <a:rPr lang="zh-CN" altLang="en-US" smtClean="0"/>
              <a:t>11:48:09</a:t>
            </a:fld>
            <a:endParaRPr lang="en-US"/>
          </a:p>
        </p:txBody>
      </p:sp>
      <p:sp>
        <p:nvSpPr>
          <p:cNvPr id="11" name="灯片编号占位符 10">
            <a:extLst>
              <a:ext uri="{FF2B5EF4-FFF2-40B4-BE49-F238E27FC236}">
                <a16:creationId xmlns:a16="http://schemas.microsoft.com/office/drawing/2014/main" id="{3842FABC-F2A5-4E76-A63B-E3A9E8BF8146}"/>
              </a:ext>
            </a:extLst>
          </p:cNvPr>
          <p:cNvSpPr>
            <a:spLocks noGrp="1"/>
          </p:cNvSpPr>
          <p:nvPr>
            <p:ph type="sldNum" sz="quarter" idx="12"/>
          </p:nvPr>
        </p:nvSpPr>
        <p:spPr/>
        <p:txBody>
          <a:bodyPr/>
          <a:lstStyle/>
          <a:p>
            <a:pPr>
              <a:defRPr/>
            </a:pPr>
            <a:fld id="{D9255669-4D76-4035-84D2-5F59D5D8FE20}" type="slidenum">
              <a:rPr lang="en-US" altLang="zh-CN" smtClean="0"/>
              <a:pPr>
                <a:defRPr/>
              </a:pPr>
              <a:t>51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slide(fromBottom)">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24" grpId="0" autoUpdateAnimBg="0"/>
      <p:bldP spid="26" grpId="0" autoUpdateAnimBg="0"/>
      <p:bldP spid="28"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D5CEF7F5-C38D-436B-ABCD-D7D5EC69D155}"/>
              </a:ext>
            </a:extLst>
          </p:cNvPr>
          <p:cNvGraphicFramePr>
            <a:graphicFrameLocks noChangeAspect="1"/>
          </p:cNvGraphicFramePr>
          <p:nvPr/>
        </p:nvGraphicFramePr>
        <p:xfrm>
          <a:off x="4603750" y="838200"/>
          <a:ext cx="4191000" cy="2514600"/>
        </p:xfrm>
        <a:graphic>
          <a:graphicData uri="http://schemas.openxmlformats.org/presentationml/2006/ole">
            <mc:AlternateContent xmlns:mc="http://schemas.openxmlformats.org/markup-compatibility/2006">
              <mc:Choice xmlns:v="urn:schemas-microsoft-com:vml" Requires="v">
                <p:oleObj spid="_x0000_s116769" r:id="rId3" imgW="1548006" imgH="929262" progId="ChemDraw.Document.6.0">
                  <p:embed/>
                </p:oleObj>
              </mc:Choice>
              <mc:Fallback>
                <p:oleObj r:id="rId3" imgW="1548006" imgH="929262" progId="ChemDraw.Document.6.0">
                  <p:embed/>
                  <p:pic>
                    <p:nvPicPr>
                      <p:cNvPr id="32770" name="Object 2">
                        <a:extLst>
                          <a:ext uri="{FF2B5EF4-FFF2-40B4-BE49-F238E27FC236}">
                            <a16:creationId xmlns:a16="http://schemas.microsoft.com/office/drawing/2014/main" id="{D5CEF7F5-C38D-436B-ABCD-D7D5EC69D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838200"/>
                        <a:ext cx="4191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771" name="组合 2">
            <a:extLst>
              <a:ext uri="{FF2B5EF4-FFF2-40B4-BE49-F238E27FC236}">
                <a16:creationId xmlns:a16="http://schemas.microsoft.com/office/drawing/2014/main" id="{FC2A8458-4742-4A87-A6DD-612B027B528E}"/>
              </a:ext>
            </a:extLst>
          </p:cNvPr>
          <p:cNvGrpSpPr>
            <a:grpSpLocks/>
          </p:cNvGrpSpPr>
          <p:nvPr/>
        </p:nvGrpSpPr>
        <p:grpSpPr bwMode="auto">
          <a:xfrm>
            <a:off x="273050" y="1466850"/>
            <a:ext cx="4222750" cy="1276368"/>
            <a:chOff x="304912" y="1143060"/>
            <a:chExt cx="4322763" cy="1276367"/>
          </a:xfrm>
        </p:grpSpPr>
        <p:sp>
          <p:nvSpPr>
            <p:cNvPr id="28675" name="Rectangle 3">
              <a:extLst>
                <a:ext uri="{FF2B5EF4-FFF2-40B4-BE49-F238E27FC236}">
                  <a16:creationId xmlns:a16="http://schemas.microsoft.com/office/drawing/2014/main" id="{0518F421-5C0C-49CA-8AC8-A26873E3CFB8}"/>
                </a:ext>
              </a:extLst>
            </p:cNvPr>
            <p:cNvSpPr>
              <a:spLocks noChangeArrowheads="1"/>
            </p:cNvSpPr>
            <p:nvPr/>
          </p:nvSpPr>
          <p:spPr bwMode="auto">
            <a:xfrm>
              <a:off x="444671" y="1238310"/>
              <a:ext cx="4183004" cy="1169550"/>
            </a:xfrm>
            <a:prstGeom prst="rect">
              <a:avLst/>
            </a:prstGeom>
            <a:noFill/>
            <a:ln>
              <a:noFill/>
            </a:ln>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ea typeface="宋体" pitchFamily="2" charset="-122"/>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ea typeface="宋体" pitchFamily="2" charset="-122"/>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ea typeface="宋体" pitchFamily="2" charset="-122"/>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ea typeface="宋体" pitchFamily="2" charset="-122"/>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9pPr>
            </a:lstStyle>
            <a:p>
              <a:pPr eaLnBrk="1" fontAlgn="auto" hangingPunct="1">
                <a:spcBef>
                  <a:spcPct val="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碳正离子上烷基取代基越多，碳正离子越稳定</a:t>
              </a:r>
            </a:p>
            <a:p>
              <a:pPr eaLnBrk="1" fontAlgn="auto" hangingPunct="1">
                <a:spcBef>
                  <a:spcPct val="5000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解释：超共轭效应，诱导效应</a:t>
              </a:r>
            </a:p>
          </p:txBody>
        </p:sp>
        <p:sp>
          <p:nvSpPr>
            <p:cNvPr id="2" name="矩形 1">
              <a:extLst>
                <a:ext uri="{FF2B5EF4-FFF2-40B4-BE49-F238E27FC236}">
                  <a16:creationId xmlns:a16="http://schemas.microsoft.com/office/drawing/2014/main" id="{C5002A59-6E8B-49E4-8329-7872BDC31496}"/>
                </a:ext>
              </a:extLst>
            </p:cNvPr>
            <p:cNvSpPr/>
            <p:nvPr/>
          </p:nvSpPr>
          <p:spPr>
            <a:xfrm>
              <a:off x="304912" y="1143060"/>
              <a:ext cx="4322763" cy="1276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2772" name="图片 3">
            <a:extLst>
              <a:ext uri="{FF2B5EF4-FFF2-40B4-BE49-F238E27FC236}">
                <a16:creationId xmlns:a16="http://schemas.microsoft.com/office/drawing/2014/main" id="{D7FC6F2B-FABB-428D-8FA6-6B966D9B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81400"/>
            <a:ext cx="4114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5">
            <a:extLst>
              <a:ext uri="{FF2B5EF4-FFF2-40B4-BE49-F238E27FC236}">
                <a16:creationId xmlns:a16="http://schemas.microsoft.com/office/drawing/2014/main" id="{97C509C8-0ADD-4EFC-BB7C-16F5C151C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23780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a:extLst>
              <a:ext uri="{FF2B5EF4-FFF2-40B4-BE49-F238E27FC236}">
                <a16:creationId xmlns:a16="http://schemas.microsoft.com/office/drawing/2014/main" id="{73784F6D-A45B-4D5C-A1DD-AAEBCAA4F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581400"/>
            <a:ext cx="23479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6">
            <a:extLst>
              <a:ext uri="{FF2B5EF4-FFF2-40B4-BE49-F238E27FC236}">
                <a16:creationId xmlns:a16="http://schemas.microsoft.com/office/drawing/2014/main" id="{F9307227-1E6F-4B1B-99C9-009AF0F97109}"/>
              </a:ext>
            </a:extLst>
          </p:cNvPr>
          <p:cNvSpPr>
            <a:spLocks noChangeArrowheads="1"/>
          </p:cNvSpPr>
          <p:nvPr/>
        </p:nvSpPr>
        <p:spPr bwMode="auto">
          <a:xfrm>
            <a:off x="1366838" y="60960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σ-p</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32776" name="Rectangle 6">
            <a:extLst>
              <a:ext uri="{FF2B5EF4-FFF2-40B4-BE49-F238E27FC236}">
                <a16:creationId xmlns:a16="http://schemas.microsoft.com/office/drawing/2014/main" id="{4D5CB581-5A4A-444E-B153-C72F52C67FDF}"/>
              </a:ext>
            </a:extLst>
          </p:cNvPr>
          <p:cNvSpPr>
            <a:spLocks noChangeArrowheads="1"/>
          </p:cNvSpPr>
          <p:nvPr/>
        </p:nvSpPr>
        <p:spPr bwMode="auto">
          <a:xfrm>
            <a:off x="5924550" y="6099175"/>
            <a:ext cx="2246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a:t>
            </a:r>
            <a:r>
              <a:rPr lang="zh-CN" altLang="en-US" sz="2400" b="1">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11" name="文本框 10">
            <a:extLst>
              <a:ext uri="{FF2B5EF4-FFF2-40B4-BE49-F238E27FC236}">
                <a16:creationId xmlns:a16="http://schemas.microsoft.com/office/drawing/2014/main" id="{415FE0FD-2642-476A-81F5-11041A55F816}"/>
              </a:ext>
            </a:extLst>
          </p:cNvPr>
          <p:cNvSpPr txBox="1"/>
          <p:nvPr/>
        </p:nvSpPr>
        <p:spPr>
          <a:xfrm>
            <a:off x="228600" y="533400"/>
            <a:ext cx="3048000" cy="461665"/>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碳正离子的稳定性</a:t>
            </a:r>
          </a:p>
        </p:txBody>
      </p:sp>
      <p:sp>
        <p:nvSpPr>
          <p:cNvPr id="3" name="日期占位符 2">
            <a:extLst>
              <a:ext uri="{FF2B5EF4-FFF2-40B4-BE49-F238E27FC236}">
                <a16:creationId xmlns:a16="http://schemas.microsoft.com/office/drawing/2014/main" id="{67545B8F-DD7F-460D-A17E-B0039E3D05AC}"/>
              </a:ext>
            </a:extLst>
          </p:cNvPr>
          <p:cNvSpPr>
            <a:spLocks noGrp="1"/>
          </p:cNvSpPr>
          <p:nvPr>
            <p:ph type="dt" sz="half" idx="10"/>
          </p:nvPr>
        </p:nvSpPr>
        <p:spPr/>
        <p:txBody>
          <a:bodyPr/>
          <a:lstStyle/>
          <a:p>
            <a:pPr>
              <a:defRPr/>
            </a:pPr>
            <a:fld id="{29FEBA22-C73F-4457-B594-B635FAC3E204}" type="datetime11">
              <a:rPr lang="zh-CN" altLang="en-US" smtClean="0"/>
              <a:t>11:48:09</a:t>
            </a:fld>
            <a:endParaRPr lang="en-US"/>
          </a:p>
        </p:txBody>
      </p:sp>
      <p:sp>
        <p:nvSpPr>
          <p:cNvPr id="4" name="灯片编号占位符 3">
            <a:extLst>
              <a:ext uri="{FF2B5EF4-FFF2-40B4-BE49-F238E27FC236}">
                <a16:creationId xmlns:a16="http://schemas.microsoft.com/office/drawing/2014/main" id="{EBF5E5F9-1973-40D4-A5E5-889190471B93}"/>
              </a:ext>
            </a:extLst>
          </p:cNvPr>
          <p:cNvSpPr>
            <a:spLocks noGrp="1"/>
          </p:cNvSpPr>
          <p:nvPr>
            <p:ph type="sldNum" sz="quarter" idx="12"/>
          </p:nvPr>
        </p:nvSpPr>
        <p:spPr/>
        <p:txBody>
          <a:bodyPr/>
          <a:lstStyle/>
          <a:p>
            <a:pPr>
              <a:defRPr/>
            </a:pPr>
            <a:fld id="{D9255669-4D76-4035-84D2-5F59D5D8FE20}" type="slidenum">
              <a:rPr lang="en-US" altLang="zh-CN" smtClean="0"/>
              <a:pPr>
                <a:defRPr/>
              </a:pPr>
              <a:t>52</a:t>
            </a:fld>
            <a:endParaRPr lang="en-US" altLang="zh-CN"/>
          </a:p>
        </p:txBody>
      </p:sp>
    </p:spTree>
    <p:extLst>
      <p:ext uri="{BB962C8B-B14F-4D97-AF65-F5344CB8AC3E}">
        <p14:creationId xmlns:p14="http://schemas.microsoft.com/office/powerpoint/2010/main" val="4227978426"/>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8C50DF7-5B31-4C33-A4BA-AF1C1971560F}"/>
              </a:ext>
            </a:extLst>
          </p:cNvPr>
          <p:cNvSpPr>
            <a:spLocks noChangeArrowheads="1"/>
          </p:cNvSpPr>
          <p:nvPr/>
        </p:nvSpPr>
        <p:spPr bwMode="auto">
          <a:xfrm>
            <a:off x="152400" y="304800"/>
            <a:ext cx="5248275" cy="452438"/>
          </a:xfrm>
          <a:prstGeom prst="rect">
            <a:avLst/>
          </a:prstGeom>
          <a:noFill/>
          <a:ln>
            <a:noFill/>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90000"/>
              </a:lnSpc>
              <a:spcBef>
                <a:spcPct val="50000"/>
              </a:spcBef>
              <a:spcAft>
                <a:spcPts val="0"/>
              </a:spcAft>
              <a:defRPr/>
            </a:pPr>
            <a:r>
              <a:rPr lang="zh-CN" altLang="en-US" sz="2600" kern="0" dirty="0"/>
              <a:t>▼ </a:t>
            </a:r>
            <a:r>
              <a:rPr lang="en-US" altLang="zh-CN"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Note</a:t>
            </a:r>
            <a:r>
              <a:rPr lang="zh-CN" altLang="en-US"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：碳正离子可能发生重排反应</a:t>
            </a:r>
          </a:p>
        </p:txBody>
      </p:sp>
      <p:pic>
        <p:nvPicPr>
          <p:cNvPr id="53255" name="Picture 9" descr="E:\有机化学\有机课程\图片\图片48.tif">
            <a:extLst>
              <a:ext uri="{FF2B5EF4-FFF2-40B4-BE49-F238E27FC236}">
                <a16:creationId xmlns:a16="http://schemas.microsoft.com/office/drawing/2014/main" id="{FC82CF83-02E0-4C2A-8839-99049B974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228" y="1905040"/>
            <a:ext cx="6501544" cy="136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a:extLst>
              <a:ext uri="{FF2B5EF4-FFF2-40B4-BE49-F238E27FC236}">
                <a16:creationId xmlns:a16="http://schemas.microsoft.com/office/drawing/2014/main" id="{94AD213A-1408-47B0-AAB3-01A131486954}"/>
              </a:ext>
            </a:extLst>
          </p:cNvPr>
          <p:cNvSpPr>
            <a:spLocks noGrp="1"/>
          </p:cNvSpPr>
          <p:nvPr>
            <p:ph type="dt" sz="half" idx="10"/>
          </p:nvPr>
        </p:nvSpPr>
        <p:spPr/>
        <p:txBody>
          <a:bodyPr/>
          <a:lstStyle/>
          <a:p>
            <a:pPr>
              <a:defRPr/>
            </a:pPr>
            <a:fld id="{2A0D5F30-1A2A-40BB-B5EB-AB6CABBA55F7}" type="datetime11">
              <a:rPr lang="zh-CN" altLang="en-US" smtClean="0"/>
              <a:t>11:48:09</a:t>
            </a:fld>
            <a:endParaRPr lang="en-US"/>
          </a:p>
        </p:txBody>
      </p:sp>
      <p:sp>
        <p:nvSpPr>
          <p:cNvPr id="8" name="灯片编号占位符 7">
            <a:extLst>
              <a:ext uri="{FF2B5EF4-FFF2-40B4-BE49-F238E27FC236}">
                <a16:creationId xmlns:a16="http://schemas.microsoft.com/office/drawing/2014/main" id="{A1BFB0DA-C96C-4323-8CF5-7D472FD93F43}"/>
              </a:ext>
            </a:extLst>
          </p:cNvPr>
          <p:cNvSpPr>
            <a:spLocks noGrp="1"/>
          </p:cNvSpPr>
          <p:nvPr>
            <p:ph type="sldNum" sz="quarter" idx="12"/>
          </p:nvPr>
        </p:nvSpPr>
        <p:spPr/>
        <p:txBody>
          <a:bodyPr/>
          <a:lstStyle/>
          <a:p>
            <a:pPr>
              <a:defRPr/>
            </a:pPr>
            <a:fld id="{D9255669-4D76-4035-84D2-5F59D5D8FE20}" type="slidenum">
              <a:rPr lang="en-US" altLang="zh-CN" smtClean="0"/>
              <a:pPr>
                <a:defRPr/>
              </a:pPr>
              <a:t>53</a:t>
            </a:fld>
            <a:endParaRPr lang="en-US" altLang="zh-CN"/>
          </a:p>
        </p:txBody>
      </p:sp>
      <p:sp>
        <p:nvSpPr>
          <p:cNvPr id="10" name="Text Box 3">
            <a:extLst>
              <a:ext uri="{FF2B5EF4-FFF2-40B4-BE49-F238E27FC236}">
                <a16:creationId xmlns:a16="http://schemas.microsoft.com/office/drawing/2014/main" id="{ACA03DBE-0ECF-46BE-BA8F-504F426519D0}"/>
              </a:ext>
            </a:extLst>
          </p:cNvPr>
          <p:cNvSpPr txBox="1">
            <a:spLocks noChangeArrowheads="1"/>
          </p:cNvSpPr>
          <p:nvPr/>
        </p:nvSpPr>
        <p:spPr bwMode="auto">
          <a:xfrm>
            <a:off x="467482" y="914466"/>
            <a:ext cx="8209036" cy="77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的重排：碳正离子可以通过</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迁移、甲基迁移等，形成更稳定的碳正离子。如：越易生成，因此上述丙烯加成反应中，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CHXCH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多。</a:t>
            </a:r>
          </a:p>
        </p:txBody>
      </p:sp>
      <p:graphicFrame>
        <p:nvGraphicFramePr>
          <p:cNvPr id="12" name="对象 3">
            <a:extLst>
              <a:ext uri="{FF2B5EF4-FFF2-40B4-BE49-F238E27FC236}">
                <a16:creationId xmlns:a16="http://schemas.microsoft.com/office/drawing/2014/main" id="{86EFBB59-968B-4D2E-A5F4-742B31DE54AC}"/>
              </a:ext>
            </a:extLst>
          </p:cNvPr>
          <p:cNvGraphicFramePr>
            <a:graphicFrameLocks noChangeAspect="1"/>
          </p:cNvGraphicFramePr>
          <p:nvPr>
            <p:extLst>
              <p:ext uri="{D42A27DB-BD31-4B8C-83A1-F6EECF244321}">
                <p14:modId xmlns:p14="http://schemas.microsoft.com/office/powerpoint/2010/main" val="3259819074"/>
              </p:ext>
            </p:extLst>
          </p:nvPr>
        </p:nvGraphicFramePr>
        <p:xfrm>
          <a:off x="752297" y="3459101"/>
          <a:ext cx="7639405" cy="2941621"/>
        </p:xfrm>
        <a:graphic>
          <a:graphicData uri="http://schemas.openxmlformats.org/presentationml/2006/ole">
            <mc:AlternateContent xmlns:mc="http://schemas.openxmlformats.org/markup-compatibility/2006">
              <mc:Choice xmlns:v="urn:schemas-microsoft-com:vml" Requires="v">
                <p:oleObj spid="_x0000_s53322" name="CS ChemDraw Drawing" r:id="rId4" imgW="6520692" imgH="2509572" progId="ChemDraw.Document.6.0">
                  <p:embed/>
                </p:oleObj>
              </mc:Choice>
              <mc:Fallback>
                <p:oleObj name="CS ChemDraw Drawing" r:id="rId4" imgW="6520692" imgH="2509572" progId="ChemDraw.Document.6.0">
                  <p:embed/>
                  <p:pic>
                    <p:nvPicPr>
                      <p:cNvPr id="21"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297" y="3459101"/>
                        <a:ext cx="7639405" cy="2941621"/>
                      </a:xfrm>
                      <a:prstGeom prst="rect">
                        <a:avLst/>
                      </a:prstGeom>
                      <a:noFill/>
                      <a:ln>
                        <a:noFill/>
                      </a:ln>
                    </p:spPr>
                  </p:pic>
                </p:oleObj>
              </mc:Fallback>
            </mc:AlternateContent>
          </a:graphicData>
        </a:graphic>
      </p:graphicFrame>
      <p:sp>
        <p:nvSpPr>
          <p:cNvPr id="13" name="Rectangle 9">
            <a:extLst>
              <a:ext uri="{FF2B5EF4-FFF2-40B4-BE49-F238E27FC236}">
                <a16:creationId xmlns:a16="http://schemas.microsoft.com/office/drawing/2014/main" id="{368BED7D-95DE-4840-A0E8-EAE3FFADAEAE}"/>
              </a:ext>
            </a:extLst>
          </p:cNvPr>
          <p:cNvSpPr>
            <a:spLocks noChangeArrowheads="1"/>
          </p:cNvSpPr>
          <p:nvPr/>
        </p:nvSpPr>
        <p:spPr bwMode="auto">
          <a:xfrm>
            <a:off x="1238285" y="6381602"/>
            <a:ext cx="6667431" cy="40011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000" b="1" dirty="0">
                <a:solidFill>
                  <a:srgbClr val="D60093"/>
                </a:solidFill>
                <a:latin typeface="宋体" panose="02010600030101010101" pitchFamily="2" charset="-122"/>
                <a:ea typeface="宋体" panose="02010600030101010101" pitchFamily="2" charset="-122"/>
              </a:rPr>
              <a:t>1,2-</a:t>
            </a:r>
            <a:r>
              <a:rPr kumimoji="1" lang="zh-CN" altLang="en-US" sz="2000" b="1" dirty="0">
                <a:solidFill>
                  <a:srgbClr val="D60093"/>
                </a:solidFill>
                <a:latin typeface="宋体" panose="02010600030101010101" pitchFamily="2" charset="-122"/>
                <a:ea typeface="宋体" panose="02010600030101010101" pitchFamily="2" charset="-122"/>
              </a:rPr>
              <a:t>甲基迁移、</a:t>
            </a:r>
            <a:r>
              <a:rPr kumimoji="1" lang="en-US" altLang="zh-CN" sz="2000" b="1" dirty="0">
                <a:solidFill>
                  <a:srgbClr val="D60093"/>
                </a:solidFill>
                <a:latin typeface="宋体" panose="02010600030101010101" pitchFamily="2" charset="-122"/>
                <a:ea typeface="宋体" panose="02010600030101010101" pitchFamily="2" charset="-122"/>
              </a:rPr>
              <a:t>1,2-</a:t>
            </a:r>
            <a:r>
              <a:rPr kumimoji="1" lang="zh-CN" altLang="en-US" sz="2000" b="1" dirty="0">
                <a:solidFill>
                  <a:srgbClr val="D60093"/>
                </a:solidFill>
                <a:latin typeface="宋体" panose="02010600030101010101" pitchFamily="2" charset="-122"/>
                <a:ea typeface="宋体" panose="02010600030101010101" pitchFamily="2" charset="-122"/>
              </a:rPr>
              <a:t>负氢迁移，</a:t>
            </a:r>
            <a:r>
              <a:rPr kumimoji="1" lang="zh-CN" altLang="en-US" sz="2000" b="1" dirty="0">
                <a:latin typeface="宋体" panose="02010600030101010101" pitchFamily="2" charset="-122"/>
                <a:ea typeface="宋体" panose="02010600030101010101" pitchFamily="2" charset="-122"/>
              </a:rPr>
              <a:t>重排为更稳定的碳正离子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3"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3)">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 grpId="0" autoUpdateAnimBg="0"/>
      <p:bldP spid="1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AFAAF61D-A2D5-4312-ABA3-E364E6BC19CB}"/>
              </a:ext>
            </a:extLst>
          </p:cNvPr>
          <p:cNvSpPr>
            <a:spLocks noChangeArrowheads="1"/>
          </p:cNvSpPr>
          <p:nvPr/>
        </p:nvSpPr>
        <p:spPr bwMode="auto">
          <a:xfrm>
            <a:off x="307975" y="304800"/>
            <a:ext cx="2968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kumimoji="1" lang="zh-CN" altLang="en-US" sz="2400" b="1">
                <a:solidFill>
                  <a:srgbClr val="D60093"/>
                </a:solidFill>
                <a:latin typeface="宋体" panose="02010600030101010101" pitchFamily="2" charset="-122"/>
              </a:rPr>
              <a:t>碳正离子重排示例：</a:t>
            </a:r>
            <a:endParaRPr kumimoji="1" lang="zh-CN" altLang="en-US" sz="2400" b="1">
              <a:latin typeface="宋体" panose="02010600030101010101" pitchFamily="2" charset="-122"/>
            </a:endParaRPr>
          </a:p>
        </p:txBody>
      </p:sp>
      <p:pic>
        <p:nvPicPr>
          <p:cNvPr id="54275" name="Picture 4" descr="E:\有机化学\有机课程\图片\图片49.tif">
            <a:extLst>
              <a:ext uri="{FF2B5EF4-FFF2-40B4-BE49-F238E27FC236}">
                <a16:creationId xmlns:a16="http://schemas.microsoft.com/office/drawing/2014/main" id="{2F8AC287-4967-40C1-B787-737036BCE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9248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891C944D-157C-4892-835F-79234F090852}"/>
              </a:ext>
            </a:extLst>
          </p:cNvPr>
          <p:cNvSpPr>
            <a:spLocks noGrp="1"/>
          </p:cNvSpPr>
          <p:nvPr>
            <p:ph type="dt" sz="half" idx="10"/>
          </p:nvPr>
        </p:nvSpPr>
        <p:spPr/>
        <p:txBody>
          <a:bodyPr/>
          <a:lstStyle/>
          <a:p>
            <a:pPr>
              <a:defRPr/>
            </a:pPr>
            <a:fld id="{32D84150-1808-4E1A-A124-DE5C9EC2A5EC}" type="datetime11">
              <a:rPr lang="zh-CN" altLang="en-US" smtClean="0"/>
              <a:t>11:48:09</a:t>
            </a:fld>
            <a:endParaRPr lang="en-US"/>
          </a:p>
        </p:txBody>
      </p:sp>
      <p:sp>
        <p:nvSpPr>
          <p:cNvPr id="3" name="灯片编号占位符 2">
            <a:extLst>
              <a:ext uri="{FF2B5EF4-FFF2-40B4-BE49-F238E27FC236}">
                <a16:creationId xmlns:a16="http://schemas.microsoft.com/office/drawing/2014/main" id="{01DDEF66-EB9F-4E34-9234-BCE07B26C47F}"/>
              </a:ext>
            </a:extLst>
          </p:cNvPr>
          <p:cNvSpPr>
            <a:spLocks noGrp="1"/>
          </p:cNvSpPr>
          <p:nvPr>
            <p:ph type="sldNum" sz="quarter" idx="12"/>
          </p:nvPr>
        </p:nvSpPr>
        <p:spPr/>
        <p:txBody>
          <a:bodyPr/>
          <a:lstStyle/>
          <a:p>
            <a:pPr>
              <a:defRPr/>
            </a:pPr>
            <a:fld id="{D9255669-4D76-4035-84D2-5F59D5D8FE20}" type="slidenum">
              <a:rPr lang="en-US" altLang="zh-CN" smtClean="0"/>
              <a:pPr>
                <a:defRPr/>
              </a:pPr>
              <a:t>54</a:t>
            </a:fld>
            <a:endParaRPr lang="en-US" altLang="zh-CN"/>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F750B1-1458-4DE3-89A2-3DD53335E91D}"/>
              </a:ext>
            </a:extLst>
          </p:cNvPr>
          <p:cNvSpPr txBox="1">
            <a:spLocks noChangeArrowheads="1"/>
          </p:cNvSpPr>
          <p:nvPr/>
        </p:nvSpPr>
        <p:spPr>
          <a:xfrm>
            <a:off x="0" y="233363"/>
            <a:ext cx="4437063" cy="482600"/>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3</a:t>
            </a:r>
            <a:r>
              <a:rPr kumimoji="1" lang="zh-CN" altLang="en-US" sz="2600" b="1" dirty="0">
                <a:solidFill>
                  <a:schemeClr val="tx1"/>
                </a:solidFill>
                <a:latin typeface="Times New Roman" pitchFamily="18" charset="0"/>
                <a:ea typeface="宋体" pitchFamily="2" charset="-122"/>
                <a:cs typeface="+mn-cs"/>
              </a:rPr>
              <a:t>） 与硫酸的加成</a:t>
            </a:r>
          </a:p>
        </p:txBody>
      </p:sp>
      <p:sp>
        <p:nvSpPr>
          <p:cNvPr id="6" name="日期占位符 5">
            <a:extLst>
              <a:ext uri="{FF2B5EF4-FFF2-40B4-BE49-F238E27FC236}">
                <a16:creationId xmlns:a16="http://schemas.microsoft.com/office/drawing/2014/main" id="{360CC77C-DAF9-422F-9B71-689FE8514765}"/>
              </a:ext>
            </a:extLst>
          </p:cNvPr>
          <p:cNvSpPr>
            <a:spLocks noGrp="1"/>
          </p:cNvSpPr>
          <p:nvPr>
            <p:ph type="dt" sz="half" idx="10"/>
          </p:nvPr>
        </p:nvSpPr>
        <p:spPr/>
        <p:txBody>
          <a:bodyPr/>
          <a:lstStyle/>
          <a:p>
            <a:pPr>
              <a:defRPr/>
            </a:pPr>
            <a:fld id="{EC621A7E-29EB-4B1C-B49A-A2574954B40D}" type="datetime11">
              <a:rPr lang="zh-CN" altLang="en-US" smtClean="0"/>
              <a:t>11:48:09</a:t>
            </a:fld>
            <a:endParaRPr lang="en-US"/>
          </a:p>
        </p:txBody>
      </p:sp>
      <p:sp>
        <p:nvSpPr>
          <p:cNvPr id="7" name="灯片编号占位符 6">
            <a:extLst>
              <a:ext uri="{FF2B5EF4-FFF2-40B4-BE49-F238E27FC236}">
                <a16:creationId xmlns:a16="http://schemas.microsoft.com/office/drawing/2014/main" id="{72C1EEFA-A40C-4B8D-897F-CBE605622408}"/>
              </a:ext>
            </a:extLst>
          </p:cNvPr>
          <p:cNvSpPr>
            <a:spLocks noGrp="1"/>
          </p:cNvSpPr>
          <p:nvPr>
            <p:ph type="sldNum" sz="quarter" idx="12"/>
          </p:nvPr>
        </p:nvSpPr>
        <p:spPr/>
        <p:txBody>
          <a:bodyPr/>
          <a:lstStyle/>
          <a:p>
            <a:pPr>
              <a:defRPr/>
            </a:pPr>
            <a:fld id="{D9255669-4D76-4035-84D2-5F59D5D8FE20}" type="slidenum">
              <a:rPr lang="en-US" altLang="zh-CN" smtClean="0"/>
              <a:pPr>
                <a:defRPr/>
              </a:pPr>
              <a:t>55</a:t>
            </a:fld>
            <a:endParaRPr lang="en-US" altLang="zh-CN"/>
          </a:p>
        </p:txBody>
      </p:sp>
      <p:sp>
        <p:nvSpPr>
          <p:cNvPr id="8" name="Text Box 4">
            <a:extLst>
              <a:ext uri="{FF2B5EF4-FFF2-40B4-BE49-F238E27FC236}">
                <a16:creationId xmlns:a16="http://schemas.microsoft.com/office/drawing/2014/main" id="{B46296D9-EB09-4C38-A860-6FA64CA7F693}"/>
              </a:ext>
            </a:extLst>
          </p:cNvPr>
          <p:cNvSpPr txBox="1">
            <a:spLocks noChangeArrowheads="1"/>
          </p:cNvSpPr>
          <p:nvPr/>
        </p:nvSpPr>
        <p:spPr bwMode="auto">
          <a:xfrm>
            <a:off x="251520" y="914466"/>
            <a:ext cx="8713093" cy="169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50000"/>
              </a:lnSpc>
              <a:spcBef>
                <a:spcPct val="50000"/>
              </a:spcBef>
              <a:buClrTx/>
              <a:buSzTx/>
              <a:buFontTx/>
              <a:buNone/>
            </a:pPr>
            <a:r>
              <a:rPr lang="zh-CN" altLang="en-US" sz="2400" b="1" kern="0" dirty="0">
                <a:latin typeface="+mn-lt"/>
                <a:ea typeface="+mn-ea"/>
              </a:rPr>
              <a:t>        烯烃能与浓硫酸反应，生成硫酸氢酯。硫酸氢酯在水存在下，加热水解生成醇。工业上用这方法合成醇，称为</a:t>
            </a:r>
            <a:r>
              <a:rPr lang="zh-CN" altLang="en-US" sz="2400" b="1" kern="0" dirty="0">
                <a:solidFill>
                  <a:srgbClr val="FF0000"/>
                </a:solidFill>
                <a:latin typeface="+mn-lt"/>
                <a:ea typeface="+mn-ea"/>
              </a:rPr>
              <a:t>烯烃间接水合法。</a:t>
            </a:r>
          </a:p>
        </p:txBody>
      </p:sp>
      <p:graphicFrame>
        <p:nvGraphicFramePr>
          <p:cNvPr id="9" name="Object 5">
            <a:extLst>
              <a:ext uri="{FF2B5EF4-FFF2-40B4-BE49-F238E27FC236}">
                <a16:creationId xmlns:a16="http://schemas.microsoft.com/office/drawing/2014/main" id="{72828A54-36B3-4E23-99CE-E4E4DA353ED9}"/>
              </a:ext>
            </a:extLst>
          </p:cNvPr>
          <p:cNvGraphicFramePr>
            <a:graphicFrameLocks noChangeAspect="1"/>
          </p:cNvGraphicFramePr>
          <p:nvPr>
            <p:extLst>
              <p:ext uri="{D42A27DB-BD31-4B8C-83A1-F6EECF244321}">
                <p14:modId xmlns:p14="http://schemas.microsoft.com/office/powerpoint/2010/main" val="2748642482"/>
              </p:ext>
            </p:extLst>
          </p:nvPr>
        </p:nvGraphicFramePr>
        <p:xfrm>
          <a:off x="1094221" y="2743218"/>
          <a:ext cx="7027689" cy="1058406"/>
        </p:xfrm>
        <a:graphic>
          <a:graphicData uri="http://schemas.openxmlformats.org/presentationml/2006/ole">
            <mc:AlternateContent xmlns:mc="http://schemas.openxmlformats.org/markup-compatibility/2006">
              <mc:Choice xmlns:v="urn:schemas-microsoft-com:vml" Requires="v">
                <p:oleObj spid="_x0000_s55434" name="CS ChemDraw Drawing" r:id="rId3" imgW="4407055" imgH="659448" progId="ChemDraw.Document.6.0">
                  <p:embed/>
                </p:oleObj>
              </mc:Choice>
              <mc:Fallback>
                <p:oleObj name="CS ChemDraw Drawing" r:id="rId3" imgW="4407055" imgH="659448" progId="ChemDraw.Document.6.0">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21" y="2743218"/>
                        <a:ext cx="7027689" cy="1058406"/>
                      </a:xfrm>
                      <a:prstGeom prst="rect">
                        <a:avLst/>
                      </a:prstGeom>
                      <a:noFill/>
                      <a:ln>
                        <a:noFill/>
                      </a:ln>
                    </p:spPr>
                  </p:pic>
                </p:oleObj>
              </mc:Fallback>
            </mc:AlternateContent>
          </a:graphicData>
        </a:graphic>
      </p:graphicFrame>
      <p:sp>
        <p:nvSpPr>
          <p:cNvPr id="10" name="Text Box 6">
            <a:extLst>
              <a:ext uri="{FF2B5EF4-FFF2-40B4-BE49-F238E27FC236}">
                <a16:creationId xmlns:a16="http://schemas.microsoft.com/office/drawing/2014/main" id="{5B26D092-6FCF-4AEB-8705-E2DCE35A30F2}"/>
              </a:ext>
            </a:extLst>
          </p:cNvPr>
          <p:cNvSpPr txBox="1">
            <a:spLocks noChangeArrowheads="1"/>
          </p:cNvSpPr>
          <p:nvPr/>
        </p:nvSpPr>
        <p:spPr bwMode="auto">
          <a:xfrm>
            <a:off x="582613" y="3886188"/>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不对称烯烃与硫酸（</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SO</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）加成的反应取向符合马氏规则。 </a:t>
            </a:r>
          </a:p>
        </p:txBody>
      </p:sp>
      <p:graphicFrame>
        <p:nvGraphicFramePr>
          <p:cNvPr id="11" name="Object 7">
            <a:extLst>
              <a:ext uri="{FF2B5EF4-FFF2-40B4-BE49-F238E27FC236}">
                <a16:creationId xmlns:a16="http://schemas.microsoft.com/office/drawing/2014/main" id="{FD905226-A9F1-406C-87D7-93A5320CD632}"/>
              </a:ext>
            </a:extLst>
          </p:cNvPr>
          <p:cNvGraphicFramePr>
            <a:graphicFrameLocks noChangeAspect="1"/>
          </p:cNvGraphicFramePr>
          <p:nvPr>
            <p:extLst>
              <p:ext uri="{D42A27DB-BD31-4B8C-83A1-F6EECF244321}">
                <p14:modId xmlns:p14="http://schemas.microsoft.com/office/powerpoint/2010/main" val="3862980842"/>
              </p:ext>
            </p:extLst>
          </p:nvPr>
        </p:nvGraphicFramePr>
        <p:xfrm>
          <a:off x="1475656" y="4581615"/>
          <a:ext cx="5616624" cy="936104"/>
        </p:xfrm>
        <a:graphic>
          <a:graphicData uri="http://schemas.openxmlformats.org/presentationml/2006/ole">
            <mc:AlternateContent xmlns:mc="http://schemas.openxmlformats.org/markup-compatibility/2006">
              <mc:Choice xmlns:v="urn:schemas-microsoft-com:vml" Requires="v">
                <p:oleObj spid="_x0000_s55435" name="CS ChemDraw Drawing" r:id="rId5" imgW="3619500" imgH="589280" progId="ChemDraw.Document.6.0">
                  <p:embed/>
                </p:oleObj>
              </mc:Choice>
              <mc:Fallback>
                <p:oleObj name="CS ChemDraw Drawing" r:id="rId5" imgW="3619500" imgH="589280" progId="ChemDraw.Document.6.0">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4581615"/>
                        <a:ext cx="5616624" cy="936104"/>
                      </a:xfrm>
                      <a:prstGeom prst="rect">
                        <a:avLst/>
                      </a:prstGeom>
                      <a:noFill/>
                      <a:ln>
                        <a:noFill/>
                      </a:ln>
                    </p:spPr>
                  </p:pic>
                </p:oleObj>
              </mc:Fallback>
            </mc:AlternateContent>
          </a:graphicData>
        </a:graphic>
      </p:graphicFrame>
      <p:pic>
        <p:nvPicPr>
          <p:cNvPr id="15" name="图片 14">
            <a:extLst>
              <a:ext uri="{FF2B5EF4-FFF2-40B4-BE49-F238E27FC236}">
                <a16:creationId xmlns:a16="http://schemas.microsoft.com/office/drawing/2014/main" id="{EC1B59AC-9BAD-49EE-A28A-4F534317781D}"/>
              </a:ext>
            </a:extLst>
          </p:cNvPr>
          <p:cNvPicPr>
            <a:picLocks noChangeAspect="1"/>
          </p:cNvPicPr>
          <p:nvPr/>
        </p:nvPicPr>
        <p:blipFill rotWithShape="1">
          <a:blip r:embed="rId7"/>
          <a:srcRect t="31501"/>
          <a:stretch/>
        </p:blipFill>
        <p:spPr>
          <a:xfrm>
            <a:off x="1638323" y="5638742"/>
            <a:ext cx="5867246" cy="77950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par>
                                <p:cTn id="16" presetID="1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lide(fromBottom)">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764119-8730-402A-B896-B904CD938815}"/>
              </a:ext>
            </a:extLst>
          </p:cNvPr>
          <p:cNvSpPr txBox="1">
            <a:spLocks noChangeArrowheads="1"/>
          </p:cNvSpPr>
          <p:nvPr/>
        </p:nvSpPr>
        <p:spPr>
          <a:xfrm>
            <a:off x="0" y="76288"/>
            <a:ext cx="3716338" cy="908050"/>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4</a:t>
            </a:r>
            <a:r>
              <a:rPr kumimoji="1" lang="zh-CN" altLang="en-US" sz="2600" b="1" dirty="0">
                <a:solidFill>
                  <a:schemeClr val="tx1"/>
                </a:solidFill>
                <a:latin typeface="Times New Roman" pitchFamily="18" charset="0"/>
                <a:ea typeface="宋体" pitchFamily="2" charset="-122"/>
                <a:cs typeface="+mn-cs"/>
              </a:rPr>
              <a:t>） 与水加成</a:t>
            </a:r>
          </a:p>
        </p:txBody>
      </p:sp>
      <p:sp>
        <p:nvSpPr>
          <p:cNvPr id="5" name="Rectangle 5">
            <a:extLst>
              <a:ext uri="{FF2B5EF4-FFF2-40B4-BE49-F238E27FC236}">
                <a16:creationId xmlns:a16="http://schemas.microsoft.com/office/drawing/2014/main" id="{67C79109-68D1-4EB1-8751-BA0E63E61649}"/>
              </a:ext>
            </a:extLst>
          </p:cNvPr>
          <p:cNvSpPr>
            <a:spLocks noChangeArrowheads="1"/>
          </p:cNvSpPr>
          <p:nvPr/>
        </p:nvSpPr>
        <p:spPr bwMode="auto">
          <a:xfrm>
            <a:off x="307975" y="5222815"/>
            <a:ext cx="3870325" cy="492125"/>
          </a:xfrm>
          <a:prstGeom prst="rect">
            <a:avLst/>
          </a:prstGeom>
          <a:noFill/>
          <a:ln>
            <a:noFill/>
          </a:ln>
          <a:effectLst/>
        </p:spPr>
        <p:txBody>
          <a:bodyPr wrap="none">
            <a:spAutoFit/>
          </a:bodyPr>
          <a:lstStyle/>
          <a:p>
            <a:pPr eaLnBrk="1" fontAlgn="auto" hangingPunct="1">
              <a:spcBef>
                <a:spcPts val="0"/>
              </a:spcBef>
              <a:spcAft>
                <a:spcPts val="0"/>
              </a:spcAft>
              <a:defRPr/>
            </a:pPr>
            <a:r>
              <a:rPr lang="zh-CN" altLang="en-US" sz="2600" b="1" kern="0" dirty="0">
                <a:latin typeface="+mn-lt"/>
                <a:ea typeface="+mn-ea"/>
              </a:rPr>
              <a:t>直接水合制乙醇的工业法</a:t>
            </a:r>
          </a:p>
        </p:txBody>
      </p:sp>
      <p:sp>
        <p:nvSpPr>
          <p:cNvPr id="6" name="日期占位符 5">
            <a:extLst>
              <a:ext uri="{FF2B5EF4-FFF2-40B4-BE49-F238E27FC236}">
                <a16:creationId xmlns:a16="http://schemas.microsoft.com/office/drawing/2014/main" id="{A432D28A-A209-49F4-8DAD-F086513C64C3}"/>
              </a:ext>
            </a:extLst>
          </p:cNvPr>
          <p:cNvSpPr>
            <a:spLocks noGrp="1"/>
          </p:cNvSpPr>
          <p:nvPr>
            <p:ph type="dt" sz="half" idx="10"/>
          </p:nvPr>
        </p:nvSpPr>
        <p:spPr/>
        <p:txBody>
          <a:bodyPr/>
          <a:lstStyle/>
          <a:p>
            <a:pPr>
              <a:defRPr/>
            </a:pPr>
            <a:fld id="{5891362B-D97F-4CCB-BB34-75157235A7F8}" type="datetime11">
              <a:rPr lang="zh-CN" altLang="en-US" smtClean="0"/>
              <a:t>11:48:09</a:t>
            </a:fld>
            <a:endParaRPr lang="en-US"/>
          </a:p>
        </p:txBody>
      </p:sp>
      <p:sp>
        <p:nvSpPr>
          <p:cNvPr id="8" name="灯片编号占位符 7">
            <a:extLst>
              <a:ext uri="{FF2B5EF4-FFF2-40B4-BE49-F238E27FC236}">
                <a16:creationId xmlns:a16="http://schemas.microsoft.com/office/drawing/2014/main" id="{42A2B6AB-8C38-4AE4-A48D-13B7F6CC3BE8}"/>
              </a:ext>
            </a:extLst>
          </p:cNvPr>
          <p:cNvSpPr>
            <a:spLocks noGrp="1"/>
          </p:cNvSpPr>
          <p:nvPr>
            <p:ph type="sldNum" sz="quarter" idx="12"/>
          </p:nvPr>
        </p:nvSpPr>
        <p:spPr/>
        <p:txBody>
          <a:bodyPr/>
          <a:lstStyle/>
          <a:p>
            <a:pPr>
              <a:defRPr/>
            </a:pPr>
            <a:fld id="{D9255669-4D76-4035-84D2-5F59D5D8FE20}" type="slidenum">
              <a:rPr lang="en-US" altLang="zh-CN" smtClean="0"/>
              <a:pPr>
                <a:defRPr/>
              </a:pPr>
              <a:t>56</a:t>
            </a:fld>
            <a:endParaRPr lang="en-US" altLang="zh-CN"/>
          </a:p>
        </p:txBody>
      </p:sp>
      <p:sp>
        <p:nvSpPr>
          <p:cNvPr id="10" name="Text Box 1027">
            <a:extLst>
              <a:ext uri="{FF2B5EF4-FFF2-40B4-BE49-F238E27FC236}">
                <a16:creationId xmlns:a16="http://schemas.microsoft.com/office/drawing/2014/main" id="{87ED33D7-18F4-4B1C-8A8A-0D4EDD5B0C1C}"/>
              </a:ext>
            </a:extLst>
          </p:cNvPr>
          <p:cNvSpPr txBox="1">
            <a:spLocks noChangeArrowheads="1"/>
          </p:cNvSpPr>
          <p:nvPr/>
        </p:nvSpPr>
        <p:spPr bwMode="auto">
          <a:xfrm>
            <a:off x="323850" y="659472"/>
            <a:ext cx="8568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烯烃直接水合生成醇的反应需在酸催化下进行</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常用的酸为硫酸或磷酸</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11" name="Object 1028">
            <a:extLst>
              <a:ext uri="{FF2B5EF4-FFF2-40B4-BE49-F238E27FC236}">
                <a16:creationId xmlns:a16="http://schemas.microsoft.com/office/drawing/2014/main" id="{AF828D69-D389-400D-9077-571B5C22B1CB}"/>
              </a:ext>
            </a:extLst>
          </p:cNvPr>
          <p:cNvGraphicFramePr>
            <a:graphicFrameLocks noChangeAspect="1"/>
          </p:cNvGraphicFramePr>
          <p:nvPr>
            <p:extLst>
              <p:ext uri="{D42A27DB-BD31-4B8C-83A1-F6EECF244321}">
                <p14:modId xmlns:p14="http://schemas.microsoft.com/office/powerpoint/2010/main" val="3978769788"/>
              </p:ext>
            </p:extLst>
          </p:nvPr>
        </p:nvGraphicFramePr>
        <p:xfrm>
          <a:off x="2446337" y="1143060"/>
          <a:ext cx="4251325" cy="1846262"/>
        </p:xfrm>
        <a:graphic>
          <a:graphicData uri="http://schemas.openxmlformats.org/presentationml/2006/ole">
            <mc:AlternateContent xmlns:mc="http://schemas.openxmlformats.org/markup-compatibility/2006">
              <mc:Choice xmlns:v="urn:schemas-microsoft-com:vml" Requires="v">
                <p:oleObj spid="_x0000_s56458" name="CS ChemDraw Drawing" r:id="rId3" imgW="4071620" imgH="1800860" progId="ChemDraw.Document.5.0">
                  <p:embed/>
                </p:oleObj>
              </mc:Choice>
              <mc:Fallback>
                <p:oleObj name="CS ChemDraw Drawing" r:id="rId3" imgW="4071620" imgH="1800860" progId="ChemDraw.Document.5.0">
                  <p:embed/>
                  <p:pic>
                    <p:nvPicPr>
                      <p:cNvPr id="4"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7" y="1143060"/>
                        <a:ext cx="4251325"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031">
            <a:extLst>
              <a:ext uri="{FF2B5EF4-FFF2-40B4-BE49-F238E27FC236}">
                <a16:creationId xmlns:a16="http://schemas.microsoft.com/office/drawing/2014/main" id="{7ADA0C4B-AEDA-4FFA-BF71-1916A7EC1672}"/>
              </a:ext>
            </a:extLst>
          </p:cNvPr>
          <p:cNvSpPr txBox="1">
            <a:spLocks noChangeArrowheads="1"/>
          </p:cNvSpPr>
          <p:nvPr/>
        </p:nvSpPr>
        <p:spPr bwMode="auto">
          <a:xfrm>
            <a:off x="302593" y="3075806"/>
            <a:ext cx="85689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烯烃直接水合，除乙烯得到乙醇外，其它烯烃都将得到仲醇或叔醇，遵循马氏规则。 </a:t>
            </a:r>
          </a:p>
        </p:txBody>
      </p:sp>
      <p:sp>
        <p:nvSpPr>
          <p:cNvPr id="13" name="文本框 9">
            <a:extLst>
              <a:ext uri="{FF2B5EF4-FFF2-40B4-BE49-F238E27FC236}">
                <a16:creationId xmlns:a16="http://schemas.microsoft.com/office/drawing/2014/main" id="{5DA67E47-3D86-4128-A006-A9272D2A1677}"/>
              </a:ext>
            </a:extLst>
          </p:cNvPr>
          <p:cNvSpPr txBox="1"/>
          <p:nvPr/>
        </p:nvSpPr>
        <p:spPr>
          <a:xfrm>
            <a:off x="572368" y="3760128"/>
            <a:ext cx="4732338" cy="495585"/>
          </a:xfrm>
          <a:prstGeom prst="rect">
            <a:avLst/>
          </a:prstGeom>
          <a:noFill/>
        </p:spPr>
        <p:txBody>
          <a:bodyPr>
            <a:spAutoFit/>
          </a:bodyPr>
          <a:lstStyle/>
          <a:p>
            <a:pPr indent="373380" eaLnBrk="1" hangingPunct="1">
              <a:lnSpc>
                <a:spcPct val="1500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机理：</a:t>
            </a:r>
          </a:p>
        </p:txBody>
      </p:sp>
      <p:graphicFrame>
        <p:nvGraphicFramePr>
          <p:cNvPr id="14" name="对象 4">
            <a:extLst>
              <a:ext uri="{FF2B5EF4-FFF2-40B4-BE49-F238E27FC236}">
                <a16:creationId xmlns:a16="http://schemas.microsoft.com/office/drawing/2014/main" id="{6F6F31DD-6282-484A-BCB6-C246188B2285}"/>
              </a:ext>
            </a:extLst>
          </p:cNvPr>
          <p:cNvGraphicFramePr>
            <a:graphicFrameLocks noChangeAspect="1"/>
          </p:cNvGraphicFramePr>
          <p:nvPr>
            <p:extLst>
              <p:ext uri="{D42A27DB-BD31-4B8C-83A1-F6EECF244321}">
                <p14:modId xmlns:p14="http://schemas.microsoft.com/office/powerpoint/2010/main" val="3085546608"/>
              </p:ext>
            </p:extLst>
          </p:nvPr>
        </p:nvGraphicFramePr>
        <p:xfrm>
          <a:off x="711844" y="4190980"/>
          <a:ext cx="7720309" cy="926952"/>
        </p:xfrm>
        <a:graphic>
          <a:graphicData uri="http://schemas.openxmlformats.org/presentationml/2006/ole">
            <mc:AlternateContent xmlns:mc="http://schemas.openxmlformats.org/markup-compatibility/2006">
              <mc:Choice xmlns:v="urn:schemas-microsoft-com:vml" Requires="v">
                <p:oleObj spid="_x0000_s56459" name="CS ChemDraw Drawing" r:id="rId5" imgW="6182456" imgH="749336" progId="ChemDraw.Document.6.0">
                  <p:embed/>
                </p:oleObj>
              </mc:Choice>
              <mc:Fallback>
                <p:oleObj name="CS ChemDraw Drawing" r:id="rId5" imgW="6182456" imgH="749336" progId="ChemDraw.Document.6.0">
                  <p:embed/>
                  <p:pic>
                    <p:nvPicPr>
                      <p:cNvPr id="7"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44" y="4190980"/>
                        <a:ext cx="7720309" cy="926952"/>
                      </a:xfrm>
                      <a:prstGeom prst="rect">
                        <a:avLst/>
                      </a:prstGeom>
                      <a:noFill/>
                      <a:ln>
                        <a:noFill/>
                      </a:ln>
                    </p:spPr>
                  </p:pic>
                </p:oleObj>
              </mc:Fallback>
            </mc:AlternateContent>
          </a:graphicData>
        </a:graphic>
      </p:graphicFrame>
      <p:pic>
        <p:nvPicPr>
          <p:cNvPr id="15" name="图片 14">
            <a:extLst>
              <a:ext uri="{FF2B5EF4-FFF2-40B4-BE49-F238E27FC236}">
                <a16:creationId xmlns:a16="http://schemas.microsoft.com/office/drawing/2014/main" id="{85C757CB-21BC-45A5-BAC2-8717C97CA6CD}"/>
              </a:ext>
            </a:extLst>
          </p:cNvPr>
          <p:cNvPicPr>
            <a:picLocks noChangeAspect="1"/>
          </p:cNvPicPr>
          <p:nvPr/>
        </p:nvPicPr>
        <p:blipFill>
          <a:blip r:embed="rId7"/>
          <a:stretch>
            <a:fillRect/>
          </a:stretch>
        </p:blipFill>
        <p:spPr>
          <a:xfrm>
            <a:off x="2095784" y="5791138"/>
            <a:ext cx="4955254" cy="77820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out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P spid="12" grpId="0" autoUpdateAnimBg="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ED24AB0-3FFF-4AE4-B264-269573269839}"/>
              </a:ext>
            </a:extLst>
          </p:cNvPr>
          <p:cNvSpPr txBox="1">
            <a:spLocks noChangeArrowheads="1"/>
          </p:cNvSpPr>
          <p:nvPr/>
        </p:nvSpPr>
        <p:spPr>
          <a:xfrm>
            <a:off x="0" y="584090"/>
            <a:ext cx="5029188" cy="454025"/>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5</a:t>
            </a:r>
            <a:r>
              <a:rPr kumimoji="1" lang="zh-CN" altLang="en-US" sz="2600" b="1" dirty="0">
                <a:solidFill>
                  <a:schemeClr val="tx1"/>
                </a:solidFill>
                <a:latin typeface="Times New Roman" pitchFamily="18" charset="0"/>
                <a:ea typeface="宋体" pitchFamily="2" charset="-122"/>
                <a:cs typeface="+mn-cs"/>
              </a:rPr>
              <a:t>）加次卤酸（</a:t>
            </a:r>
            <a:r>
              <a:rPr kumimoji="1" lang="en-US" altLang="zh-CN" sz="2600" b="1" dirty="0" err="1">
                <a:solidFill>
                  <a:schemeClr val="tx1"/>
                </a:solidFill>
                <a:latin typeface="Times New Roman" pitchFamily="18" charset="0"/>
                <a:ea typeface="宋体" pitchFamily="2" charset="-122"/>
                <a:cs typeface="+mn-cs"/>
              </a:rPr>
              <a:t>HOCl</a:t>
            </a: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err="1">
                <a:solidFill>
                  <a:schemeClr val="tx1"/>
                </a:solidFill>
                <a:latin typeface="Times New Roman" pitchFamily="18" charset="0"/>
                <a:ea typeface="宋体" pitchFamily="2" charset="-122"/>
                <a:cs typeface="+mn-cs"/>
              </a:rPr>
              <a:t>HOBr</a:t>
            </a:r>
            <a:r>
              <a:rPr kumimoji="1" lang="zh-CN" altLang="en-US" sz="2600" b="1" dirty="0">
                <a:solidFill>
                  <a:schemeClr val="tx1"/>
                </a:solidFill>
                <a:latin typeface="Times New Roman" pitchFamily="18" charset="0"/>
                <a:ea typeface="宋体" pitchFamily="2" charset="-122"/>
                <a:cs typeface="+mn-cs"/>
              </a:rPr>
              <a:t>）</a:t>
            </a:r>
          </a:p>
        </p:txBody>
      </p:sp>
      <p:sp>
        <p:nvSpPr>
          <p:cNvPr id="6" name="Text Box 7">
            <a:extLst>
              <a:ext uri="{FF2B5EF4-FFF2-40B4-BE49-F238E27FC236}">
                <a16:creationId xmlns:a16="http://schemas.microsoft.com/office/drawing/2014/main" id="{87367CF7-8DAB-4D40-B46A-6395BFDABC3D}"/>
              </a:ext>
            </a:extLst>
          </p:cNvPr>
          <p:cNvSpPr txBox="1">
            <a:spLocks noChangeArrowheads="1"/>
          </p:cNvSpPr>
          <p:nvPr/>
        </p:nvSpPr>
        <p:spPr bwMode="auto">
          <a:xfrm>
            <a:off x="180975" y="4198862"/>
            <a:ext cx="8963025" cy="51276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kumimoji="1" lang="zh-CN" altLang="en-US" sz="2100" b="1">
                <a:latin typeface="Times New Roman" panose="02020603050405020304" pitchFamily="18" charset="0"/>
                <a:ea typeface="宋体" panose="02010600030101010101" pitchFamily="2" charset="-122"/>
              </a:rPr>
              <a:t>带正电性部分的</a:t>
            </a:r>
            <a:r>
              <a:rPr kumimoji="1" lang="zh-CN" altLang="en-US" sz="2100" b="1">
                <a:latin typeface="宋体" panose="02010600030101010101" pitchFamily="2" charset="-122"/>
                <a:ea typeface="宋体" panose="02010600030101010101" pitchFamily="2" charset="-122"/>
              </a:rPr>
              <a:t>卤素</a:t>
            </a:r>
            <a:r>
              <a:rPr kumimoji="1" lang="zh-CN" altLang="en-US" sz="2100" b="1">
                <a:latin typeface="Times New Roman" panose="02020603050405020304" pitchFamily="18" charset="0"/>
                <a:ea typeface="宋体" panose="02010600030101010101" pitchFamily="2" charset="-122"/>
              </a:rPr>
              <a:t>加到含氢较多的双键碳原子上</a:t>
            </a:r>
            <a:r>
              <a:rPr kumimoji="1" lang="en-US" altLang="zh-CN" sz="2100" b="1">
                <a:latin typeface="Times New Roman" panose="02020603050405020304" pitchFamily="18" charset="0"/>
                <a:ea typeface="宋体" panose="02010600030101010101" pitchFamily="2" charset="-122"/>
              </a:rPr>
              <a:t>, </a:t>
            </a:r>
            <a:r>
              <a:rPr kumimoji="1" lang="zh-CN" altLang="en-US" sz="2100" b="1">
                <a:latin typeface="宋体" panose="02010600030101010101" pitchFamily="2" charset="-122"/>
                <a:ea typeface="宋体" panose="02010600030101010101" pitchFamily="2" charset="-122"/>
              </a:rPr>
              <a:t>形成较稳定的碳正离子</a:t>
            </a:r>
          </a:p>
        </p:txBody>
      </p:sp>
      <p:sp>
        <p:nvSpPr>
          <p:cNvPr id="7" name="Rectangle 8">
            <a:extLst>
              <a:ext uri="{FF2B5EF4-FFF2-40B4-BE49-F238E27FC236}">
                <a16:creationId xmlns:a16="http://schemas.microsoft.com/office/drawing/2014/main" id="{B2098F16-B418-47DD-AC48-C8697CBC05A5}"/>
              </a:ext>
            </a:extLst>
          </p:cNvPr>
          <p:cNvSpPr>
            <a:spLocks noChangeArrowheads="1"/>
          </p:cNvSpPr>
          <p:nvPr/>
        </p:nvSpPr>
        <p:spPr bwMode="auto">
          <a:xfrm>
            <a:off x="703263" y="3744837"/>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HO</a:t>
            </a:r>
            <a:r>
              <a:rPr kumimoji="1" lang="en-US" altLang="zh-CN" sz="2400" b="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δ</a:t>
            </a:r>
            <a:r>
              <a:rPr kumimoji="1"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δ+</a:t>
            </a:r>
          </a:p>
        </p:txBody>
      </p:sp>
      <p:sp>
        <p:nvSpPr>
          <p:cNvPr id="12" name="Text Box 8">
            <a:extLst>
              <a:ext uri="{FF2B5EF4-FFF2-40B4-BE49-F238E27FC236}">
                <a16:creationId xmlns:a16="http://schemas.microsoft.com/office/drawing/2014/main" id="{AB0F7C9A-6229-4890-A48A-6672842422F7}"/>
              </a:ext>
            </a:extLst>
          </p:cNvPr>
          <p:cNvSpPr txBox="1">
            <a:spLocks noChangeArrowheads="1"/>
          </p:cNvSpPr>
          <p:nvPr/>
        </p:nvSpPr>
        <p:spPr bwMode="auto">
          <a:xfrm>
            <a:off x="709613" y="2409749"/>
            <a:ext cx="7162800" cy="396875"/>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试剂中带部分正电荷的部分加在含氢较多的双键碳原子上。</a:t>
            </a:r>
          </a:p>
        </p:txBody>
      </p:sp>
      <p:pic>
        <p:nvPicPr>
          <p:cNvPr id="57351" name="Picture 10" descr="E:\有机化学\有机课程\图片\图片50.tif">
            <a:extLst>
              <a:ext uri="{FF2B5EF4-FFF2-40B4-BE49-F238E27FC236}">
                <a16:creationId xmlns:a16="http://schemas.microsoft.com/office/drawing/2014/main" id="{E4B168EB-D9B4-432B-B958-66F1DD273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111424"/>
            <a:ext cx="77057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7">
            <a:extLst>
              <a:ext uri="{FF2B5EF4-FFF2-40B4-BE49-F238E27FC236}">
                <a16:creationId xmlns:a16="http://schemas.microsoft.com/office/drawing/2014/main" id="{D781DE6B-D985-4B4B-8E4C-DC93D0F1D462}"/>
              </a:ext>
            </a:extLst>
          </p:cNvPr>
          <p:cNvSpPr txBox="1"/>
          <p:nvPr/>
        </p:nvSpPr>
        <p:spPr>
          <a:xfrm>
            <a:off x="500361" y="1327244"/>
            <a:ext cx="8248650" cy="777713"/>
          </a:xfrm>
          <a:prstGeom prst="rect">
            <a:avLst/>
          </a:prstGeom>
          <a:noFill/>
        </p:spPr>
        <p:txBody>
          <a:bodyPr>
            <a:spAutoFit/>
          </a:bodyPr>
          <a:lstStyle/>
          <a:p>
            <a:pPr indent="315595" eaLnBrk="1" hangingPunct="1">
              <a:lnSpc>
                <a:spcPts val="28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烯烃与次卤酸加成，生成</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β-</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卤代醇。由于次卤酸不稳定，常用烯烃与卤素的水溶液反应。</a:t>
            </a:r>
          </a:p>
        </p:txBody>
      </p:sp>
      <p:sp>
        <p:nvSpPr>
          <p:cNvPr id="8" name="日期占位符 7">
            <a:extLst>
              <a:ext uri="{FF2B5EF4-FFF2-40B4-BE49-F238E27FC236}">
                <a16:creationId xmlns:a16="http://schemas.microsoft.com/office/drawing/2014/main" id="{08248C83-DC0F-4D2D-94AE-190ABB6FFF99}"/>
              </a:ext>
            </a:extLst>
          </p:cNvPr>
          <p:cNvSpPr>
            <a:spLocks noGrp="1"/>
          </p:cNvSpPr>
          <p:nvPr>
            <p:ph type="dt" sz="half" idx="10"/>
          </p:nvPr>
        </p:nvSpPr>
        <p:spPr/>
        <p:txBody>
          <a:bodyPr/>
          <a:lstStyle/>
          <a:p>
            <a:pPr>
              <a:defRPr/>
            </a:pPr>
            <a:fld id="{3D0E3948-3DD3-4DEC-9167-A1F609C63BB5}" type="datetime11">
              <a:rPr lang="zh-CN" altLang="en-US" smtClean="0"/>
              <a:t>11:48:09</a:t>
            </a:fld>
            <a:endParaRPr lang="en-US"/>
          </a:p>
        </p:txBody>
      </p:sp>
      <p:sp>
        <p:nvSpPr>
          <p:cNvPr id="9" name="灯片编号占位符 8">
            <a:extLst>
              <a:ext uri="{FF2B5EF4-FFF2-40B4-BE49-F238E27FC236}">
                <a16:creationId xmlns:a16="http://schemas.microsoft.com/office/drawing/2014/main" id="{BB69B916-18F6-49A5-8B7E-58E903362165}"/>
              </a:ext>
            </a:extLst>
          </p:cNvPr>
          <p:cNvSpPr>
            <a:spLocks noGrp="1"/>
          </p:cNvSpPr>
          <p:nvPr>
            <p:ph type="sldNum" sz="quarter" idx="12"/>
          </p:nvPr>
        </p:nvSpPr>
        <p:spPr/>
        <p:txBody>
          <a:bodyPr/>
          <a:lstStyle/>
          <a:p>
            <a:pPr>
              <a:defRPr/>
            </a:pPr>
            <a:fld id="{D9255669-4D76-4035-84D2-5F59D5D8FE20}" type="slidenum">
              <a:rPr lang="en-US" altLang="zh-CN" smtClean="0"/>
              <a:pPr>
                <a:defRPr/>
              </a:pPr>
              <a:t>57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3D91F3-D954-4CBC-A287-1F2D6B7059CC}"/>
              </a:ext>
            </a:extLst>
          </p:cNvPr>
          <p:cNvSpPr>
            <a:spLocks noGrp="1"/>
          </p:cNvSpPr>
          <p:nvPr>
            <p:ph type="dt" sz="half" idx="10"/>
          </p:nvPr>
        </p:nvSpPr>
        <p:spPr/>
        <p:txBody>
          <a:bodyPr/>
          <a:lstStyle/>
          <a:p>
            <a:pPr>
              <a:defRPr/>
            </a:pPr>
            <a:fld id="{58953446-1830-4DB4-801A-BCA99D469749}" type="datetime11">
              <a:rPr lang="zh-CN" altLang="en-US" smtClean="0"/>
              <a:t>11:48:09</a:t>
            </a:fld>
            <a:endParaRPr lang="en-US"/>
          </a:p>
        </p:txBody>
      </p:sp>
      <p:sp>
        <p:nvSpPr>
          <p:cNvPr id="3" name="灯片编号占位符 2">
            <a:extLst>
              <a:ext uri="{FF2B5EF4-FFF2-40B4-BE49-F238E27FC236}">
                <a16:creationId xmlns:a16="http://schemas.microsoft.com/office/drawing/2014/main" id="{9F683BD3-87A1-4C1E-9D2F-94A8DEE9ED2E}"/>
              </a:ext>
            </a:extLst>
          </p:cNvPr>
          <p:cNvSpPr>
            <a:spLocks noGrp="1"/>
          </p:cNvSpPr>
          <p:nvPr>
            <p:ph type="sldNum" sz="quarter" idx="12"/>
          </p:nvPr>
        </p:nvSpPr>
        <p:spPr/>
        <p:txBody>
          <a:bodyPr/>
          <a:lstStyle/>
          <a:p>
            <a:pPr>
              <a:defRPr/>
            </a:pPr>
            <a:fld id="{D9255669-4D76-4035-84D2-5F59D5D8FE20}" type="slidenum">
              <a:rPr lang="en-US" altLang="zh-CN" smtClean="0"/>
              <a:pPr>
                <a:defRPr/>
              </a:pPr>
              <a:t>58</a:t>
            </a:fld>
            <a:endParaRPr lang="en-US" altLang="zh-CN"/>
          </a:p>
        </p:txBody>
      </p:sp>
      <p:graphicFrame>
        <p:nvGraphicFramePr>
          <p:cNvPr id="4" name="Object 3">
            <a:extLst>
              <a:ext uri="{FF2B5EF4-FFF2-40B4-BE49-F238E27FC236}">
                <a16:creationId xmlns:a16="http://schemas.microsoft.com/office/drawing/2014/main" id="{18C81AEF-1379-4BB7-803D-27D18E95BF40}"/>
              </a:ext>
            </a:extLst>
          </p:cNvPr>
          <p:cNvGraphicFramePr>
            <a:graphicFrameLocks noChangeAspect="1"/>
          </p:cNvGraphicFramePr>
          <p:nvPr>
            <p:extLst>
              <p:ext uri="{D42A27DB-BD31-4B8C-83A1-F6EECF244321}">
                <p14:modId xmlns:p14="http://schemas.microsoft.com/office/powerpoint/2010/main" val="1050299008"/>
              </p:ext>
            </p:extLst>
          </p:nvPr>
        </p:nvGraphicFramePr>
        <p:xfrm>
          <a:off x="1403648" y="2514624"/>
          <a:ext cx="6586710" cy="886673"/>
        </p:xfrm>
        <a:graphic>
          <a:graphicData uri="http://schemas.openxmlformats.org/presentationml/2006/ole">
            <mc:AlternateContent xmlns:mc="http://schemas.openxmlformats.org/markup-compatibility/2006">
              <mc:Choice xmlns:v="urn:schemas-microsoft-com:vml" Requires="v">
                <p:oleObj spid="_x0000_s114829" name="CS ChemDraw Drawing" r:id="rId3" imgW="5120640" imgH="670560" progId="ChemDraw.Document.6.0">
                  <p:embed/>
                </p:oleObj>
              </mc:Choice>
              <mc:Fallback>
                <p:oleObj name="CS ChemDraw Drawing" r:id="rId3" imgW="5120640" imgH="670560" progId="ChemDraw.Document.6.0">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514624"/>
                        <a:ext cx="6586710" cy="886673"/>
                      </a:xfrm>
                      <a:prstGeom prst="rect">
                        <a:avLst/>
                      </a:prstGeom>
                      <a:noFill/>
                      <a:ln>
                        <a:noFill/>
                      </a:ln>
                    </p:spPr>
                  </p:pic>
                </p:oleObj>
              </mc:Fallback>
            </mc:AlternateContent>
          </a:graphicData>
        </a:graphic>
      </p:graphicFrame>
      <p:graphicFrame>
        <p:nvGraphicFramePr>
          <p:cNvPr id="5" name="Object 4">
            <a:extLst>
              <a:ext uri="{FF2B5EF4-FFF2-40B4-BE49-F238E27FC236}">
                <a16:creationId xmlns:a16="http://schemas.microsoft.com/office/drawing/2014/main" id="{AA0382AE-6922-4AC0-BB8A-254440615502}"/>
              </a:ext>
            </a:extLst>
          </p:cNvPr>
          <p:cNvGraphicFramePr>
            <a:graphicFrameLocks noChangeAspect="1"/>
          </p:cNvGraphicFramePr>
          <p:nvPr>
            <p:extLst>
              <p:ext uri="{D42A27DB-BD31-4B8C-83A1-F6EECF244321}">
                <p14:modId xmlns:p14="http://schemas.microsoft.com/office/powerpoint/2010/main" val="2117566325"/>
              </p:ext>
            </p:extLst>
          </p:nvPr>
        </p:nvGraphicFramePr>
        <p:xfrm>
          <a:off x="1331640" y="3971544"/>
          <a:ext cx="5363269" cy="588756"/>
        </p:xfrm>
        <a:graphic>
          <a:graphicData uri="http://schemas.openxmlformats.org/presentationml/2006/ole">
            <mc:AlternateContent xmlns:mc="http://schemas.openxmlformats.org/markup-compatibility/2006">
              <mc:Choice xmlns:v="urn:schemas-microsoft-com:vml" Requires="v">
                <p:oleObj spid="_x0000_s114830" name="CS ChemDraw Drawing" r:id="rId5" imgW="3213100" imgH="393700" progId="ChemDraw.Document.6.0">
                  <p:embed/>
                </p:oleObj>
              </mc:Choice>
              <mc:Fallback>
                <p:oleObj name="CS ChemDraw Drawing" r:id="rId5" imgW="3213100" imgH="393700" progId="ChemDraw.Document.6.0">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3971544"/>
                        <a:ext cx="5363269" cy="588756"/>
                      </a:xfrm>
                      <a:prstGeom prst="rect">
                        <a:avLst/>
                      </a:prstGeom>
                      <a:noFill/>
                      <a:ln>
                        <a:noFill/>
                      </a:ln>
                    </p:spPr>
                  </p:pic>
                </p:oleObj>
              </mc:Fallback>
            </mc:AlternateContent>
          </a:graphicData>
        </a:graphic>
      </p:graphicFrame>
      <p:sp>
        <p:nvSpPr>
          <p:cNvPr id="6" name="Text Box 5">
            <a:extLst>
              <a:ext uri="{FF2B5EF4-FFF2-40B4-BE49-F238E27FC236}">
                <a16:creationId xmlns:a16="http://schemas.microsoft.com/office/drawing/2014/main" id="{CC1D4960-E743-496D-8B45-5C8721620001}"/>
              </a:ext>
            </a:extLst>
          </p:cNvPr>
          <p:cNvSpPr txBox="1">
            <a:spLocks noChangeArrowheads="1"/>
          </p:cNvSpPr>
          <p:nvPr/>
        </p:nvSpPr>
        <p:spPr bwMode="auto">
          <a:xfrm>
            <a:off x="342105" y="4873549"/>
            <a:ext cx="845978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区域选择性</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遵循马氏规则，因卤素与水作用成次卤酸（</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H-O-Cl</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在次卤酸分子中氧原子的电负性较强，使之极化成              ，氯成为了带正电荷的试剂。</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OH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加在含氢较少的双键碳原子上。</a:t>
            </a:r>
            <a:endPar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FAF896F3-1D6F-4AEB-88EE-C04FA2D759B3}"/>
              </a:ext>
            </a:extLst>
          </p:cNvPr>
          <p:cNvGraphicFramePr>
            <a:graphicFrameLocks noChangeAspect="1"/>
          </p:cNvGraphicFramePr>
          <p:nvPr>
            <p:extLst>
              <p:ext uri="{D42A27DB-BD31-4B8C-83A1-F6EECF244321}">
                <p14:modId xmlns:p14="http://schemas.microsoft.com/office/powerpoint/2010/main" val="2810008624"/>
              </p:ext>
            </p:extLst>
          </p:nvPr>
        </p:nvGraphicFramePr>
        <p:xfrm>
          <a:off x="6122070" y="5181554"/>
          <a:ext cx="864096" cy="363830"/>
        </p:xfrm>
        <a:graphic>
          <a:graphicData uri="http://schemas.openxmlformats.org/presentationml/2006/ole">
            <mc:AlternateContent xmlns:mc="http://schemas.openxmlformats.org/markup-compatibility/2006">
              <mc:Choice xmlns:v="urn:schemas-microsoft-com:vml" Requires="v">
                <p:oleObj spid="_x0000_s114831" name="CS ChemDraw Drawing" r:id="rId7" imgW="789940" imgH="302260" progId="ChemDraw.Document.6.0">
                  <p:embed/>
                </p:oleObj>
              </mc:Choice>
              <mc:Fallback>
                <p:oleObj name="CS ChemDraw Drawing" r:id="rId7" imgW="789940" imgH="302260" progId="ChemDraw.Document.6.0">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2070" y="5181554"/>
                        <a:ext cx="864096" cy="363830"/>
                      </a:xfrm>
                      <a:prstGeom prst="rect">
                        <a:avLst/>
                      </a:prstGeom>
                      <a:noFill/>
                      <a:ln>
                        <a:noFill/>
                      </a:ln>
                    </p:spPr>
                  </p:pic>
                </p:oleObj>
              </mc:Fallback>
            </mc:AlternateContent>
          </a:graphicData>
        </a:graphic>
      </p:graphicFrame>
      <p:graphicFrame>
        <p:nvGraphicFramePr>
          <p:cNvPr id="8" name="Object 3">
            <a:extLst>
              <a:ext uri="{FF2B5EF4-FFF2-40B4-BE49-F238E27FC236}">
                <a16:creationId xmlns:a16="http://schemas.microsoft.com/office/drawing/2014/main" id="{EFD3A5CB-4D5D-42C9-8512-B33D97CCC289}"/>
              </a:ext>
            </a:extLst>
          </p:cNvPr>
          <p:cNvGraphicFramePr>
            <a:graphicFrameLocks/>
          </p:cNvGraphicFramePr>
          <p:nvPr>
            <p:extLst>
              <p:ext uri="{D42A27DB-BD31-4B8C-83A1-F6EECF244321}">
                <p14:modId xmlns:p14="http://schemas.microsoft.com/office/powerpoint/2010/main" val="1346880416"/>
              </p:ext>
            </p:extLst>
          </p:nvPr>
        </p:nvGraphicFramePr>
        <p:xfrm>
          <a:off x="2293937" y="457278"/>
          <a:ext cx="4556125" cy="1490662"/>
        </p:xfrm>
        <a:graphic>
          <a:graphicData uri="http://schemas.openxmlformats.org/presentationml/2006/ole">
            <mc:AlternateContent xmlns:mc="http://schemas.openxmlformats.org/markup-compatibility/2006">
              <mc:Choice xmlns:v="urn:schemas-microsoft-com:vml" Requires="v">
                <p:oleObj spid="_x0000_s114832" name="CS ChemDraw Drawing" r:id="rId9" imgW="2442992" imgH="843114" progId="ChemDraw.Document.4.5">
                  <p:embed/>
                </p:oleObj>
              </mc:Choice>
              <mc:Fallback>
                <p:oleObj name="CS ChemDraw Drawing" r:id="rId9" imgW="2442992" imgH="843114" progId="ChemDraw.Document.4.5">
                  <p:embed/>
                  <p:pic>
                    <p:nvPicPr>
                      <p:cNvPr id="4" name="Object 3">
                        <a:extLst>
                          <a:ext uri="{FF2B5EF4-FFF2-40B4-BE49-F238E27FC236}">
                            <a16:creationId xmlns:a16="http://schemas.microsoft.com/office/drawing/2014/main" id="{B85CD0CF-ACBF-42CE-8116-B0F6FA63C16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3937" y="457278"/>
                        <a:ext cx="45561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245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Bottom)">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D38F6AE8-2A6B-4B94-9234-782862453E39}"/>
              </a:ext>
            </a:extLst>
          </p:cNvPr>
          <p:cNvSpPr txBox="1">
            <a:spLocks noChangeArrowheads="1"/>
          </p:cNvSpPr>
          <p:nvPr/>
        </p:nvSpPr>
        <p:spPr bwMode="auto">
          <a:xfrm>
            <a:off x="1663700" y="6232525"/>
            <a:ext cx="5562600" cy="3968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zh-CN" altLang="en-US" sz="2200" b="1">
                <a:latin typeface="Times New Roman" panose="02020603050405020304" pitchFamily="18" charset="0"/>
                <a:ea typeface="宋体" panose="02010600030101010101" pitchFamily="2" charset="-122"/>
              </a:rPr>
              <a:t>加成的区域选择性</a:t>
            </a:r>
            <a:r>
              <a:rPr kumimoji="1" lang="en-US" altLang="zh-CN" sz="2200" b="1">
                <a:latin typeface="Times New Roman" panose="02020603050405020304" pitchFamily="18" charset="0"/>
                <a:ea typeface="宋体" panose="02010600030101010101" pitchFamily="2" charset="-122"/>
              </a:rPr>
              <a:t>(</a:t>
            </a:r>
            <a:r>
              <a:rPr kumimoji="1" lang="zh-CN" altLang="en-US" sz="2200" b="1">
                <a:latin typeface="Times New Roman" panose="02020603050405020304" pitchFamily="18" charset="0"/>
                <a:ea typeface="宋体" panose="02010600030101010101" pitchFamily="2" charset="-122"/>
              </a:rPr>
              <a:t>比较</a:t>
            </a:r>
            <a:r>
              <a:rPr kumimoji="1" lang="zh-CN" altLang="en-US" sz="2200" b="1">
                <a:solidFill>
                  <a:srgbClr val="FF0000"/>
                </a:solidFill>
                <a:latin typeface="Times New Roman" panose="02020603050405020304" pitchFamily="18" charset="0"/>
                <a:ea typeface="宋体" panose="02010600030101010101" pitchFamily="2" charset="-122"/>
              </a:rPr>
              <a:t>中间体稳定性</a:t>
            </a:r>
            <a:r>
              <a:rPr kumimoji="1" lang="en-US" altLang="zh-CN" sz="2200" b="1">
                <a:latin typeface="Times New Roman" panose="02020603050405020304" pitchFamily="18" charset="0"/>
                <a:ea typeface="宋体" panose="02010600030101010101" pitchFamily="2" charset="-122"/>
              </a:rPr>
              <a:t>)</a:t>
            </a:r>
          </a:p>
        </p:txBody>
      </p:sp>
      <p:sp>
        <p:nvSpPr>
          <p:cNvPr id="6" name="Text Box 7">
            <a:extLst>
              <a:ext uri="{FF2B5EF4-FFF2-40B4-BE49-F238E27FC236}">
                <a16:creationId xmlns:a16="http://schemas.microsoft.com/office/drawing/2014/main" id="{A96C0F6B-B135-4226-A543-CE1334F8B91C}"/>
              </a:ext>
            </a:extLst>
          </p:cNvPr>
          <p:cNvSpPr txBox="1">
            <a:spLocks noChangeArrowheads="1"/>
          </p:cNvSpPr>
          <p:nvPr/>
        </p:nvSpPr>
        <p:spPr bwMode="auto">
          <a:xfrm>
            <a:off x="628650" y="4294153"/>
            <a:ext cx="5797550" cy="430213"/>
          </a:xfrm>
          <a:prstGeom prst="rect">
            <a:avLst/>
          </a:prstGeom>
          <a:noFill/>
          <a:ln>
            <a:noFill/>
          </a:ln>
          <a:effectLst/>
        </p:spPr>
        <p:txBody>
          <a:bodyPr>
            <a:spAutoFit/>
          </a:bodyPr>
          <a:lstStyle>
            <a:lvl1pPr>
              <a:tabLst>
                <a:tab pos="190500" algn="l"/>
              </a:tabLst>
              <a:defRPr>
                <a:solidFill>
                  <a:schemeClr val="tx1"/>
                </a:solidFill>
                <a:latin typeface="Arial" charset="0"/>
                <a:ea typeface="宋体" pitchFamily="2" charset="-122"/>
              </a:defRPr>
            </a:lvl1pPr>
            <a:lvl2pPr marL="742950" indent="-285750">
              <a:tabLst>
                <a:tab pos="190500" algn="l"/>
              </a:tabLst>
              <a:defRPr>
                <a:solidFill>
                  <a:schemeClr val="tx1"/>
                </a:solidFill>
                <a:latin typeface="Arial" charset="0"/>
                <a:ea typeface="宋体" pitchFamily="2" charset="-122"/>
              </a:defRPr>
            </a:lvl2pPr>
            <a:lvl3pPr marL="1143000" indent="-228600">
              <a:tabLst>
                <a:tab pos="190500" algn="l"/>
              </a:tabLst>
              <a:defRPr>
                <a:solidFill>
                  <a:schemeClr val="tx1"/>
                </a:solidFill>
                <a:latin typeface="Arial" charset="0"/>
                <a:ea typeface="宋体" pitchFamily="2" charset="-122"/>
              </a:defRPr>
            </a:lvl3pPr>
            <a:lvl4pPr marL="1600200" indent="-228600">
              <a:tabLst>
                <a:tab pos="190500" algn="l"/>
              </a:tabLst>
              <a:defRPr>
                <a:solidFill>
                  <a:schemeClr val="tx1"/>
                </a:solidFill>
                <a:latin typeface="Arial" charset="0"/>
                <a:ea typeface="宋体" pitchFamily="2" charset="-122"/>
              </a:defRPr>
            </a:lvl4pPr>
            <a:lvl5pPr marL="2057400" indent="-228600">
              <a:tabLst>
                <a:tab pos="190500" algn="l"/>
              </a:tabLst>
              <a:defRPr>
                <a:solidFill>
                  <a:schemeClr val="tx1"/>
                </a:solidFill>
                <a:latin typeface="Arial" charset="0"/>
                <a:ea typeface="宋体" pitchFamily="2" charset="-122"/>
              </a:defRPr>
            </a:lvl5pPr>
            <a:lvl6pPr marL="25146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6pPr>
            <a:lvl7pPr marL="29718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7pPr>
            <a:lvl8pPr marL="34290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8pPr>
            <a:lvl9pPr marL="38862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9pPr>
          </a:lstStyle>
          <a:p>
            <a:pPr eaLnBrk="1" fontAlgn="auto" hangingPunct="1">
              <a:spcBef>
                <a:spcPct val="50000"/>
              </a:spcBef>
              <a:spcAft>
                <a:spcPts val="0"/>
              </a:spcAft>
              <a:defRPr/>
            </a:pPr>
            <a:r>
              <a:rPr kumimoji="1" lang="en-US" altLang="zh-CN" sz="2200" b="1" dirty="0">
                <a:solidFill>
                  <a:srgbClr val="D60093"/>
                </a:solidFill>
                <a:latin typeface="Times New Roman" pitchFamily="18" charset="0"/>
              </a:rPr>
              <a:t>  </a:t>
            </a:r>
            <a:r>
              <a:rPr lang="zh-CN" altLang="en-US" sz="2000" b="1" dirty="0">
                <a:solidFill>
                  <a:srgbClr val="663300"/>
                </a:solidFill>
                <a:effectLst>
                  <a:outerShdw blurRad="38100" dist="38100" dir="2700000" algn="tl">
                    <a:srgbClr val="C0C0C0"/>
                  </a:outerShdw>
                </a:effectLst>
                <a:latin typeface="Arial" pitchFamily="34" charset="0"/>
                <a:ea typeface="黑体" pitchFamily="2" charset="-122"/>
              </a:rPr>
              <a:t>过氧化物存在引起烯烃加成取向改变 </a:t>
            </a:r>
          </a:p>
        </p:txBody>
      </p:sp>
      <p:sp>
        <p:nvSpPr>
          <p:cNvPr id="7" name="矩形 6">
            <a:extLst>
              <a:ext uri="{FF2B5EF4-FFF2-40B4-BE49-F238E27FC236}">
                <a16:creationId xmlns:a16="http://schemas.microsoft.com/office/drawing/2014/main" id="{14A2C6C3-713F-426F-B691-A10D5038C5B9}"/>
              </a:ext>
            </a:extLst>
          </p:cNvPr>
          <p:cNvSpPr/>
          <p:nvPr/>
        </p:nvSpPr>
        <p:spPr>
          <a:xfrm>
            <a:off x="33338" y="268288"/>
            <a:ext cx="7510462"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自由基加成反应 </a:t>
            </a:r>
            <a:r>
              <a:rPr lang="en-US" altLang="zh-CN" sz="2800" b="1" dirty="0">
                <a:solidFill>
                  <a:schemeClr val="tx2">
                    <a:lumMod val="75000"/>
                  </a:schemeClr>
                </a:solidFill>
                <a:latin typeface="Arial" charset="0"/>
                <a:ea typeface="+mn-ea"/>
              </a:rPr>
              <a:t>— Free Radical Addition </a:t>
            </a:r>
          </a:p>
        </p:txBody>
      </p:sp>
      <p:pic>
        <p:nvPicPr>
          <p:cNvPr id="59398" name="Picture 27">
            <a:extLst>
              <a:ext uri="{FF2B5EF4-FFF2-40B4-BE49-F238E27FC236}">
                <a16:creationId xmlns:a16="http://schemas.microsoft.com/office/drawing/2014/main" id="{2E916F00-F834-43EB-8D51-6EBBBF332C89}"/>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13625" y="31432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9" name="Picture 27">
            <a:extLst>
              <a:ext uri="{FF2B5EF4-FFF2-40B4-BE49-F238E27FC236}">
                <a16:creationId xmlns:a16="http://schemas.microsoft.com/office/drawing/2014/main" id="{03AA19AC-BFA6-4868-948C-D4DF4F431A76}"/>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947025" y="3175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00" name="Picture 27">
            <a:extLst>
              <a:ext uri="{FF2B5EF4-FFF2-40B4-BE49-F238E27FC236}">
                <a16:creationId xmlns:a16="http://schemas.microsoft.com/office/drawing/2014/main" id="{A52F9A9E-7342-4DEE-BB01-38367E273149}"/>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435975" y="3175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01" name="Picture 6">
            <a:extLst>
              <a:ext uri="{FF2B5EF4-FFF2-40B4-BE49-F238E27FC236}">
                <a16:creationId xmlns:a16="http://schemas.microsoft.com/office/drawing/2014/main" id="{F4A104BB-3405-46C4-9539-A766575836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1691" y="2255515"/>
            <a:ext cx="5400617" cy="94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198D52CD-C63C-4099-8500-87CD8B1EAEF7}"/>
              </a:ext>
            </a:extLst>
          </p:cNvPr>
          <p:cNvSpPr txBox="1">
            <a:spLocks noChangeArrowheads="1"/>
          </p:cNvSpPr>
          <p:nvPr/>
        </p:nvSpPr>
        <p:spPr bwMode="auto">
          <a:xfrm>
            <a:off x="6172200" y="3274978"/>
            <a:ext cx="2438400" cy="1323975"/>
          </a:xfrm>
          <a:prstGeom prst="rect">
            <a:avLst/>
          </a:prstGeom>
          <a:noFill/>
          <a:ln w="9525">
            <a:noFill/>
            <a:miter lim="800000"/>
            <a:headEnd/>
            <a:tailEnd/>
          </a:ln>
        </p:spPr>
        <p:txBody>
          <a:bodyPr>
            <a:spAutoFit/>
          </a:bodyPr>
          <a:lstStyle/>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反马式产物</a:t>
            </a:r>
          </a:p>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仅</a:t>
            </a:r>
            <a:r>
              <a:rPr lang="en-US" sz="2000" b="1" dirty="0" err="1">
                <a:solidFill>
                  <a:srgbClr val="663300"/>
                </a:solidFill>
                <a:effectLst>
                  <a:outerShdw blurRad="38100" dist="38100" dir="2700000" algn="tl">
                    <a:srgbClr val="C0C0C0"/>
                  </a:outerShdw>
                </a:effectLst>
                <a:latin typeface="+mn-lt"/>
                <a:ea typeface="黑体" pitchFamily="2" charset="-122"/>
              </a:rPr>
              <a:t>HBr</a:t>
            </a:r>
            <a:endParaRPr lang="en-US" sz="2000" b="1" dirty="0">
              <a:solidFill>
                <a:srgbClr val="663300"/>
              </a:solidFill>
              <a:effectLst>
                <a:outerShdw blurRad="38100" dist="38100" dir="2700000" algn="tl">
                  <a:srgbClr val="C0C0C0"/>
                </a:outerShdw>
              </a:effectLst>
              <a:latin typeface="+mn-lt"/>
              <a:ea typeface="黑体" pitchFamily="2" charset="-122"/>
            </a:endParaRPr>
          </a:p>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过氧化物</a:t>
            </a:r>
          </a:p>
        </p:txBody>
      </p:sp>
      <p:pic>
        <p:nvPicPr>
          <p:cNvPr id="59403" name="Picture 7">
            <a:extLst>
              <a:ext uri="{FF2B5EF4-FFF2-40B4-BE49-F238E27FC236}">
                <a16:creationId xmlns:a16="http://schemas.microsoft.com/office/drawing/2014/main" id="{74D0CFD4-10BE-48BB-92AC-AA05D4FA6D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5625" y="3263866"/>
            <a:ext cx="2619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descr="E:\有机化学\有机课程\图片\图片36.tif">
            <a:extLst>
              <a:ext uri="{FF2B5EF4-FFF2-40B4-BE49-F238E27FC236}">
                <a16:creationId xmlns:a16="http://schemas.microsoft.com/office/drawing/2014/main" id="{830722EE-88BA-46F9-B1BD-4873FACFB144}"/>
              </a:ext>
            </a:extLst>
          </p:cNvPr>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1611956" y="4800564"/>
            <a:ext cx="5920088" cy="1402997"/>
          </a:xfrm>
          <a:prstGeom prst="rect">
            <a:avLst/>
          </a:prstGeom>
          <a:noFill/>
        </p:spPr>
      </p:pic>
      <p:sp>
        <p:nvSpPr>
          <p:cNvPr id="3" name="日期占位符 2">
            <a:extLst>
              <a:ext uri="{FF2B5EF4-FFF2-40B4-BE49-F238E27FC236}">
                <a16:creationId xmlns:a16="http://schemas.microsoft.com/office/drawing/2014/main" id="{FB40329E-265C-4FC3-9B65-6A7E50155B89}"/>
              </a:ext>
            </a:extLst>
          </p:cNvPr>
          <p:cNvSpPr>
            <a:spLocks noGrp="1"/>
          </p:cNvSpPr>
          <p:nvPr>
            <p:ph type="dt" sz="half" idx="10"/>
          </p:nvPr>
        </p:nvSpPr>
        <p:spPr/>
        <p:txBody>
          <a:bodyPr/>
          <a:lstStyle/>
          <a:p>
            <a:pPr>
              <a:defRPr/>
            </a:pPr>
            <a:fld id="{99C3FF85-56F1-4D1E-BA00-3927CCC8EA89}" type="datetime11">
              <a:rPr lang="zh-CN" altLang="en-US" smtClean="0"/>
              <a:t>11:48:09</a:t>
            </a:fld>
            <a:endParaRPr lang="en-US"/>
          </a:p>
        </p:txBody>
      </p:sp>
      <p:sp>
        <p:nvSpPr>
          <p:cNvPr id="5" name="灯片编号占位符 4">
            <a:extLst>
              <a:ext uri="{FF2B5EF4-FFF2-40B4-BE49-F238E27FC236}">
                <a16:creationId xmlns:a16="http://schemas.microsoft.com/office/drawing/2014/main" id="{9B421602-3B63-49C9-BB93-9D171308B40D}"/>
              </a:ext>
            </a:extLst>
          </p:cNvPr>
          <p:cNvSpPr>
            <a:spLocks noGrp="1"/>
          </p:cNvSpPr>
          <p:nvPr>
            <p:ph type="sldNum" sz="quarter" idx="12"/>
          </p:nvPr>
        </p:nvSpPr>
        <p:spPr/>
        <p:txBody>
          <a:bodyPr/>
          <a:lstStyle/>
          <a:p>
            <a:pPr>
              <a:defRPr/>
            </a:pPr>
            <a:fld id="{D9255669-4D76-4035-84D2-5F59D5D8FE20}" type="slidenum">
              <a:rPr lang="en-US" altLang="zh-CN" smtClean="0"/>
              <a:pPr>
                <a:defRPr/>
              </a:pPr>
              <a:t>59</a:t>
            </a:fld>
            <a:endParaRPr lang="en-US" altLang="zh-CN"/>
          </a:p>
        </p:txBody>
      </p:sp>
      <p:sp>
        <p:nvSpPr>
          <p:cNvPr id="15" name="Text Box 3">
            <a:extLst>
              <a:ext uri="{FF2B5EF4-FFF2-40B4-BE49-F238E27FC236}">
                <a16:creationId xmlns:a16="http://schemas.microsoft.com/office/drawing/2014/main" id="{07925DC5-D886-49D4-BDED-C130285454DB}"/>
              </a:ext>
            </a:extLst>
          </p:cNvPr>
          <p:cNvSpPr txBox="1">
            <a:spLocks noChangeArrowheads="1"/>
          </p:cNvSpPr>
          <p:nvPr/>
        </p:nvSpPr>
        <p:spPr bwMode="auto">
          <a:xfrm>
            <a:off x="228715" y="838268"/>
            <a:ext cx="8376440" cy="15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solidFill>
                  <a:schemeClr val="tx2"/>
                </a:solidFill>
                <a:latin typeface="宋体" panose="02010600030101010101" pitchFamily="2" charset="-122"/>
              </a:rPr>
              <a:t>过氧化物效应</a:t>
            </a:r>
            <a:r>
              <a:rPr lang="zh-CN" altLang="en-US" sz="2400" b="1" dirty="0">
                <a:latin typeface="宋体" panose="02010600030101010101" pitchFamily="2" charset="-122"/>
              </a:rPr>
              <a:t> </a:t>
            </a:r>
            <a:endParaRPr lang="zh-CN" altLang="en-US" sz="2400" b="1" dirty="0">
              <a:latin typeface="Times New Roman" panose="02020603050405020304" pitchFamily="18" charset="0"/>
              <a:cs typeface="Times New Roman" panose="02020603050405020304" pitchFamily="18" charset="0"/>
            </a:endParaRPr>
          </a:p>
          <a:p>
            <a:pPr eaLnBrk="1" hangingPunct="1">
              <a:lnSpc>
                <a:spcPct val="120000"/>
              </a:lnSpc>
              <a:spcBef>
                <a:spcPct val="50000"/>
              </a:spcBef>
            </a:pPr>
            <a:r>
              <a:rPr lang="zh-CN" altLang="en-US" sz="2400" b="1" dirty="0">
                <a:solidFill>
                  <a:srgbClr val="000000"/>
                </a:solidFill>
                <a:latin typeface="宋体" panose="02010600030101010101" pitchFamily="2" charset="-122"/>
              </a:rPr>
              <a:t>    当有</a:t>
            </a:r>
            <a:r>
              <a:rPr lang="zh-CN" altLang="en-US" sz="2400" b="1" dirty="0">
                <a:solidFill>
                  <a:srgbClr val="FF3300"/>
                </a:solidFill>
                <a:latin typeface="宋体" panose="02010600030101010101" pitchFamily="2" charset="-122"/>
              </a:rPr>
              <a:t>过氧化物</a:t>
            </a:r>
            <a:r>
              <a:rPr lang="zh-CN" altLang="en-US" sz="2400" b="1" dirty="0">
                <a:solidFill>
                  <a:srgbClr val="000000"/>
                </a:solidFill>
                <a:latin typeface="宋体" panose="02010600030101010101" pitchFamily="2" charset="-122"/>
              </a:rPr>
              <a:t>（如 </a:t>
            </a:r>
            <a:r>
              <a:rPr lang="en-US" altLang="zh-CN" sz="2400" b="1" dirty="0">
                <a:solidFill>
                  <a:srgbClr val="000000"/>
                </a:solidFill>
                <a:latin typeface="宋体" panose="02010600030101010101" pitchFamily="2" charset="-122"/>
              </a:rPr>
              <a:t>H</a:t>
            </a:r>
            <a:r>
              <a:rPr lang="en-US" altLang="zh-CN" sz="2400" b="1" baseline="-30000" dirty="0">
                <a:solidFill>
                  <a:srgbClr val="000000"/>
                </a:solidFill>
                <a:latin typeface="宋体" panose="02010600030101010101" pitchFamily="2" charset="-122"/>
              </a:rPr>
              <a:t>2</a:t>
            </a:r>
            <a:r>
              <a:rPr lang="en-US" altLang="zh-CN" sz="2400" b="1" dirty="0">
                <a:solidFill>
                  <a:srgbClr val="000000"/>
                </a:solidFill>
                <a:latin typeface="宋体" panose="02010600030101010101" pitchFamily="2" charset="-122"/>
              </a:rPr>
              <a:t>O</a:t>
            </a:r>
            <a:r>
              <a:rPr lang="en-US" altLang="zh-CN" sz="2400" b="1" baseline="-30000" dirty="0">
                <a:solidFill>
                  <a:srgbClr val="000000"/>
                </a:solidFill>
                <a:latin typeface="宋体" panose="02010600030101010101" pitchFamily="2" charset="-122"/>
              </a:rPr>
              <a:t>2</a:t>
            </a:r>
            <a:r>
              <a:rPr lang="en-US" altLang="zh-CN" sz="2400" b="1" dirty="0">
                <a:solidFill>
                  <a:srgbClr val="000000"/>
                </a:solidFill>
                <a:latin typeface="宋体" panose="02010600030101010101" pitchFamily="2" charset="-122"/>
              </a:rPr>
              <a:t>, R-O-O-R</a:t>
            </a:r>
            <a:r>
              <a:rPr lang="zh-CN" altLang="en-US" sz="2400" b="1" dirty="0">
                <a:solidFill>
                  <a:srgbClr val="000000"/>
                </a:solidFill>
                <a:latin typeface="宋体" panose="02010600030101010101" pitchFamily="2" charset="-122"/>
              </a:rPr>
              <a:t>等）存在时，</a:t>
            </a:r>
            <a:r>
              <a:rPr lang="zh-CN" altLang="en-US" sz="2400" b="1" dirty="0">
                <a:solidFill>
                  <a:srgbClr val="FF3300"/>
                </a:solidFill>
                <a:latin typeface="宋体" panose="02010600030101010101" pitchFamily="2" charset="-122"/>
              </a:rPr>
              <a:t>不对称烯烃与</a:t>
            </a:r>
            <a:r>
              <a:rPr lang="en-US" altLang="zh-CN" sz="2400" b="1" dirty="0">
                <a:solidFill>
                  <a:srgbClr val="FF3300"/>
                </a:solidFill>
                <a:latin typeface="Times New Roman" panose="02020603050405020304" pitchFamily="18" charset="0"/>
                <a:cs typeface="Times New Roman" panose="02020603050405020304" pitchFamily="18" charset="0"/>
              </a:rPr>
              <a:t>HBr</a:t>
            </a:r>
            <a:r>
              <a:rPr lang="zh-CN" altLang="en-US" sz="2400" b="1" dirty="0">
                <a:solidFill>
                  <a:srgbClr val="000000"/>
                </a:solidFill>
                <a:latin typeface="宋体" panose="02010600030101010101" pitchFamily="2" charset="-122"/>
              </a:rPr>
              <a:t>的加成产物</a:t>
            </a:r>
            <a:r>
              <a:rPr lang="zh-CN" altLang="en-US" sz="2400" b="1" dirty="0">
                <a:solidFill>
                  <a:srgbClr val="FF3300"/>
                </a:solidFill>
                <a:latin typeface="宋体" panose="02010600030101010101" pitchFamily="2" charset="-122"/>
              </a:rPr>
              <a:t>不</a:t>
            </a:r>
            <a:r>
              <a:rPr lang="zh-CN" altLang="en-US" sz="2400" b="1" dirty="0">
                <a:solidFill>
                  <a:srgbClr val="000000"/>
                </a:solidFill>
                <a:latin typeface="宋体" panose="02010600030101010101" pitchFamily="2" charset="-122"/>
              </a:rPr>
              <a:t>符合马氏规则（</a:t>
            </a:r>
            <a:r>
              <a:rPr lang="zh-CN" altLang="en-US" sz="2400" b="1" dirty="0">
                <a:solidFill>
                  <a:srgbClr val="FF3300"/>
                </a:solidFill>
                <a:latin typeface="宋体" panose="02010600030101010101" pitchFamily="2" charset="-122"/>
              </a:rPr>
              <a:t>反马氏取向</a:t>
            </a:r>
            <a:r>
              <a:rPr lang="zh-CN" altLang="en-US" sz="2400" b="1" dirty="0">
                <a:solidFill>
                  <a:srgbClr val="000000"/>
                </a:solidFill>
                <a:latin typeface="宋体" panose="02010600030101010101" pitchFamily="2" charset="-122"/>
              </a:rPr>
              <a:t>）的现象。</a:t>
            </a:r>
            <a:r>
              <a:rPr lang="zh-CN" altLang="en-US" sz="2400" b="1" dirty="0">
                <a:solidFill>
                  <a:srgbClr val="000000"/>
                </a:solidFill>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amond(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a:extLst>
              <a:ext uri="{FF2B5EF4-FFF2-40B4-BE49-F238E27FC236}">
                <a16:creationId xmlns:a16="http://schemas.microsoft.com/office/drawing/2014/main" id="{38DBBF48-5C7B-4073-8366-A09B2DA8A117}"/>
              </a:ext>
            </a:extLst>
          </p:cNvPr>
          <p:cNvGraphicFramePr>
            <a:graphicFrameLocks noChangeAspect="1"/>
          </p:cNvGraphicFramePr>
          <p:nvPr/>
        </p:nvGraphicFramePr>
        <p:xfrm>
          <a:off x="2438400" y="836613"/>
          <a:ext cx="6324600" cy="2662237"/>
        </p:xfrm>
        <a:graphic>
          <a:graphicData uri="http://schemas.openxmlformats.org/presentationml/2006/ole">
            <mc:AlternateContent xmlns:mc="http://schemas.openxmlformats.org/markup-compatibility/2006">
              <mc:Choice xmlns:v="urn:schemas-microsoft-com:vml" Requires="v">
                <p:oleObj spid="_x0000_s9306" r:id="rId3" imgW="8419048" imgH="3542857" progId="Photoshop.Image.7">
                  <p:embed/>
                </p:oleObj>
              </mc:Choice>
              <mc:Fallback>
                <p:oleObj r:id="rId3" imgW="8419048" imgH="3542857"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836613"/>
                        <a:ext cx="6324600" cy="266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19" name="组合 2">
            <a:extLst>
              <a:ext uri="{FF2B5EF4-FFF2-40B4-BE49-F238E27FC236}">
                <a16:creationId xmlns:a16="http://schemas.microsoft.com/office/drawing/2014/main" id="{80D1EC69-7A3A-41F9-9C10-723BDD73EB60}"/>
              </a:ext>
            </a:extLst>
          </p:cNvPr>
          <p:cNvGrpSpPr>
            <a:grpSpLocks noChangeAspect="1"/>
          </p:cNvGrpSpPr>
          <p:nvPr/>
        </p:nvGrpSpPr>
        <p:grpSpPr bwMode="auto">
          <a:xfrm>
            <a:off x="3590925" y="4360863"/>
            <a:ext cx="5400675" cy="1430337"/>
            <a:chOff x="914400" y="4191000"/>
            <a:chExt cx="7772400" cy="2057400"/>
          </a:xfrm>
        </p:grpSpPr>
        <p:sp>
          <p:nvSpPr>
            <p:cNvPr id="9240" name="立方体 4">
              <a:extLst>
                <a:ext uri="{FF2B5EF4-FFF2-40B4-BE49-F238E27FC236}">
                  <a16:creationId xmlns:a16="http://schemas.microsoft.com/office/drawing/2014/main" id="{982FD88E-3E76-41C3-899B-E748A2DF7FE5}"/>
                </a:ext>
              </a:extLst>
            </p:cNvPr>
            <p:cNvSpPr>
              <a:spLocks noChangeAspect="1" noChangeArrowheads="1"/>
            </p:cNvSpPr>
            <p:nvPr/>
          </p:nvSpPr>
          <p:spPr bwMode="auto">
            <a:xfrm>
              <a:off x="914400" y="4191000"/>
              <a:ext cx="7772400" cy="2057400"/>
            </a:xfrm>
            <a:prstGeom prst="cube">
              <a:avLst>
                <a:gd name="adj" fmla="val 93759"/>
              </a:avLst>
            </a:prstGeom>
            <a:solidFill>
              <a:schemeClr val="bg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pic>
          <p:nvPicPr>
            <p:cNvPr id="9241" name="Picture 4">
              <a:extLst>
                <a:ext uri="{FF2B5EF4-FFF2-40B4-BE49-F238E27FC236}">
                  <a16:creationId xmlns:a16="http://schemas.microsoft.com/office/drawing/2014/main" id="{41E0E756-80DF-4656-A0AC-E1E6924E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95800"/>
              <a:ext cx="4114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0" name="Group 40">
            <a:extLst>
              <a:ext uri="{FF2B5EF4-FFF2-40B4-BE49-F238E27FC236}">
                <a16:creationId xmlns:a16="http://schemas.microsoft.com/office/drawing/2014/main" id="{663E1D74-6C8E-4BE1-9A2C-13729F01E0F9}"/>
              </a:ext>
            </a:extLst>
          </p:cNvPr>
          <p:cNvGrpSpPr>
            <a:grpSpLocks/>
          </p:cNvGrpSpPr>
          <p:nvPr/>
        </p:nvGrpSpPr>
        <p:grpSpPr bwMode="auto">
          <a:xfrm>
            <a:off x="417513" y="652463"/>
            <a:ext cx="2447925" cy="2347912"/>
            <a:chOff x="476" y="2750"/>
            <a:chExt cx="1542" cy="1479"/>
          </a:xfrm>
        </p:grpSpPr>
        <p:sp>
          <p:nvSpPr>
            <p:cNvPr id="9224" name="Line 41">
              <a:extLst>
                <a:ext uri="{FF2B5EF4-FFF2-40B4-BE49-F238E27FC236}">
                  <a16:creationId xmlns:a16="http://schemas.microsoft.com/office/drawing/2014/main" id="{F7CAFEA2-B3DD-497C-9118-FD763E360CC5}"/>
                </a:ext>
              </a:extLst>
            </p:cNvPr>
            <p:cNvSpPr>
              <a:spLocks noChangeShapeType="1"/>
            </p:cNvSpPr>
            <p:nvPr/>
          </p:nvSpPr>
          <p:spPr bwMode="auto">
            <a:xfrm>
              <a:off x="476" y="3430"/>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5" name="Line 42">
              <a:extLst>
                <a:ext uri="{FF2B5EF4-FFF2-40B4-BE49-F238E27FC236}">
                  <a16:creationId xmlns:a16="http://schemas.microsoft.com/office/drawing/2014/main" id="{CDCD65F6-2676-4D37-AB0B-EAF652A701FE}"/>
                </a:ext>
              </a:extLst>
            </p:cNvPr>
            <p:cNvSpPr>
              <a:spLocks noChangeShapeType="1"/>
            </p:cNvSpPr>
            <p:nvPr/>
          </p:nvSpPr>
          <p:spPr bwMode="auto">
            <a:xfrm>
              <a:off x="1610" y="3430"/>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6" name="Line 43">
              <a:extLst>
                <a:ext uri="{FF2B5EF4-FFF2-40B4-BE49-F238E27FC236}">
                  <a16:creationId xmlns:a16="http://schemas.microsoft.com/office/drawing/2014/main" id="{D4E98974-E80E-4103-9919-77911F41CEB4}"/>
                </a:ext>
              </a:extLst>
            </p:cNvPr>
            <p:cNvSpPr>
              <a:spLocks noChangeShapeType="1"/>
            </p:cNvSpPr>
            <p:nvPr/>
          </p:nvSpPr>
          <p:spPr bwMode="auto">
            <a:xfrm>
              <a:off x="1066" y="3748"/>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7" name="Line 44">
              <a:extLst>
                <a:ext uri="{FF2B5EF4-FFF2-40B4-BE49-F238E27FC236}">
                  <a16:creationId xmlns:a16="http://schemas.microsoft.com/office/drawing/2014/main" id="{C351117C-757D-4F17-AFF8-EB01D1C6DDC9}"/>
                </a:ext>
              </a:extLst>
            </p:cNvPr>
            <p:cNvSpPr>
              <a:spLocks noChangeShapeType="1"/>
            </p:cNvSpPr>
            <p:nvPr/>
          </p:nvSpPr>
          <p:spPr bwMode="auto">
            <a:xfrm>
              <a:off x="1066" y="3113"/>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8" name="Line 45">
              <a:extLst>
                <a:ext uri="{FF2B5EF4-FFF2-40B4-BE49-F238E27FC236}">
                  <a16:creationId xmlns:a16="http://schemas.microsoft.com/office/drawing/2014/main" id="{1196C327-0549-4F1B-B6FA-AADD63CE0D14}"/>
                </a:ext>
              </a:extLst>
            </p:cNvPr>
            <p:cNvSpPr>
              <a:spLocks noChangeShapeType="1"/>
            </p:cNvSpPr>
            <p:nvPr/>
          </p:nvSpPr>
          <p:spPr bwMode="auto">
            <a:xfrm flipV="1">
              <a:off x="1429" y="3430"/>
              <a:ext cx="181"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9" name="Line 46">
              <a:extLst>
                <a:ext uri="{FF2B5EF4-FFF2-40B4-BE49-F238E27FC236}">
                  <a16:creationId xmlns:a16="http://schemas.microsoft.com/office/drawing/2014/main" id="{891CAFEC-0AF2-41CC-B0D4-6EAE2A83E340}"/>
                </a:ext>
              </a:extLst>
            </p:cNvPr>
            <p:cNvSpPr>
              <a:spLocks noChangeShapeType="1"/>
            </p:cNvSpPr>
            <p:nvPr/>
          </p:nvSpPr>
          <p:spPr bwMode="auto">
            <a:xfrm flipV="1">
              <a:off x="839" y="3113"/>
              <a:ext cx="227"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0" name="Line 47">
              <a:extLst>
                <a:ext uri="{FF2B5EF4-FFF2-40B4-BE49-F238E27FC236}">
                  <a16:creationId xmlns:a16="http://schemas.microsoft.com/office/drawing/2014/main" id="{F8BB373B-DECC-4643-9738-AEF4D25FED22}"/>
                </a:ext>
              </a:extLst>
            </p:cNvPr>
            <p:cNvSpPr>
              <a:spLocks noChangeShapeType="1"/>
            </p:cNvSpPr>
            <p:nvPr/>
          </p:nvSpPr>
          <p:spPr bwMode="auto">
            <a:xfrm>
              <a:off x="839" y="3430"/>
              <a:ext cx="227"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1" name="Line 48">
              <a:extLst>
                <a:ext uri="{FF2B5EF4-FFF2-40B4-BE49-F238E27FC236}">
                  <a16:creationId xmlns:a16="http://schemas.microsoft.com/office/drawing/2014/main" id="{52847289-50DE-41E5-876B-FA1DAF0B6688}"/>
                </a:ext>
              </a:extLst>
            </p:cNvPr>
            <p:cNvSpPr>
              <a:spLocks noChangeShapeType="1"/>
            </p:cNvSpPr>
            <p:nvPr/>
          </p:nvSpPr>
          <p:spPr bwMode="auto">
            <a:xfrm>
              <a:off x="1429" y="3113"/>
              <a:ext cx="181"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2" name="Line 49">
              <a:extLst>
                <a:ext uri="{FF2B5EF4-FFF2-40B4-BE49-F238E27FC236}">
                  <a16:creationId xmlns:a16="http://schemas.microsoft.com/office/drawing/2014/main" id="{8EFA2760-8A73-48AD-8AC6-680F7B8991CC}"/>
                </a:ext>
              </a:extLst>
            </p:cNvPr>
            <p:cNvSpPr>
              <a:spLocks noChangeShapeType="1"/>
            </p:cNvSpPr>
            <p:nvPr/>
          </p:nvSpPr>
          <p:spPr bwMode="auto">
            <a:xfrm flipV="1">
              <a:off x="657" y="3249"/>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3" name="Line 50">
              <a:extLst>
                <a:ext uri="{FF2B5EF4-FFF2-40B4-BE49-F238E27FC236}">
                  <a16:creationId xmlns:a16="http://schemas.microsoft.com/office/drawing/2014/main" id="{82D17491-9DC7-4F15-83C2-9EB18DF0C762}"/>
                </a:ext>
              </a:extLst>
            </p:cNvPr>
            <p:cNvSpPr>
              <a:spLocks noChangeShapeType="1"/>
            </p:cNvSpPr>
            <p:nvPr/>
          </p:nvSpPr>
          <p:spPr bwMode="auto">
            <a:xfrm flipV="1">
              <a:off x="1791" y="3249"/>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4" name="Line 51">
              <a:extLst>
                <a:ext uri="{FF2B5EF4-FFF2-40B4-BE49-F238E27FC236}">
                  <a16:creationId xmlns:a16="http://schemas.microsoft.com/office/drawing/2014/main" id="{CFCF3F91-97FC-4607-A3B2-093BC12F26F8}"/>
                </a:ext>
              </a:extLst>
            </p:cNvPr>
            <p:cNvSpPr>
              <a:spLocks noChangeShapeType="1"/>
            </p:cNvSpPr>
            <p:nvPr/>
          </p:nvSpPr>
          <p:spPr bwMode="auto">
            <a:xfrm flipV="1">
              <a:off x="1156" y="3566"/>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5" name="Line 52">
              <a:extLst>
                <a:ext uri="{FF2B5EF4-FFF2-40B4-BE49-F238E27FC236}">
                  <a16:creationId xmlns:a16="http://schemas.microsoft.com/office/drawing/2014/main" id="{70D5CF23-D76F-4527-9BEE-0A5DCB84A0E3}"/>
                </a:ext>
              </a:extLst>
            </p:cNvPr>
            <p:cNvSpPr>
              <a:spLocks noChangeShapeType="1"/>
            </p:cNvSpPr>
            <p:nvPr/>
          </p:nvSpPr>
          <p:spPr bwMode="auto">
            <a:xfrm>
              <a:off x="1292" y="3566"/>
              <a:ext cx="0" cy="362"/>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6" name="Text Box 53">
              <a:extLst>
                <a:ext uri="{FF2B5EF4-FFF2-40B4-BE49-F238E27FC236}">
                  <a16:creationId xmlns:a16="http://schemas.microsoft.com/office/drawing/2014/main" id="{7CC16595-6029-472A-9124-EB5DF53802E8}"/>
                </a:ext>
              </a:extLst>
            </p:cNvPr>
            <p:cNvSpPr txBox="1">
              <a:spLocks noChangeArrowheads="1"/>
            </p:cNvSpPr>
            <p:nvPr/>
          </p:nvSpPr>
          <p:spPr bwMode="auto">
            <a:xfrm>
              <a:off x="930" y="3929"/>
              <a:ext cx="59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π</a:t>
              </a:r>
              <a:r>
                <a:rPr kumimoji="1" lang="el-GR" altLang="zh-CN" sz="2800" b="1" baseline="-25000">
                  <a:latin typeface="Times New Roman" panose="02020603050405020304" pitchFamily="18" charset="0"/>
                  <a:ea typeface="宋体" panose="02010600030101010101" pitchFamily="2" charset="-122"/>
                  <a:cs typeface="Arial" panose="020B0604020202020204" pitchFamily="34" charset="0"/>
                </a:rPr>
                <a:t>2p</a:t>
              </a:r>
              <a:endParaRPr kumimoji="1" lang="el-GR" altLang="zh-CN" sz="2800" b="1">
                <a:latin typeface="Times New Roman" panose="02020603050405020304" pitchFamily="18" charset="0"/>
                <a:ea typeface="宋体" panose="02010600030101010101" pitchFamily="2" charset="-122"/>
                <a:cs typeface="Arial" panose="020B0604020202020204" pitchFamily="34" charset="0"/>
              </a:endParaRPr>
            </a:p>
          </p:txBody>
        </p:sp>
        <p:sp>
          <p:nvSpPr>
            <p:cNvPr id="9237" name="Text Box 54">
              <a:extLst>
                <a:ext uri="{FF2B5EF4-FFF2-40B4-BE49-F238E27FC236}">
                  <a16:creationId xmlns:a16="http://schemas.microsoft.com/office/drawing/2014/main" id="{E0891C55-361A-4AD2-933D-21B9D564BC21}"/>
                </a:ext>
              </a:extLst>
            </p:cNvPr>
            <p:cNvSpPr txBox="1">
              <a:spLocks noChangeArrowheads="1"/>
            </p:cNvSpPr>
            <p:nvPr/>
          </p:nvSpPr>
          <p:spPr bwMode="auto">
            <a:xfrm>
              <a:off x="975" y="2750"/>
              <a:ext cx="59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π</a:t>
              </a:r>
              <a:r>
                <a:rPr kumimoji="1" lang="el-GR" altLang="zh-CN" sz="2800" b="1" baseline="-25000">
                  <a:latin typeface="Times New Roman" panose="02020603050405020304" pitchFamily="18" charset="0"/>
                  <a:ea typeface="宋体" panose="02010600030101010101" pitchFamily="2" charset="-122"/>
                  <a:cs typeface="Arial" panose="020B0604020202020204" pitchFamily="34" charset="0"/>
                </a:rPr>
                <a:t>2p</a:t>
              </a:r>
              <a:r>
                <a:rPr kumimoji="1" lang="en-US" altLang="zh-CN" sz="2800" b="1" baseline="30000">
                  <a:latin typeface="Times New Roman" panose="02020603050405020304" pitchFamily="18" charset="0"/>
                  <a:ea typeface="宋体" panose="02010600030101010101" pitchFamily="2" charset="-122"/>
                  <a:cs typeface="Arial" panose="020B0604020202020204" pitchFamily="34" charset="0"/>
                </a:rPr>
                <a:t>*</a:t>
              </a:r>
              <a:endParaRPr kumimoji="1" lang="el-GR" altLang="zh-CN" sz="2800" b="1">
                <a:latin typeface="Times New Roman" panose="02020603050405020304" pitchFamily="18" charset="0"/>
                <a:ea typeface="宋体" panose="02010600030101010101" pitchFamily="2" charset="-122"/>
                <a:cs typeface="Arial" panose="020B0604020202020204" pitchFamily="34" charset="0"/>
              </a:endParaRPr>
            </a:p>
          </p:txBody>
        </p:sp>
        <p:sp>
          <p:nvSpPr>
            <p:cNvPr id="9238" name="Text Box 55">
              <a:extLst>
                <a:ext uri="{FF2B5EF4-FFF2-40B4-BE49-F238E27FC236}">
                  <a16:creationId xmlns:a16="http://schemas.microsoft.com/office/drawing/2014/main" id="{7FE24F1B-E63C-4A57-B688-9CC54C8DF401}"/>
                </a:ext>
              </a:extLst>
            </p:cNvPr>
            <p:cNvSpPr txBox="1">
              <a:spLocks noChangeArrowheads="1"/>
            </p:cNvSpPr>
            <p:nvPr/>
          </p:nvSpPr>
          <p:spPr bwMode="auto">
            <a:xfrm>
              <a:off x="476" y="3612"/>
              <a:ext cx="40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2p</a:t>
              </a:r>
            </a:p>
          </p:txBody>
        </p:sp>
        <p:sp>
          <p:nvSpPr>
            <p:cNvPr id="9239" name="Text Box 56">
              <a:extLst>
                <a:ext uri="{FF2B5EF4-FFF2-40B4-BE49-F238E27FC236}">
                  <a16:creationId xmlns:a16="http://schemas.microsoft.com/office/drawing/2014/main" id="{8EFBC83A-B369-44D6-AEBB-F9958A523F97}"/>
                </a:ext>
              </a:extLst>
            </p:cNvPr>
            <p:cNvSpPr txBox="1">
              <a:spLocks noChangeArrowheads="1"/>
            </p:cNvSpPr>
            <p:nvPr/>
          </p:nvSpPr>
          <p:spPr bwMode="auto">
            <a:xfrm>
              <a:off x="1610" y="3612"/>
              <a:ext cx="40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2p</a:t>
              </a:r>
            </a:p>
          </p:txBody>
        </p:sp>
      </p:grpSp>
      <p:sp>
        <p:nvSpPr>
          <p:cNvPr id="39" name="Rectangle 3">
            <a:extLst>
              <a:ext uri="{FF2B5EF4-FFF2-40B4-BE49-F238E27FC236}">
                <a16:creationId xmlns:a16="http://schemas.microsoft.com/office/drawing/2014/main" id="{60BA313D-F2E4-476D-99B4-8AFDACD8FBB6}"/>
              </a:ext>
            </a:extLst>
          </p:cNvPr>
          <p:cNvSpPr txBox="1">
            <a:spLocks noChangeArrowheads="1"/>
          </p:cNvSpPr>
          <p:nvPr/>
        </p:nvSpPr>
        <p:spPr>
          <a:xfrm>
            <a:off x="457200" y="3732213"/>
            <a:ext cx="3957638" cy="2744787"/>
          </a:xfrm>
          <a:prstGeom prst="rect">
            <a:avLst/>
          </a:prstGeom>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双键碳的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sp</a:t>
            </a:r>
            <a:r>
              <a:rPr lang="en-US" altLang="zh-CN" sz="1900" b="1" baseline="30000"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2</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杂化</a:t>
            </a:r>
          </a:p>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分子中存在</a:t>
            </a:r>
            <a:r>
              <a:rPr lang="el-GR"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a:t>
            </a:r>
          </a:p>
          <a:p>
            <a:pPr eaLnBrk="1" hangingPunct="1">
              <a:lnSpc>
                <a:spcPct val="200000"/>
              </a:lnSpc>
              <a:defRPr/>
            </a:pP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C=C</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键长比</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C—C</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短</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(154pm)</a:t>
            </a:r>
            <a:endPar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endParaRPr>
          </a:p>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烯烃存在立体异构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顺反异构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p>
        </p:txBody>
      </p:sp>
      <p:sp>
        <p:nvSpPr>
          <p:cNvPr id="9222" name="TextBox 3">
            <a:extLst>
              <a:ext uri="{FF2B5EF4-FFF2-40B4-BE49-F238E27FC236}">
                <a16:creationId xmlns:a16="http://schemas.microsoft.com/office/drawing/2014/main" id="{43FE756B-0801-48AA-8F8E-976AD41D9181}"/>
              </a:ext>
            </a:extLst>
          </p:cNvPr>
          <p:cNvSpPr txBox="1">
            <a:spLocks noChangeArrowheads="1"/>
          </p:cNvSpPr>
          <p:nvPr/>
        </p:nvSpPr>
        <p:spPr bwMode="auto">
          <a:xfrm>
            <a:off x="5827713" y="4416425"/>
            <a:ext cx="801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t>134 pm</a:t>
            </a:r>
            <a:endParaRPr lang="zh-CN" altLang="en-US" sz="1400" b="1"/>
          </a:p>
        </p:txBody>
      </p:sp>
      <p:sp>
        <p:nvSpPr>
          <p:cNvPr id="9223" name="TextBox 43">
            <a:extLst>
              <a:ext uri="{FF2B5EF4-FFF2-40B4-BE49-F238E27FC236}">
                <a16:creationId xmlns:a16="http://schemas.microsoft.com/office/drawing/2014/main" id="{E17998C8-F33D-409C-8821-488FAACF925C}"/>
              </a:ext>
            </a:extLst>
          </p:cNvPr>
          <p:cNvSpPr txBox="1">
            <a:spLocks noChangeArrowheads="1"/>
          </p:cNvSpPr>
          <p:nvPr/>
        </p:nvSpPr>
        <p:spPr bwMode="auto">
          <a:xfrm rot="-1381933">
            <a:off x="4722813" y="4659313"/>
            <a:ext cx="7921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t>110 pm</a:t>
            </a:r>
            <a:endParaRPr lang="zh-CN" altLang="en-US" sz="1400" b="1"/>
          </a:p>
        </p:txBody>
      </p:sp>
      <p:sp>
        <p:nvSpPr>
          <p:cNvPr id="2" name="日期占位符 1">
            <a:extLst>
              <a:ext uri="{FF2B5EF4-FFF2-40B4-BE49-F238E27FC236}">
                <a16:creationId xmlns:a16="http://schemas.microsoft.com/office/drawing/2014/main" id="{517C8964-0E6E-4351-BA84-46DF08AE7A3A}"/>
              </a:ext>
            </a:extLst>
          </p:cNvPr>
          <p:cNvSpPr>
            <a:spLocks noGrp="1"/>
          </p:cNvSpPr>
          <p:nvPr>
            <p:ph type="dt" sz="half" idx="10"/>
          </p:nvPr>
        </p:nvSpPr>
        <p:spPr/>
        <p:txBody>
          <a:bodyPr/>
          <a:lstStyle/>
          <a:p>
            <a:pPr>
              <a:defRPr/>
            </a:pPr>
            <a:fld id="{4D082828-83A4-4EEF-B929-20230EDC16AD}" type="datetime11">
              <a:rPr lang="zh-CN" altLang="en-US" smtClean="0"/>
              <a:t>11:48:09</a:t>
            </a:fld>
            <a:endParaRPr lang="en-US"/>
          </a:p>
        </p:txBody>
      </p:sp>
      <p:sp>
        <p:nvSpPr>
          <p:cNvPr id="3" name="灯片编号占位符 2">
            <a:extLst>
              <a:ext uri="{FF2B5EF4-FFF2-40B4-BE49-F238E27FC236}">
                <a16:creationId xmlns:a16="http://schemas.microsoft.com/office/drawing/2014/main" id="{200B80FF-3758-4CB6-8D79-050F816DA8DD}"/>
              </a:ext>
            </a:extLst>
          </p:cNvPr>
          <p:cNvSpPr>
            <a:spLocks noGrp="1"/>
          </p:cNvSpPr>
          <p:nvPr>
            <p:ph type="sldNum" sz="quarter" idx="12"/>
          </p:nvPr>
        </p:nvSpPr>
        <p:spPr/>
        <p:txBody>
          <a:bodyPr/>
          <a:lstStyle/>
          <a:p>
            <a:pPr>
              <a:defRPr/>
            </a:pPr>
            <a:fld id="{D9255669-4D76-4035-84D2-5F59D5D8FE20}" type="slidenum">
              <a:rPr lang="en-US" altLang="zh-CN" smtClean="0"/>
              <a:pPr>
                <a:defRPr/>
              </a:pPr>
              <a:t>6</a:t>
            </a:fld>
            <a:endParaRPr lang="en-US" altLang="zh-CN"/>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43" name="Object 3">
            <a:extLst>
              <a:ext uri="{FF2B5EF4-FFF2-40B4-BE49-F238E27FC236}">
                <a16:creationId xmlns:a16="http://schemas.microsoft.com/office/drawing/2014/main" id="{247A1457-A163-43E1-8587-2F9003D79038}"/>
              </a:ext>
            </a:extLst>
          </p:cNvPr>
          <p:cNvGraphicFramePr>
            <a:graphicFrameLocks noChangeAspect="1"/>
          </p:cNvGraphicFramePr>
          <p:nvPr/>
        </p:nvGraphicFramePr>
        <p:xfrm>
          <a:off x="1042988" y="333375"/>
          <a:ext cx="6337300" cy="1509713"/>
        </p:xfrm>
        <a:graphic>
          <a:graphicData uri="http://schemas.openxmlformats.org/presentationml/2006/ole">
            <mc:AlternateContent xmlns:mc="http://schemas.openxmlformats.org/markup-compatibility/2006">
              <mc:Choice xmlns:v="urn:schemas-microsoft-com:vml" Requires="v">
                <p:oleObj spid="_x0000_s109900" name="Document" r:id="rId3" imgW="3676650" imgH="876300" progId="ChemWindow.Document">
                  <p:embed/>
                </p:oleObj>
              </mc:Choice>
              <mc:Fallback>
                <p:oleObj name="Document" r:id="rId3" imgW="3676650" imgH="876300" progId="ChemWindow.Document">
                  <p:embed/>
                  <p:pic>
                    <p:nvPicPr>
                      <p:cNvPr id="215043" name="Object 3">
                        <a:extLst>
                          <a:ext uri="{FF2B5EF4-FFF2-40B4-BE49-F238E27FC236}">
                            <a16:creationId xmlns:a16="http://schemas.microsoft.com/office/drawing/2014/main" id="{247A1457-A163-43E1-8587-2F9003D79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33375"/>
                        <a:ext cx="6337300" cy="150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4" name="Object 4">
            <a:extLst>
              <a:ext uri="{FF2B5EF4-FFF2-40B4-BE49-F238E27FC236}">
                <a16:creationId xmlns:a16="http://schemas.microsoft.com/office/drawing/2014/main" id="{568E6666-717C-404E-893F-FE8FD59A1114}"/>
              </a:ext>
            </a:extLst>
          </p:cNvPr>
          <p:cNvGraphicFramePr>
            <a:graphicFrameLocks noChangeAspect="1"/>
          </p:cNvGraphicFramePr>
          <p:nvPr/>
        </p:nvGraphicFramePr>
        <p:xfrm>
          <a:off x="611188" y="1989138"/>
          <a:ext cx="4648200" cy="781050"/>
        </p:xfrm>
        <a:graphic>
          <a:graphicData uri="http://schemas.openxmlformats.org/presentationml/2006/ole">
            <mc:AlternateContent xmlns:mc="http://schemas.openxmlformats.org/markup-compatibility/2006">
              <mc:Choice xmlns:v="urn:schemas-microsoft-com:vml" Requires="v">
                <p:oleObj spid="_x0000_s109901" name="Document" r:id="rId5" imgW="2781300" imgH="466725" progId="ChemWindow.Document">
                  <p:embed/>
                </p:oleObj>
              </mc:Choice>
              <mc:Fallback>
                <p:oleObj name="Document" r:id="rId5" imgW="2781300" imgH="466725" progId="ChemWindow.Document">
                  <p:embed/>
                  <p:pic>
                    <p:nvPicPr>
                      <p:cNvPr id="215044" name="Object 4">
                        <a:extLst>
                          <a:ext uri="{FF2B5EF4-FFF2-40B4-BE49-F238E27FC236}">
                            <a16:creationId xmlns:a16="http://schemas.microsoft.com/office/drawing/2014/main" id="{568E6666-717C-404E-893F-FE8FD59A1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989138"/>
                        <a:ext cx="46482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5" name="Object 5">
            <a:extLst>
              <a:ext uri="{FF2B5EF4-FFF2-40B4-BE49-F238E27FC236}">
                <a16:creationId xmlns:a16="http://schemas.microsoft.com/office/drawing/2014/main" id="{4F60F972-611C-48A2-9C9A-D56F40D42678}"/>
              </a:ext>
            </a:extLst>
          </p:cNvPr>
          <p:cNvGraphicFramePr>
            <a:graphicFrameLocks noChangeAspect="1"/>
          </p:cNvGraphicFramePr>
          <p:nvPr/>
        </p:nvGraphicFramePr>
        <p:xfrm>
          <a:off x="1258888" y="2924175"/>
          <a:ext cx="6096000" cy="1020763"/>
        </p:xfrm>
        <a:graphic>
          <a:graphicData uri="http://schemas.openxmlformats.org/presentationml/2006/ole">
            <mc:AlternateContent xmlns:mc="http://schemas.openxmlformats.org/markup-compatibility/2006">
              <mc:Choice xmlns:v="urn:schemas-microsoft-com:vml" Requires="v">
                <p:oleObj spid="_x0000_s109902" name="Document" r:id="rId7" imgW="3752850" imgH="628650" progId="ChemWindow.Document">
                  <p:embed/>
                </p:oleObj>
              </mc:Choice>
              <mc:Fallback>
                <p:oleObj name="Document" r:id="rId7" imgW="3752850" imgH="628650" progId="ChemWindow.Document">
                  <p:embed/>
                  <p:pic>
                    <p:nvPicPr>
                      <p:cNvPr id="215045" name="Object 5">
                        <a:extLst>
                          <a:ext uri="{FF2B5EF4-FFF2-40B4-BE49-F238E27FC236}">
                            <a16:creationId xmlns:a16="http://schemas.microsoft.com/office/drawing/2014/main" id="{4F60F972-611C-48A2-9C9A-D56F40D426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924175"/>
                        <a:ext cx="60960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6" name="Object 6">
            <a:extLst>
              <a:ext uri="{FF2B5EF4-FFF2-40B4-BE49-F238E27FC236}">
                <a16:creationId xmlns:a16="http://schemas.microsoft.com/office/drawing/2014/main" id="{311E8FD2-F741-41A4-8E68-2F67EB5811DD}"/>
              </a:ext>
            </a:extLst>
          </p:cNvPr>
          <p:cNvGraphicFramePr>
            <a:graphicFrameLocks noChangeAspect="1"/>
          </p:cNvGraphicFramePr>
          <p:nvPr/>
        </p:nvGraphicFramePr>
        <p:xfrm>
          <a:off x="755650" y="4076700"/>
          <a:ext cx="3886200" cy="720725"/>
        </p:xfrm>
        <a:graphic>
          <a:graphicData uri="http://schemas.openxmlformats.org/presentationml/2006/ole">
            <mc:AlternateContent xmlns:mc="http://schemas.openxmlformats.org/markup-compatibility/2006">
              <mc:Choice xmlns:v="urn:schemas-microsoft-com:vml" Requires="v">
                <p:oleObj spid="_x0000_s109903" name="Document" r:id="rId9" imgW="2619375" imgH="485775" progId="ChemWindow.Document">
                  <p:embed/>
                </p:oleObj>
              </mc:Choice>
              <mc:Fallback>
                <p:oleObj name="Document" r:id="rId9" imgW="2619375" imgH="485775" progId="ChemWindow.Document">
                  <p:embed/>
                  <p:pic>
                    <p:nvPicPr>
                      <p:cNvPr id="215046" name="Object 6">
                        <a:extLst>
                          <a:ext uri="{FF2B5EF4-FFF2-40B4-BE49-F238E27FC236}">
                            <a16:creationId xmlns:a16="http://schemas.microsoft.com/office/drawing/2014/main" id="{311E8FD2-F741-41A4-8E68-2F67EB5811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076700"/>
                        <a:ext cx="38862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7" name="Object 7">
            <a:extLst>
              <a:ext uri="{FF2B5EF4-FFF2-40B4-BE49-F238E27FC236}">
                <a16:creationId xmlns:a16="http://schemas.microsoft.com/office/drawing/2014/main" id="{8129FC92-7681-4184-87B8-17AA10EF1349}"/>
              </a:ext>
            </a:extLst>
          </p:cNvPr>
          <p:cNvGraphicFramePr>
            <a:graphicFrameLocks noChangeAspect="1"/>
          </p:cNvGraphicFramePr>
          <p:nvPr/>
        </p:nvGraphicFramePr>
        <p:xfrm>
          <a:off x="2914650" y="4379913"/>
          <a:ext cx="288925" cy="273050"/>
        </p:xfrm>
        <a:graphic>
          <a:graphicData uri="http://schemas.openxmlformats.org/presentationml/2006/ole">
            <mc:AlternateContent xmlns:mc="http://schemas.openxmlformats.org/markup-compatibility/2006">
              <mc:Choice xmlns:v="urn:schemas-microsoft-com:vml" Requires="v">
                <p:oleObj spid="_x0000_s109904" name="Document" r:id="rId11" imgW="342900" imgH="323850" progId="ChemWindow.Document">
                  <p:embed/>
                </p:oleObj>
              </mc:Choice>
              <mc:Fallback>
                <p:oleObj name="Document" r:id="rId11" imgW="342900" imgH="323850" progId="ChemWindow.Document">
                  <p:embed/>
                  <p:pic>
                    <p:nvPicPr>
                      <p:cNvPr id="215047" name="Object 7">
                        <a:extLst>
                          <a:ext uri="{FF2B5EF4-FFF2-40B4-BE49-F238E27FC236}">
                            <a16:creationId xmlns:a16="http://schemas.microsoft.com/office/drawing/2014/main" id="{8129FC92-7681-4184-87B8-17AA10EF13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4650" y="4379913"/>
                        <a:ext cx="2889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8" name="Object 8">
            <a:extLst>
              <a:ext uri="{FF2B5EF4-FFF2-40B4-BE49-F238E27FC236}">
                <a16:creationId xmlns:a16="http://schemas.microsoft.com/office/drawing/2014/main" id="{F6534A4D-A8D4-448E-9D20-8A3B682C5E6A}"/>
              </a:ext>
            </a:extLst>
          </p:cNvPr>
          <p:cNvGraphicFramePr>
            <a:graphicFrameLocks noChangeAspect="1"/>
          </p:cNvGraphicFramePr>
          <p:nvPr/>
        </p:nvGraphicFramePr>
        <p:xfrm>
          <a:off x="4787900" y="4292600"/>
          <a:ext cx="3962400" cy="428625"/>
        </p:xfrm>
        <a:graphic>
          <a:graphicData uri="http://schemas.openxmlformats.org/presentationml/2006/ole">
            <mc:AlternateContent xmlns:mc="http://schemas.openxmlformats.org/markup-compatibility/2006">
              <mc:Choice xmlns:v="urn:schemas-microsoft-com:vml" Requires="v">
                <p:oleObj spid="_x0000_s109905" name="Document" r:id="rId13" imgW="2028825" imgH="219075" progId="ChemWindow.Document">
                  <p:embed/>
                </p:oleObj>
              </mc:Choice>
              <mc:Fallback>
                <p:oleObj name="Document" r:id="rId13" imgW="2028825" imgH="219075" progId="ChemWindow.Document">
                  <p:embed/>
                  <p:pic>
                    <p:nvPicPr>
                      <p:cNvPr id="215048" name="Object 8">
                        <a:extLst>
                          <a:ext uri="{FF2B5EF4-FFF2-40B4-BE49-F238E27FC236}">
                            <a16:creationId xmlns:a16="http://schemas.microsoft.com/office/drawing/2014/main" id="{F6534A4D-A8D4-448E-9D20-8A3B682C5E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4292600"/>
                        <a:ext cx="3962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0A13E52-05E6-4EA9-AF6A-F07FACF57AC4}"/>
              </a:ext>
            </a:extLst>
          </p:cNvPr>
          <p:cNvSpPr>
            <a:spLocks noGrp="1"/>
          </p:cNvSpPr>
          <p:nvPr>
            <p:ph type="dt" sz="quarter" idx="10"/>
          </p:nvPr>
        </p:nvSpPr>
        <p:spPr/>
        <p:txBody>
          <a:bodyPr/>
          <a:lstStyle/>
          <a:p>
            <a:pPr>
              <a:defRPr/>
            </a:pPr>
            <a:fld id="{FF05BEC0-598F-4DA2-BB06-9C3ADB1E1E79}"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E0E4ED4B-2A8A-4628-AEA0-99139A7B5FD2}"/>
              </a:ext>
            </a:extLst>
          </p:cNvPr>
          <p:cNvSpPr>
            <a:spLocks noGrp="1"/>
          </p:cNvSpPr>
          <p:nvPr>
            <p:ph type="sldNum" sz="quarter" idx="12"/>
          </p:nvPr>
        </p:nvSpPr>
        <p:spPr/>
        <p:txBody>
          <a:bodyPr/>
          <a:lstStyle/>
          <a:p>
            <a:pPr>
              <a:defRPr/>
            </a:pPr>
            <a:fld id="{6F1DE424-DCF6-4453-9269-A0D12314BF0C}" type="slidenum">
              <a:rPr lang="en-US" altLang="zh-CN"/>
              <a:pPr>
                <a:defRPr/>
              </a:pPr>
              <a:t>60</a:t>
            </a:fld>
            <a:endParaRPr lang="en-US" altLang="zh-CN"/>
          </a:p>
        </p:txBody>
      </p:sp>
      <p:sp>
        <p:nvSpPr>
          <p:cNvPr id="10" name="Text Box 3">
            <a:extLst>
              <a:ext uri="{FF2B5EF4-FFF2-40B4-BE49-F238E27FC236}">
                <a16:creationId xmlns:a16="http://schemas.microsoft.com/office/drawing/2014/main" id="{D5FB561E-F20D-4475-933C-31519CA0DD5D}"/>
              </a:ext>
            </a:extLst>
          </p:cNvPr>
          <p:cNvSpPr txBox="1">
            <a:spLocks noChangeArrowheads="1"/>
          </p:cNvSpPr>
          <p:nvPr/>
        </p:nvSpPr>
        <p:spPr bwMode="auto">
          <a:xfrm>
            <a:off x="609600" y="5249863"/>
            <a:ext cx="7315200"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b="1" dirty="0">
                <a:solidFill>
                  <a:srgbClr val="000066"/>
                </a:solidFill>
                <a:effectLst>
                  <a:outerShdw blurRad="38100" dist="38100" dir="2700000" algn="tl">
                    <a:srgbClr val="C0C0C0"/>
                  </a:outerShdw>
                </a:effectLst>
                <a:ea typeface="黑体" pitchFamily="2" charset="-122"/>
              </a:rPr>
              <a:t>关键：生成较稳定的自由基</a:t>
            </a:r>
          </a:p>
        </p:txBody>
      </p:sp>
      <p:sp>
        <p:nvSpPr>
          <p:cNvPr id="11" name="Text Box 4">
            <a:extLst>
              <a:ext uri="{FF2B5EF4-FFF2-40B4-BE49-F238E27FC236}">
                <a16:creationId xmlns:a16="http://schemas.microsoft.com/office/drawing/2014/main" id="{CBD2F7AA-119C-429E-862D-E647FFB65908}"/>
              </a:ext>
            </a:extLst>
          </p:cNvPr>
          <p:cNvSpPr txBox="1">
            <a:spLocks noChangeArrowheads="1"/>
          </p:cNvSpPr>
          <p:nvPr/>
        </p:nvSpPr>
        <p:spPr bwMode="auto">
          <a:xfrm>
            <a:off x="1066800" y="5884863"/>
            <a:ext cx="6400800" cy="366712"/>
          </a:xfrm>
          <a:prstGeom prst="rect">
            <a:avLst/>
          </a:prstGeom>
          <a:noFill/>
          <a:ln w="9525">
            <a:noFill/>
            <a:miter lim="800000"/>
            <a:headEnd/>
            <a:tailEnd/>
          </a:ln>
        </p:spPr>
        <p:txBody>
          <a:bodyPr>
            <a:spAutoFit/>
          </a:bodyPr>
          <a:lstStyle/>
          <a:p>
            <a:pPr eaLnBrk="1" hangingPunct="1">
              <a:spcBef>
                <a:spcPct val="50000"/>
              </a:spcBef>
              <a:defRPr/>
            </a:pPr>
            <a:r>
              <a:rPr lang="en-US" b="1">
                <a:solidFill>
                  <a:srgbClr val="000066"/>
                </a:solidFill>
                <a:effectLst>
                  <a:outerShdw blurRad="38100" dist="38100" dir="2700000" algn="tl">
                    <a:srgbClr val="C0C0C0"/>
                  </a:outerShdw>
                </a:effectLst>
              </a:rPr>
              <a:t>R</a:t>
            </a:r>
            <a:r>
              <a:rPr lang="en-US" b="1" baseline="-25000">
                <a:solidFill>
                  <a:srgbClr val="000066"/>
                </a:solidFill>
                <a:effectLst>
                  <a:outerShdw blurRad="38100" dist="38100" dir="2700000" algn="tl">
                    <a:srgbClr val="C0C0C0"/>
                  </a:outerShdw>
                </a:effectLst>
              </a:rPr>
              <a:t>3</a:t>
            </a:r>
            <a:r>
              <a:rPr lang="en-US" b="1">
                <a:solidFill>
                  <a:srgbClr val="000066"/>
                </a:solidFill>
                <a:effectLst>
                  <a:outerShdw blurRad="38100" dist="38100" dir="2700000" algn="tl">
                    <a:srgbClr val="C0C0C0"/>
                  </a:outerShdw>
                </a:effectLst>
              </a:rPr>
              <a:t>C</a:t>
            </a:r>
            <a:r>
              <a:rPr lang="en-US" b="1">
                <a:solidFill>
                  <a:srgbClr val="000066"/>
                </a:solidFill>
                <a:effectLst>
                  <a:outerShdw blurRad="38100" dist="38100" dir="2700000" algn="tl">
                    <a:srgbClr val="C0C0C0"/>
                  </a:outerShdw>
                </a:effectLst>
                <a:sym typeface="Symbol" pitchFamily="18" charset="2"/>
              </a:rPr>
              <a:t>     </a:t>
            </a:r>
            <a:r>
              <a:rPr lang="en-US" b="1">
                <a:solidFill>
                  <a:srgbClr val="000066"/>
                </a:solidFill>
                <a:effectLst>
                  <a:outerShdw blurRad="38100" dist="38100" dir="2700000" algn="tl">
                    <a:srgbClr val="C0C0C0"/>
                  </a:outerShdw>
                </a:effectLst>
              </a:rPr>
              <a:t>R</a:t>
            </a:r>
            <a:r>
              <a:rPr lang="en-US" b="1" baseline="-25000">
                <a:solidFill>
                  <a:srgbClr val="000066"/>
                </a:solidFill>
                <a:effectLst>
                  <a:outerShdw blurRad="38100" dist="38100" dir="2700000" algn="tl">
                    <a:srgbClr val="C0C0C0"/>
                  </a:outerShdw>
                </a:effectLst>
              </a:rPr>
              <a:t>2</a:t>
            </a:r>
            <a:r>
              <a:rPr lang="en-US" b="1">
                <a:solidFill>
                  <a:srgbClr val="000066"/>
                </a:solidFill>
                <a:effectLst>
                  <a:outerShdw blurRad="38100" dist="38100" dir="2700000" algn="tl">
                    <a:srgbClr val="C0C0C0"/>
                  </a:outerShdw>
                </a:effectLst>
              </a:rPr>
              <a:t>CH</a:t>
            </a:r>
            <a:r>
              <a:rPr lang="en-US" b="1">
                <a:solidFill>
                  <a:srgbClr val="000066"/>
                </a:solidFill>
                <a:effectLst>
                  <a:outerShdw blurRad="38100" dist="38100" dir="2700000" algn="tl">
                    <a:srgbClr val="C0C0C0"/>
                  </a:outerShdw>
                </a:effectLst>
                <a:sym typeface="Symbol" pitchFamily="18" charset="2"/>
              </a:rPr>
              <a:t>     </a:t>
            </a:r>
            <a:r>
              <a:rPr lang="en-US" b="1">
                <a:solidFill>
                  <a:srgbClr val="000066"/>
                </a:solidFill>
                <a:effectLst>
                  <a:outerShdw blurRad="38100" dist="38100" dir="2700000" algn="tl">
                    <a:srgbClr val="C0C0C0"/>
                  </a:outerShdw>
                </a:effectLst>
              </a:rPr>
              <a:t>RCH</a:t>
            </a:r>
            <a:r>
              <a:rPr lang="en-US" b="1" baseline="-25000">
                <a:solidFill>
                  <a:srgbClr val="000066"/>
                </a:solidFill>
                <a:effectLst>
                  <a:outerShdw blurRad="38100" dist="38100" dir="2700000" algn="tl">
                    <a:srgbClr val="C0C0C0"/>
                  </a:outerShdw>
                </a:effectLst>
              </a:rPr>
              <a:t>2</a:t>
            </a:r>
            <a:r>
              <a:rPr lang="en-US" b="1">
                <a:solidFill>
                  <a:srgbClr val="000066"/>
                </a:solidFill>
                <a:effectLst>
                  <a:outerShdw blurRad="38100" dist="38100" dir="2700000" algn="tl">
                    <a:srgbClr val="C0C0C0"/>
                  </a:outerShdw>
                </a:effectLst>
                <a:sym typeface="Symbol" pitchFamily="18" charset="2"/>
              </a:rPr>
              <a:t>    CH</a:t>
            </a:r>
            <a:r>
              <a:rPr lang="en-US" b="1" baseline="-25000">
                <a:solidFill>
                  <a:srgbClr val="000066"/>
                </a:solidFill>
                <a:effectLst>
                  <a:outerShdw blurRad="38100" dist="38100" dir="2700000" algn="tl">
                    <a:srgbClr val="C0C0C0"/>
                  </a:outerShdw>
                </a:effectLst>
                <a:sym typeface="Symbol" pitchFamily="18" charset="2"/>
              </a:rPr>
              <a:t>3 </a:t>
            </a:r>
            <a:r>
              <a:rPr lang="en-US" b="1">
                <a:solidFill>
                  <a:srgbClr val="000066"/>
                </a:solidFill>
                <a:effectLst>
                  <a:outerShdw blurRad="38100" dist="38100" dir="2700000" algn="tl">
                    <a:srgbClr val="C0C0C0"/>
                  </a:outerShdw>
                </a:effectLst>
                <a:sym typeface="Symbol" pitchFamily="18" charset="2"/>
              </a:rPr>
              <a:t></a:t>
            </a:r>
          </a:p>
        </p:txBody>
      </p:sp>
      <p:pic>
        <p:nvPicPr>
          <p:cNvPr id="33804" name="Picture 8">
            <a:extLst>
              <a:ext uri="{FF2B5EF4-FFF2-40B4-BE49-F238E27FC236}">
                <a16:creationId xmlns:a16="http://schemas.microsoft.com/office/drawing/2014/main" id="{EA7542A9-5D40-4B37-AF91-3D2DC775562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879975"/>
            <a:ext cx="2428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 Box 6">
            <a:extLst>
              <a:ext uri="{FF2B5EF4-FFF2-40B4-BE49-F238E27FC236}">
                <a16:creationId xmlns:a16="http://schemas.microsoft.com/office/drawing/2014/main" id="{41889E60-9565-419B-96E4-275BD7C98BA2}"/>
              </a:ext>
            </a:extLst>
          </p:cNvPr>
          <p:cNvSpPr txBox="1">
            <a:spLocks noChangeArrowheads="1"/>
          </p:cNvSpPr>
          <p:nvPr/>
        </p:nvSpPr>
        <p:spPr bwMode="auto">
          <a:xfrm>
            <a:off x="6516688" y="535146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b="1">
                <a:latin typeface="Arial" panose="020B0604020202020204" pitchFamily="34" charset="0"/>
                <a:ea typeface="宋体" panose="02010600030101010101" pitchFamily="2" charset="-122"/>
                <a:sym typeface="Symbol" panose="05050102010706020507" pitchFamily="18" charset="2"/>
              </a:rPr>
              <a:t></a:t>
            </a:r>
          </a:p>
        </p:txBody>
      </p:sp>
      <p:pic>
        <p:nvPicPr>
          <p:cNvPr id="33806" name="Picture 27">
            <a:extLst>
              <a:ext uri="{FF2B5EF4-FFF2-40B4-BE49-F238E27FC236}">
                <a16:creationId xmlns:a16="http://schemas.microsoft.com/office/drawing/2014/main" id="{10B9B4C2-4829-4131-A2F4-DB5AB009E252}"/>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022725" y="5195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7" name="Picture 27">
            <a:extLst>
              <a:ext uri="{FF2B5EF4-FFF2-40B4-BE49-F238E27FC236}">
                <a16:creationId xmlns:a16="http://schemas.microsoft.com/office/drawing/2014/main" id="{CCEA247A-4B4C-4B92-9958-6377BD173073}"/>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556125" y="520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8" name="Picture 27">
            <a:extLst>
              <a:ext uri="{FF2B5EF4-FFF2-40B4-BE49-F238E27FC236}">
                <a16:creationId xmlns:a16="http://schemas.microsoft.com/office/drawing/2014/main" id="{C2131278-676D-4B78-832D-DFEDB6A3D3F4}"/>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45075" y="520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43"/>
                                        </p:tgtEl>
                                        <p:attrNameLst>
                                          <p:attrName>style.visibility</p:attrName>
                                        </p:attrNameLst>
                                      </p:cBhvr>
                                      <p:to>
                                        <p:strVal val="visible"/>
                                      </p:to>
                                    </p:set>
                                    <p:animEffect transition="in" filter="checkerboard(across)">
                                      <p:cBhvr>
                                        <p:cTn id="7" dur="500"/>
                                        <p:tgtEl>
                                          <p:spTgt spid="215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15044"/>
                                        </p:tgtEl>
                                        <p:attrNameLst>
                                          <p:attrName>style.visibility</p:attrName>
                                        </p:attrNameLst>
                                      </p:cBhvr>
                                      <p:to>
                                        <p:strVal val="visible"/>
                                      </p:to>
                                    </p:set>
                                    <p:anim calcmode="lin" valueType="num">
                                      <p:cBhvr additive="base">
                                        <p:cTn id="12" dur="500" fill="hold"/>
                                        <p:tgtEl>
                                          <p:spTgt spid="215044"/>
                                        </p:tgtEl>
                                        <p:attrNameLst>
                                          <p:attrName>ppt_x</p:attrName>
                                        </p:attrNameLst>
                                      </p:cBhvr>
                                      <p:tavLst>
                                        <p:tav tm="0">
                                          <p:val>
                                            <p:strVal val="0-#ppt_w/2"/>
                                          </p:val>
                                        </p:tav>
                                        <p:tav tm="100000">
                                          <p:val>
                                            <p:strVal val="#ppt_x"/>
                                          </p:val>
                                        </p:tav>
                                      </p:tavLst>
                                    </p:anim>
                                    <p:anim calcmode="lin" valueType="num">
                                      <p:cBhvr additive="base">
                                        <p:cTn id="13" dur="500" fill="hold"/>
                                        <p:tgtEl>
                                          <p:spTgt spid="21504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215045"/>
                                        </p:tgtEl>
                                        <p:attrNameLst>
                                          <p:attrName>style.visibility</p:attrName>
                                        </p:attrNameLst>
                                      </p:cBhvr>
                                      <p:to>
                                        <p:strVal val="visible"/>
                                      </p:to>
                                    </p:set>
                                    <p:anim calcmode="lin" valueType="num">
                                      <p:cBhvr additive="base">
                                        <p:cTn id="18" dur="500" fill="hold"/>
                                        <p:tgtEl>
                                          <p:spTgt spid="215045"/>
                                        </p:tgtEl>
                                        <p:attrNameLst>
                                          <p:attrName>ppt_x</p:attrName>
                                        </p:attrNameLst>
                                      </p:cBhvr>
                                      <p:tavLst>
                                        <p:tav tm="0">
                                          <p:val>
                                            <p:strVal val="1+#ppt_w/2"/>
                                          </p:val>
                                        </p:tav>
                                        <p:tav tm="100000">
                                          <p:val>
                                            <p:strVal val="#ppt_x"/>
                                          </p:val>
                                        </p:tav>
                                      </p:tavLst>
                                    </p:anim>
                                    <p:anim calcmode="lin" valueType="num">
                                      <p:cBhvr additive="base">
                                        <p:cTn id="19" dur="500" fill="hold"/>
                                        <p:tgtEl>
                                          <p:spTgt spid="21504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15046"/>
                                        </p:tgtEl>
                                        <p:attrNameLst>
                                          <p:attrName>style.visibility</p:attrName>
                                        </p:attrNameLst>
                                      </p:cBhvr>
                                      <p:to>
                                        <p:strVal val="visible"/>
                                      </p:to>
                                    </p:set>
                                    <p:anim calcmode="lin" valueType="num">
                                      <p:cBhvr additive="base">
                                        <p:cTn id="24" dur="500" fill="hold"/>
                                        <p:tgtEl>
                                          <p:spTgt spid="215046"/>
                                        </p:tgtEl>
                                        <p:attrNameLst>
                                          <p:attrName>ppt_x</p:attrName>
                                        </p:attrNameLst>
                                      </p:cBhvr>
                                      <p:tavLst>
                                        <p:tav tm="0">
                                          <p:val>
                                            <p:strVal val="0-#ppt_w/2"/>
                                          </p:val>
                                        </p:tav>
                                        <p:tav tm="100000">
                                          <p:val>
                                            <p:strVal val="#ppt_x"/>
                                          </p:val>
                                        </p:tav>
                                      </p:tavLst>
                                    </p:anim>
                                    <p:anim calcmode="lin" valueType="num">
                                      <p:cBhvr additive="base">
                                        <p:cTn id="25" dur="500" fill="hold"/>
                                        <p:tgtEl>
                                          <p:spTgt spid="21504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15047"/>
                                        </p:tgtEl>
                                        <p:attrNameLst>
                                          <p:attrName>style.visibility</p:attrName>
                                        </p:attrNameLst>
                                      </p:cBhvr>
                                      <p:to>
                                        <p:strVal val="visible"/>
                                      </p:to>
                                    </p:set>
                                    <p:animEffect transition="in" filter="dissolve">
                                      <p:cBhvr>
                                        <p:cTn id="30" dur="500"/>
                                        <p:tgtEl>
                                          <p:spTgt spid="2150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ntr" presetSubtype="0" fill="hold" nodeType="clickEffect">
                                  <p:stCondLst>
                                    <p:cond delay="0"/>
                                  </p:stCondLst>
                                  <p:childTnLst>
                                    <p:set>
                                      <p:cBhvr>
                                        <p:cTn id="34" dur="1" fill="hold">
                                          <p:stCondLst>
                                            <p:cond delay="0"/>
                                          </p:stCondLst>
                                        </p:cTn>
                                        <p:tgtEl>
                                          <p:spTgt spid="215048"/>
                                        </p:tgtEl>
                                        <p:attrNameLst>
                                          <p:attrName>style.visibility</p:attrName>
                                        </p:attrNameLst>
                                      </p:cBhvr>
                                      <p:to>
                                        <p:strVal val="visible"/>
                                      </p:to>
                                    </p:set>
                                    <p:anim calcmode="lin" valueType="num">
                                      <p:cBhvr>
                                        <p:cTn id="35" dur="1000" fill="hold"/>
                                        <p:tgtEl>
                                          <p:spTgt spid="215048"/>
                                        </p:tgtEl>
                                        <p:attrNameLst>
                                          <p:attrName>ppt_w</p:attrName>
                                        </p:attrNameLst>
                                      </p:cBhvr>
                                      <p:tavLst>
                                        <p:tav tm="0">
                                          <p:val>
                                            <p:fltVal val="0"/>
                                          </p:val>
                                        </p:tav>
                                        <p:tav tm="100000">
                                          <p:val>
                                            <p:strVal val="#ppt_w"/>
                                          </p:val>
                                        </p:tav>
                                      </p:tavLst>
                                    </p:anim>
                                    <p:anim calcmode="lin" valueType="num">
                                      <p:cBhvr>
                                        <p:cTn id="36" dur="1000" fill="hold"/>
                                        <p:tgtEl>
                                          <p:spTgt spid="215048"/>
                                        </p:tgtEl>
                                        <p:attrNameLst>
                                          <p:attrName>ppt_h</p:attrName>
                                        </p:attrNameLst>
                                      </p:cBhvr>
                                      <p:tavLst>
                                        <p:tav tm="0">
                                          <p:val>
                                            <p:fltVal val="0"/>
                                          </p:val>
                                        </p:tav>
                                        <p:tav tm="100000">
                                          <p:val>
                                            <p:strVal val="#ppt_h"/>
                                          </p:val>
                                        </p:tav>
                                      </p:tavLst>
                                    </p:anim>
                                    <p:anim calcmode="lin" valueType="num">
                                      <p:cBhvr>
                                        <p:cTn id="37" dur="1000" fill="hold"/>
                                        <p:tgtEl>
                                          <p:spTgt spid="215048"/>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2150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5" name="Object 3">
            <a:extLst>
              <a:ext uri="{FF2B5EF4-FFF2-40B4-BE49-F238E27FC236}">
                <a16:creationId xmlns:a16="http://schemas.microsoft.com/office/drawing/2014/main" id="{D59EFACA-D995-4C07-8221-A6B4426FB9A6}"/>
              </a:ext>
            </a:extLst>
          </p:cNvPr>
          <p:cNvGraphicFramePr>
            <a:graphicFrameLocks noChangeAspect="1"/>
          </p:cNvGraphicFramePr>
          <p:nvPr/>
        </p:nvGraphicFramePr>
        <p:xfrm>
          <a:off x="900113" y="2205038"/>
          <a:ext cx="7315200" cy="1674812"/>
        </p:xfrm>
        <a:graphic>
          <a:graphicData uri="http://schemas.openxmlformats.org/presentationml/2006/ole">
            <mc:AlternateContent xmlns:mc="http://schemas.openxmlformats.org/markup-compatibility/2006">
              <mc:Choice xmlns:v="urn:schemas-microsoft-com:vml" Requires="v">
                <p:oleObj spid="_x0000_s117792" name="CS ChemDraw Drawing" r:id="rId3" imgW="4828540" imgH="1104900" progId="ChemDraw.Document.5.0">
                  <p:embed/>
                </p:oleObj>
              </mc:Choice>
              <mc:Fallback>
                <p:oleObj name="CS ChemDraw Drawing" r:id="rId3" imgW="4828540" imgH="1104900" progId="ChemDraw.Document.5.0">
                  <p:embed/>
                  <p:pic>
                    <p:nvPicPr>
                      <p:cNvPr id="156675" name="Object 3">
                        <a:extLst>
                          <a:ext uri="{FF2B5EF4-FFF2-40B4-BE49-F238E27FC236}">
                            <a16:creationId xmlns:a16="http://schemas.microsoft.com/office/drawing/2014/main" id="{D59EFACA-D995-4C07-8221-A6B4426FB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205038"/>
                        <a:ext cx="7315200"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Text Box 4">
            <a:extLst>
              <a:ext uri="{FF2B5EF4-FFF2-40B4-BE49-F238E27FC236}">
                <a16:creationId xmlns:a16="http://schemas.microsoft.com/office/drawing/2014/main" id="{4DFADE3B-2A3F-4B7F-995F-EA46F8277E82}"/>
              </a:ext>
            </a:extLst>
          </p:cNvPr>
          <p:cNvSpPr txBox="1">
            <a:spLocks noChangeArrowheads="1"/>
          </p:cNvSpPr>
          <p:nvPr/>
        </p:nvSpPr>
        <p:spPr bwMode="auto">
          <a:xfrm>
            <a:off x="838200" y="533400"/>
            <a:ext cx="373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56678" name="Text Box 6">
            <a:extLst>
              <a:ext uri="{FF2B5EF4-FFF2-40B4-BE49-F238E27FC236}">
                <a16:creationId xmlns:a16="http://schemas.microsoft.com/office/drawing/2014/main" id="{5D41F9EF-BEA8-4C8E-A655-FD10753535F1}"/>
              </a:ext>
            </a:extLst>
          </p:cNvPr>
          <p:cNvSpPr txBox="1">
            <a:spLocks noChangeArrowheads="1"/>
          </p:cNvSpPr>
          <p:nvPr/>
        </p:nvSpPr>
        <p:spPr bwMode="auto">
          <a:xfrm>
            <a:off x="685800" y="1066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rgbClr val="000000"/>
                </a:solidFill>
                <a:latin typeface="Times New Roman" panose="02020603050405020304" pitchFamily="18" charset="0"/>
              </a:rPr>
              <a:t>(1) </a:t>
            </a:r>
            <a:r>
              <a:rPr kumimoji="1" lang="zh-CN" altLang="en-US" sz="2400" b="1" dirty="0">
                <a:solidFill>
                  <a:srgbClr val="000000"/>
                </a:solidFill>
                <a:latin typeface="Times New Roman" panose="02020603050405020304" pitchFamily="18" charset="0"/>
              </a:rPr>
              <a:t>高锰酸钾氧化：</a:t>
            </a:r>
          </a:p>
        </p:txBody>
      </p:sp>
      <p:sp>
        <p:nvSpPr>
          <p:cNvPr id="156700" name="Text Box 28">
            <a:extLst>
              <a:ext uri="{FF2B5EF4-FFF2-40B4-BE49-F238E27FC236}">
                <a16:creationId xmlns:a16="http://schemas.microsoft.com/office/drawing/2014/main" id="{167B7999-7D60-4BFC-85B6-DF24384A0071}"/>
              </a:ext>
            </a:extLst>
          </p:cNvPr>
          <p:cNvSpPr txBox="1">
            <a:spLocks noChangeArrowheads="1"/>
          </p:cNvSpPr>
          <p:nvPr/>
        </p:nvSpPr>
        <p:spPr bwMode="auto">
          <a:xfrm>
            <a:off x="395288" y="4191000"/>
            <a:ext cx="82804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反应中</a:t>
            </a:r>
            <a:r>
              <a:rPr lang="en-US" altLang="zh-CN" sz="2400" b="1">
                <a:solidFill>
                  <a:schemeClr val="hlink"/>
                </a:solidFill>
                <a:latin typeface="Times New Roman" panose="02020603050405020304" pitchFamily="18" charset="0"/>
                <a:cs typeface="Times New Roman" panose="02020603050405020304" pitchFamily="18" charset="0"/>
              </a:rPr>
              <a:t>KMnO</a:t>
            </a:r>
            <a:r>
              <a:rPr lang="en-US" altLang="zh-CN" sz="2400" b="1" baseline="-30000">
                <a:solidFill>
                  <a:schemeClr val="hlink"/>
                </a:solidFill>
                <a:latin typeface="Times New Roman" panose="02020603050405020304" pitchFamily="18" charset="0"/>
                <a:cs typeface="Times New Roman" panose="02020603050405020304" pitchFamily="18" charset="0"/>
              </a:rPr>
              <a:t>4</a:t>
            </a:r>
            <a:r>
              <a:rPr lang="zh-CN" altLang="en-US" sz="2400" b="1">
                <a:solidFill>
                  <a:schemeClr val="hlink"/>
                </a:solidFill>
                <a:latin typeface="宋体" panose="02010600030101010101" pitchFamily="2" charset="-122"/>
              </a:rPr>
              <a:t>褪色</a:t>
            </a:r>
            <a:r>
              <a:rPr lang="zh-CN" altLang="en-US" sz="2400" b="1">
                <a:latin typeface="宋体" panose="02010600030101010101" pitchFamily="2" charset="-122"/>
              </a:rPr>
              <a:t>，且有</a:t>
            </a:r>
            <a:r>
              <a:rPr lang="zh-CN" altLang="en-US" sz="2400" b="1">
                <a:solidFill>
                  <a:schemeClr val="hlink"/>
                </a:solidFill>
                <a:latin typeface="宋体" panose="02010600030101010101" pitchFamily="2" charset="-122"/>
              </a:rPr>
              <a:t>褐色</a:t>
            </a:r>
            <a:r>
              <a:rPr lang="en-US" altLang="zh-CN" sz="2400" b="1">
                <a:solidFill>
                  <a:schemeClr val="hlink"/>
                </a:solidFill>
                <a:latin typeface="Times New Roman" panose="02020603050405020304" pitchFamily="18" charset="0"/>
                <a:cs typeface="Times New Roman" panose="02020603050405020304" pitchFamily="18" charset="0"/>
              </a:rPr>
              <a:t>MnO</a:t>
            </a:r>
            <a:r>
              <a:rPr lang="en-US" altLang="zh-CN" sz="2400" b="1" baseline="-30000">
                <a:solidFill>
                  <a:schemeClr val="hlink"/>
                </a:solidFill>
                <a:latin typeface="Times New Roman" panose="02020603050405020304" pitchFamily="18" charset="0"/>
                <a:cs typeface="Times New Roman" panose="02020603050405020304" pitchFamily="18" charset="0"/>
              </a:rPr>
              <a:t>2</a:t>
            </a:r>
            <a:r>
              <a:rPr lang="zh-CN" altLang="en-US" sz="2400" b="1">
                <a:latin typeface="宋体" panose="02010600030101010101" pitchFamily="2" charset="-122"/>
              </a:rPr>
              <a:t>沉淀生成。故此反应可用来</a:t>
            </a:r>
            <a:r>
              <a:rPr lang="zh-CN" altLang="en-US" sz="2400" b="1">
                <a:solidFill>
                  <a:srgbClr val="FF3300"/>
                </a:solidFill>
                <a:latin typeface="宋体" panose="02010600030101010101" pitchFamily="2" charset="-122"/>
              </a:rPr>
              <a:t>鉴定不饱合烃</a:t>
            </a:r>
            <a:r>
              <a:rPr lang="zh-CN" altLang="en-US" sz="2400" b="1">
                <a:latin typeface="宋体" panose="02010600030101010101" pitchFamily="2" charset="-122"/>
              </a:rPr>
              <a:t>。</a:t>
            </a:r>
            <a:endParaRPr lang="zh-CN" altLang="en-US" sz="2400" b="1">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solidFill>
                  <a:srgbClr val="000000"/>
                </a:solidFill>
                <a:latin typeface="宋体" panose="02010600030101010101" pitchFamily="2" charset="-122"/>
              </a:rPr>
              <a:t>也可以用</a:t>
            </a:r>
            <a:r>
              <a:rPr lang="en-US" altLang="zh-CN" sz="2400" b="1">
                <a:solidFill>
                  <a:srgbClr val="000000"/>
                </a:solidFill>
                <a:latin typeface="Times New Roman" panose="02020603050405020304" pitchFamily="18" charset="0"/>
                <a:cs typeface="Times New Roman" panose="02020603050405020304" pitchFamily="18" charset="0"/>
              </a:rPr>
              <a:t>OsO</a:t>
            </a:r>
            <a:r>
              <a:rPr lang="en-US" altLang="zh-CN" sz="2400" b="1" baseline="-30000">
                <a:solidFill>
                  <a:srgbClr val="000000"/>
                </a:solidFill>
                <a:latin typeface="Times New Roman" panose="02020603050405020304" pitchFamily="18" charset="0"/>
                <a:cs typeface="Times New Roman" panose="02020603050405020304" pitchFamily="18" charset="0"/>
              </a:rPr>
              <a:t>4</a:t>
            </a:r>
            <a:r>
              <a:rPr lang="zh-CN" altLang="en-US" sz="2400" b="1">
                <a:solidFill>
                  <a:srgbClr val="000000"/>
                </a:solidFill>
                <a:latin typeface="宋体" panose="02010600030101010101" pitchFamily="2" charset="-122"/>
              </a:rPr>
              <a:t>代替</a:t>
            </a:r>
            <a:r>
              <a:rPr lang="en-US" altLang="zh-CN" sz="2400" b="1">
                <a:solidFill>
                  <a:srgbClr val="000000"/>
                </a:solidFill>
                <a:latin typeface="Times New Roman" panose="02020603050405020304" pitchFamily="18" charset="0"/>
                <a:cs typeface="Times New Roman" panose="02020603050405020304" pitchFamily="18" charset="0"/>
              </a:rPr>
              <a:t>KMnO</a:t>
            </a:r>
            <a:r>
              <a:rPr lang="en-US" altLang="zh-CN" sz="2400" b="1" baseline="-30000">
                <a:solidFill>
                  <a:srgbClr val="000000"/>
                </a:solidFill>
                <a:latin typeface="Times New Roman" panose="02020603050405020304" pitchFamily="18" charset="0"/>
                <a:cs typeface="Times New Roman" panose="02020603050405020304" pitchFamily="18" charset="0"/>
              </a:rPr>
              <a:t>4</a:t>
            </a:r>
            <a:r>
              <a:rPr lang="zh-CN" altLang="en-US" sz="2400" b="1">
                <a:solidFill>
                  <a:srgbClr val="000000"/>
                </a:solidFill>
                <a:latin typeface="宋体" panose="02010600030101010101" pitchFamily="2" charset="-122"/>
              </a:rPr>
              <a:t>进行反应，</a:t>
            </a:r>
            <a:r>
              <a:rPr lang="zh-CN" altLang="en-US" sz="2400" b="1">
                <a:solidFill>
                  <a:srgbClr val="000000"/>
                </a:solidFill>
              </a:rPr>
              <a:t> </a:t>
            </a:r>
          </a:p>
        </p:txBody>
      </p:sp>
      <p:sp>
        <p:nvSpPr>
          <p:cNvPr id="156701" name="Text Box 29">
            <a:extLst>
              <a:ext uri="{FF2B5EF4-FFF2-40B4-BE49-F238E27FC236}">
                <a16:creationId xmlns:a16="http://schemas.microsoft.com/office/drawing/2014/main" id="{30A00FFD-99A7-47D2-9A61-147F7538C001}"/>
              </a:ext>
            </a:extLst>
          </p:cNvPr>
          <p:cNvSpPr txBox="1">
            <a:spLocks noChangeArrowheads="1"/>
          </p:cNvSpPr>
          <p:nvPr/>
        </p:nvSpPr>
        <p:spPr bwMode="auto">
          <a:xfrm>
            <a:off x="762000" y="18288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1)  </a:t>
            </a:r>
            <a:r>
              <a:rPr lang="zh-CN" altLang="en-US" sz="2400" b="1">
                <a:solidFill>
                  <a:schemeClr val="tx2"/>
                </a:solidFill>
                <a:latin typeface="宋体" panose="02010600030101010101" pitchFamily="2" charset="-122"/>
              </a:rPr>
              <a:t>用稀的碱性</a:t>
            </a:r>
            <a:r>
              <a:rPr lang="en-US" altLang="zh-CN" sz="2400" b="1">
                <a:solidFill>
                  <a:schemeClr val="tx2"/>
                </a:solidFill>
                <a:latin typeface="Times New Roman" panose="02020603050405020304" pitchFamily="18" charset="0"/>
                <a:cs typeface="Times New Roman" panose="02020603050405020304" pitchFamily="18" charset="0"/>
              </a:rPr>
              <a:t>KMnO</a:t>
            </a:r>
            <a:r>
              <a:rPr lang="en-US" altLang="zh-CN" sz="2400" b="1" baseline="-30000">
                <a:solidFill>
                  <a:schemeClr val="tx2"/>
                </a:solidFill>
                <a:latin typeface="Times New Roman" panose="02020603050405020304" pitchFamily="18" charset="0"/>
                <a:cs typeface="Times New Roman" panose="02020603050405020304" pitchFamily="18" charset="0"/>
              </a:rPr>
              <a:t>4</a:t>
            </a:r>
            <a:r>
              <a:rPr lang="zh-CN" altLang="en-US" sz="2400" b="1">
                <a:solidFill>
                  <a:schemeClr val="tx2"/>
                </a:solidFill>
                <a:latin typeface="宋体" panose="02010600030101010101" pitchFamily="2" charset="-122"/>
              </a:rPr>
              <a:t>氧化，可将烯烃氧化成邻二醇。</a:t>
            </a:r>
            <a:r>
              <a:rPr lang="zh-CN" altLang="en-US" sz="2400" b="1">
                <a:solidFill>
                  <a:schemeClr val="tx2"/>
                </a:solidFill>
              </a:rPr>
              <a:t> </a:t>
            </a:r>
          </a:p>
        </p:txBody>
      </p:sp>
      <p:sp>
        <p:nvSpPr>
          <p:cNvPr id="2" name="日期占位符 1">
            <a:extLst>
              <a:ext uri="{FF2B5EF4-FFF2-40B4-BE49-F238E27FC236}">
                <a16:creationId xmlns:a16="http://schemas.microsoft.com/office/drawing/2014/main" id="{3FCCE8A4-C8E0-444F-9618-79115617EA36}"/>
              </a:ext>
            </a:extLst>
          </p:cNvPr>
          <p:cNvSpPr>
            <a:spLocks noGrp="1"/>
          </p:cNvSpPr>
          <p:nvPr>
            <p:ph type="dt" sz="quarter" idx="10"/>
          </p:nvPr>
        </p:nvSpPr>
        <p:spPr/>
        <p:txBody>
          <a:bodyPr/>
          <a:lstStyle/>
          <a:p>
            <a:pPr>
              <a:defRPr/>
            </a:pPr>
            <a:fld id="{D48E3E05-FE43-46BE-80CA-3B3DD958565E}"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FFC48592-844A-4B17-8A3D-6ED42435F6E4}"/>
              </a:ext>
            </a:extLst>
          </p:cNvPr>
          <p:cNvSpPr>
            <a:spLocks noGrp="1"/>
          </p:cNvSpPr>
          <p:nvPr>
            <p:ph type="sldNum" sz="quarter" idx="12"/>
          </p:nvPr>
        </p:nvSpPr>
        <p:spPr/>
        <p:txBody>
          <a:bodyPr/>
          <a:lstStyle/>
          <a:p>
            <a:pPr>
              <a:defRPr/>
            </a:pPr>
            <a:fld id="{75775DE2-8D88-4466-98B9-8DFEDE2C6355}" type="slidenum">
              <a:rPr lang="en-US" altLang="zh-CN"/>
              <a:pPr>
                <a:defRPr/>
              </a:pPr>
              <a:t>61</a:t>
            </a:fld>
            <a:endParaRPr lang="en-US" altLang="zh-CN"/>
          </a:p>
        </p:txBody>
      </p:sp>
      <p:sp>
        <p:nvSpPr>
          <p:cNvPr id="10" name="矩形 9">
            <a:extLst>
              <a:ext uri="{FF2B5EF4-FFF2-40B4-BE49-F238E27FC236}">
                <a16:creationId xmlns:a16="http://schemas.microsoft.com/office/drawing/2014/main" id="{BB887642-481A-4A5C-9435-ED290A100B09}"/>
              </a:ext>
            </a:extLst>
          </p:cNvPr>
          <p:cNvSpPr/>
          <p:nvPr/>
        </p:nvSpPr>
        <p:spPr>
          <a:xfrm>
            <a:off x="0" y="228600"/>
            <a:ext cx="4303713"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氧化反应 </a:t>
            </a:r>
            <a:r>
              <a:rPr lang="en-US" altLang="zh-CN" sz="2800" b="1" dirty="0">
                <a:solidFill>
                  <a:schemeClr val="tx2">
                    <a:lumMod val="75000"/>
                  </a:schemeClr>
                </a:solidFill>
                <a:latin typeface="Arial" charset="0"/>
                <a:ea typeface="+mn-ea"/>
              </a:rPr>
              <a:t>— Oxidation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78">
                                            <p:txEl>
                                              <p:pRg st="0" end="0"/>
                                            </p:txEl>
                                          </p:spTgt>
                                        </p:tgtEl>
                                        <p:attrNameLst>
                                          <p:attrName>style.visibility</p:attrName>
                                        </p:attrNameLst>
                                      </p:cBhvr>
                                      <p:to>
                                        <p:strVal val="visible"/>
                                      </p:to>
                                    </p:set>
                                    <p:animEffect transition="in" filter="wipe(left)">
                                      <p:cBhvr>
                                        <p:cTn id="7" dur="500"/>
                                        <p:tgtEl>
                                          <p:spTgt spid="1566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670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6675"/>
                                        </p:tgtEl>
                                        <p:attrNameLst>
                                          <p:attrName>style.visibility</p:attrName>
                                        </p:attrNameLst>
                                      </p:cBhvr>
                                      <p:to>
                                        <p:strVal val="visible"/>
                                      </p:to>
                                    </p:set>
                                    <p:animEffect transition="in" filter="dissolve">
                                      <p:cBhvr>
                                        <p:cTn id="16" dur="500"/>
                                        <p:tgtEl>
                                          <p:spTgt spid="1566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6700"/>
                                        </p:tgtEl>
                                        <p:attrNameLst>
                                          <p:attrName>style.visibility</p:attrName>
                                        </p:attrNameLst>
                                      </p:cBhvr>
                                      <p:to>
                                        <p:strVal val="visible"/>
                                      </p:to>
                                    </p:set>
                                    <p:animEffect transition="in" filter="slide(fromBottom)">
                                      <p:cBhvr>
                                        <p:cTn id="21" dur="500"/>
                                        <p:tgtEl>
                                          <p:spTgt spid="156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8" grpId="0" build="p" autoUpdateAnimBg="0"/>
      <p:bldP spid="156700" grpId="0"/>
      <p:bldP spid="15670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a:extLst>
              <a:ext uri="{FF2B5EF4-FFF2-40B4-BE49-F238E27FC236}">
                <a16:creationId xmlns:a16="http://schemas.microsoft.com/office/drawing/2014/main" id="{7300DF0D-E768-4447-85CF-0DCDEB27A995}"/>
              </a:ext>
            </a:extLst>
          </p:cNvPr>
          <p:cNvSpPr txBox="1">
            <a:spLocks noChangeArrowheads="1"/>
          </p:cNvSpPr>
          <p:nvPr/>
        </p:nvSpPr>
        <p:spPr bwMode="auto">
          <a:xfrm>
            <a:off x="533400" y="2286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2</a:t>
            </a:r>
            <a:r>
              <a:rPr lang="zh-CN" altLang="en-US" sz="2400" b="1">
                <a:solidFill>
                  <a:schemeClr val="tx2"/>
                </a:solidFill>
                <a:latin typeface="宋体" panose="02010600030101010101" pitchFamily="2" charset="-122"/>
              </a:rPr>
              <a:t>）用酸性</a:t>
            </a:r>
            <a:r>
              <a:rPr lang="en-US" altLang="zh-CN" sz="2400" b="1">
                <a:solidFill>
                  <a:schemeClr val="tx2"/>
                </a:solidFill>
                <a:latin typeface="Times New Roman" panose="02020603050405020304" pitchFamily="18" charset="0"/>
                <a:cs typeface="Times New Roman" panose="02020603050405020304" pitchFamily="18" charset="0"/>
              </a:rPr>
              <a:t>KMnO</a:t>
            </a:r>
            <a:r>
              <a:rPr lang="en-US" altLang="zh-CN" sz="2400" b="1" baseline="-30000">
                <a:solidFill>
                  <a:schemeClr val="tx2"/>
                </a:solidFill>
                <a:latin typeface="Times New Roman" panose="02020603050405020304" pitchFamily="18" charset="0"/>
                <a:cs typeface="Times New Roman" panose="02020603050405020304" pitchFamily="18" charset="0"/>
              </a:rPr>
              <a:t>4</a:t>
            </a:r>
            <a:r>
              <a:rPr lang="zh-CN" altLang="en-US" sz="2400" b="1">
                <a:solidFill>
                  <a:schemeClr val="tx2"/>
                </a:solidFill>
                <a:latin typeface="宋体" panose="02010600030101010101" pitchFamily="2" charset="-122"/>
              </a:rPr>
              <a:t>氧化</a:t>
            </a:r>
            <a:r>
              <a:rPr lang="zh-CN" altLang="en-US" sz="2400" b="1">
                <a:solidFill>
                  <a:schemeClr val="tx2"/>
                </a:solidFill>
              </a:rPr>
              <a:t> </a:t>
            </a:r>
          </a:p>
        </p:txBody>
      </p:sp>
      <p:graphicFrame>
        <p:nvGraphicFramePr>
          <p:cNvPr id="157700" name="Object 4">
            <a:extLst>
              <a:ext uri="{FF2B5EF4-FFF2-40B4-BE49-F238E27FC236}">
                <a16:creationId xmlns:a16="http://schemas.microsoft.com/office/drawing/2014/main" id="{76F88A32-FF05-46A4-9F2E-31F8B595EBF7}"/>
              </a:ext>
            </a:extLst>
          </p:cNvPr>
          <p:cNvGraphicFramePr>
            <a:graphicFrameLocks noChangeAspect="1"/>
          </p:cNvGraphicFramePr>
          <p:nvPr/>
        </p:nvGraphicFramePr>
        <p:xfrm>
          <a:off x="755650" y="3500438"/>
          <a:ext cx="3657600" cy="811212"/>
        </p:xfrm>
        <a:graphic>
          <a:graphicData uri="http://schemas.openxmlformats.org/presentationml/2006/ole">
            <mc:AlternateContent xmlns:mc="http://schemas.openxmlformats.org/markup-compatibility/2006">
              <mc:Choice xmlns:v="urn:schemas-microsoft-com:vml" Requires="v">
                <p:oleObj spid="_x0000_s118906" name="CS ChemDraw Drawing" r:id="rId3" imgW="2026920" imgH="449580" progId="ChemDraw.Document.5.0">
                  <p:embed/>
                </p:oleObj>
              </mc:Choice>
              <mc:Fallback>
                <p:oleObj name="CS ChemDraw Drawing" r:id="rId3" imgW="2026920" imgH="449580" progId="ChemDraw.Document.5.0">
                  <p:embed/>
                  <p:pic>
                    <p:nvPicPr>
                      <p:cNvPr id="157700" name="Object 4">
                        <a:extLst>
                          <a:ext uri="{FF2B5EF4-FFF2-40B4-BE49-F238E27FC236}">
                            <a16:creationId xmlns:a16="http://schemas.microsoft.com/office/drawing/2014/main" id="{76F88A32-FF05-46A4-9F2E-31F8B595E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500438"/>
                        <a:ext cx="3657600"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5">
            <a:extLst>
              <a:ext uri="{FF2B5EF4-FFF2-40B4-BE49-F238E27FC236}">
                <a16:creationId xmlns:a16="http://schemas.microsoft.com/office/drawing/2014/main" id="{9A9C9B42-437E-4461-95CA-DBC8D9A855E2}"/>
              </a:ext>
            </a:extLst>
          </p:cNvPr>
          <p:cNvGraphicFramePr>
            <a:graphicFrameLocks noChangeAspect="1"/>
          </p:cNvGraphicFramePr>
          <p:nvPr/>
        </p:nvGraphicFramePr>
        <p:xfrm>
          <a:off x="1524000" y="1524000"/>
          <a:ext cx="133350" cy="657225"/>
        </p:xfrm>
        <a:graphic>
          <a:graphicData uri="http://schemas.openxmlformats.org/presentationml/2006/ole">
            <mc:AlternateContent xmlns:mc="http://schemas.openxmlformats.org/markup-compatibility/2006">
              <mc:Choice xmlns:v="urn:schemas-microsoft-com:vml" Requires="v">
                <p:oleObj spid="_x0000_s118907" name="CS ChemDraw Drawing" r:id="rId5" imgW="81280" imgH="398780" progId="ChemDraw.Document.5.0">
                  <p:embed/>
                </p:oleObj>
              </mc:Choice>
              <mc:Fallback>
                <p:oleObj name="CS ChemDraw Drawing" r:id="rId5" imgW="81280" imgH="398780" progId="ChemDraw.Document.5.0">
                  <p:embed/>
                  <p:pic>
                    <p:nvPicPr>
                      <p:cNvPr id="39940" name="Object 5">
                        <a:extLst>
                          <a:ext uri="{FF2B5EF4-FFF2-40B4-BE49-F238E27FC236}">
                            <a16:creationId xmlns:a16="http://schemas.microsoft.com/office/drawing/2014/main" id="{9A9C9B42-437E-4461-95CA-DBC8D9A85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524000"/>
                        <a:ext cx="1333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2" name="Object 6">
            <a:extLst>
              <a:ext uri="{FF2B5EF4-FFF2-40B4-BE49-F238E27FC236}">
                <a16:creationId xmlns:a16="http://schemas.microsoft.com/office/drawing/2014/main" id="{D3B23403-CF55-4BCD-B9A4-64CC018129FE}"/>
              </a:ext>
            </a:extLst>
          </p:cNvPr>
          <p:cNvGraphicFramePr>
            <a:graphicFrameLocks noChangeAspect="1"/>
          </p:cNvGraphicFramePr>
          <p:nvPr/>
        </p:nvGraphicFramePr>
        <p:xfrm>
          <a:off x="4716463" y="3500438"/>
          <a:ext cx="3276600" cy="754062"/>
        </p:xfrm>
        <a:graphic>
          <a:graphicData uri="http://schemas.openxmlformats.org/presentationml/2006/ole">
            <mc:AlternateContent xmlns:mc="http://schemas.openxmlformats.org/markup-compatibility/2006">
              <mc:Choice xmlns:v="urn:schemas-microsoft-com:vml" Requires="v">
                <p:oleObj spid="_x0000_s118908" name="CS ChemDraw Drawing" r:id="rId7" imgW="2021840" imgH="464820" progId="ChemDraw.Document.5.0">
                  <p:embed/>
                </p:oleObj>
              </mc:Choice>
              <mc:Fallback>
                <p:oleObj name="CS ChemDraw Drawing" r:id="rId7" imgW="2021840" imgH="464820" progId="ChemDraw.Document.5.0">
                  <p:embed/>
                  <p:pic>
                    <p:nvPicPr>
                      <p:cNvPr id="157702" name="Object 6">
                        <a:extLst>
                          <a:ext uri="{FF2B5EF4-FFF2-40B4-BE49-F238E27FC236}">
                            <a16:creationId xmlns:a16="http://schemas.microsoft.com/office/drawing/2014/main" id="{D3B23403-CF55-4BCD-B9A4-64CC01812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3500438"/>
                        <a:ext cx="3276600" cy="7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a:extLst>
              <a:ext uri="{FF2B5EF4-FFF2-40B4-BE49-F238E27FC236}">
                <a16:creationId xmlns:a16="http://schemas.microsoft.com/office/drawing/2014/main" id="{C8923211-A7D8-4A87-A526-3977DC016192}"/>
              </a:ext>
            </a:extLst>
          </p:cNvPr>
          <p:cNvGraphicFramePr>
            <a:graphicFrameLocks noChangeAspect="1"/>
          </p:cNvGraphicFramePr>
          <p:nvPr/>
        </p:nvGraphicFramePr>
        <p:xfrm>
          <a:off x="755650" y="836613"/>
          <a:ext cx="7924800" cy="2286000"/>
        </p:xfrm>
        <a:graphic>
          <a:graphicData uri="http://schemas.openxmlformats.org/presentationml/2006/ole">
            <mc:AlternateContent xmlns:mc="http://schemas.openxmlformats.org/markup-compatibility/2006">
              <mc:Choice xmlns:v="urn:schemas-microsoft-com:vml" Requires="v">
                <p:oleObj spid="_x0000_s118909" name="CS ChemDraw Drawing" r:id="rId9" imgW="4216400" imgH="1531620" progId="ChemDraw.Document.6.0">
                  <p:embed/>
                </p:oleObj>
              </mc:Choice>
              <mc:Fallback>
                <p:oleObj name="CS ChemDraw Drawing" r:id="rId9" imgW="4216400" imgH="1531620" progId="ChemDraw.Document.6.0">
                  <p:embed/>
                  <p:pic>
                    <p:nvPicPr>
                      <p:cNvPr id="157703" name="Object 7">
                        <a:extLst>
                          <a:ext uri="{FF2B5EF4-FFF2-40B4-BE49-F238E27FC236}">
                            <a16:creationId xmlns:a16="http://schemas.microsoft.com/office/drawing/2014/main" id="{C8923211-A7D8-4A87-A526-3977DC016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836613"/>
                        <a:ext cx="792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4" name="Text Box 8">
            <a:extLst>
              <a:ext uri="{FF2B5EF4-FFF2-40B4-BE49-F238E27FC236}">
                <a16:creationId xmlns:a16="http://schemas.microsoft.com/office/drawing/2014/main" id="{65AEC34D-8422-4C71-8FD5-7B7CE6093107}"/>
              </a:ext>
            </a:extLst>
          </p:cNvPr>
          <p:cNvSpPr txBox="1">
            <a:spLocks noChangeArrowheads="1"/>
          </p:cNvSpPr>
          <p:nvPr/>
        </p:nvSpPr>
        <p:spPr bwMode="auto">
          <a:xfrm>
            <a:off x="457200" y="4495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该反应可用于推测原</a:t>
            </a:r>
            <a:r>
              <a:rPr kumimoji="1" lang="zh-CN" altLang="en-US" sz="2400" b="1">
                <a:solidFill>
                  <a:srgbClr val="FF3300"/>
                </a:solidFill>
                <a:latin typeface="Times New Roman" panose="02020603050405020304" pitchFamily="18" charset="0"/>
              </a:rPr>
              <a:t>烯烃的结构</a:t>
            </a:r>
            <a:r>
              <a:rPr kumimoji="1" lang="zh-CN" altLang="en-US" sz="2400" b="1">
                <a:latin typeface="Times New Roman" panose="02020603050405020304" pitchFamily="18" charset="0"/>
              </a:rPr>
              <a:t>。</a:t>
            </a:r>
          </a:p>
        </p:txBody>
      </p:sp>
      <p:sp>
        <p:nvSpPr>
          <p:cNvPr id="157705" name="Text Box 9">
            <a:extLst>
              <a:ext uri="{FF2B5EF4-FFF2-40B4-BE49-F238E27FC236}">
                <a16:creationId xmlns:a16="http://schemas.microsoft.com/office/drawing/2014/main" id="{569C0008-687F-420E-B21B-2DF44DE73F64}"/>
              </a:ext>
            </a:extLst>
          </p:cNvPr>
          <p:cNvSpPr txBox="1">
            <a:spLocks noChangeArrowheads="1"/>
          </p:cNvSpPr>
          <p:nvPr/>
        </p:nvSpPr>
        <p:spPr bwMode="auto">
          <a:xfrm>
            <a:off x="838200" y="5105400"/>
            <a:ext cx="6934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反应的用途：</a:t>
            </a:r>
            <a:r>
              <a:rPr lang="zh-CN" altLang="en-US" sz="2400" b="1">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1</a:t>
            </a: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鉴别烯烃， </a:t>
            </a:r>
            <a:r>
              <a:rPr lang="en-US" altLang="zh-CN" sz="2400" b="1">
                <a:solidFill>
                  <a:schemeClr val="tx2"/>
                </a:solidFill>
                <a:latin typeface="宋体" panose="02010600030101010101" pitchFamily="2" charset="-122"/>
              </a:rPr>
              <a:t>2° </a:t>
            </a:r>
            <a:r>
              <a:rPr lang="zh-CN" altLang="en-US" sz="2400" b="1">
                <a:solidFill>
                  <a:schemeClr val="tx2"/>
                </a:solidFill>
                <a:latin typeface="宋体" panose="02010600030101010101" pitchFamily="2" charset="-122"/>
              </a:rPr>
              <a:t>制备一定结构的有机酸和酮， </a:t>
            </a:r>
            <a:r>
              <a:rPr lang="en-US" altLang="zh-CN" sz="2400" b="1">
                <a:solidFill>
                  <a:schemeClr val="tx2"/>
                </a:solidFill>
                <a:latin typeface="宋体" panose="02010600030101010101" pitchFamily="2" charset="-122"/>
              </a:rPr>
              <a:t>3° </a:t>
            </a:r>
            <a:r>
              <a:rPr lang="zh-CN" altLang="en-US" sz="2400" b="1">
                <a:solidFill>
                  <a:schemeClr val="tx2"/>
                </a:solidFill>
                <a:latin typeface="宋体" panose="02010600030101010101" pitchFamily="2" charset="-122"/>
              </a:rPr>
              <a:t>推测原烯烃的结构。</a:t>
            </a:r>
            <a:endParaRPr lang="zh-CN" altLang="en-US" sz="2400" b="1">
              <a:latin typeface="宋体" panose="02010600030101010101" pitchFamily="2" charset="-122"/>
            </a:endParaRPr>
          </a:p>
        </p:txBody>
      </p:sp>
      <p:sp>
        <p:nvSpPr>
          <p:cNvPr id="2" name="日期占位符 1">
            <a:extLst>
              <a:ext uri="{FF2B5EF4-FFF2-40B4-BE49-F238E27FC236}">
                <a16:creationId xmlns:a16="http://schemas.microsoft.com/office/drawing/2014/main" id="{88A787C2-EE4A-4F1B-A583-0D437121DAC6}"/>
              </a:ext>
            </a:extLst>
          </p:cNvPr>
          <p:cNvSpPr>
            <a:spLocks noGrp="1"/>
          </p:cNvSpPr>
          <p:nvPr>
            <p:ph type="dt" sz="quarter" idx="10"/>
          </p:nvPr>
        </p:nvSpPr>
        <p:spPr/>
        <p:txBody>
          <a:bodyPr/>
          <a:lstStyle/>
          <a:p>
            <a:pPr>
              <a:defRPr/>
            </a:pPr>
            <a:fld id="{141E8984-D4F7-4E37-99B1-A60A03E2F15A}"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D255EDF2-7299-4B9E-B4B5-219EF62D6D20}"/>
              </a:ext>
            </a:extLst>
          </p:cNvPr>
          <p:cNvSpPr>
            <a:spLocks noGrp="1"/>
          </p:cNvSpPr>
          <p:nvPr>
            <p:ph type="sldNum" sz="quarter" idx="12"/>
          </p:nvPr>
        </p:nvSpPr>
        <p:spPr/>
        <p:txBody>
          <a:bodyPr/>
          <a:lstStyle/>
          <a:p>
            <a:pPr>
              <a:defRPr/>
            </a:pPr>
            <a:fld id="{4670F120-CF31-46CA-AF75-E1D8B3CB9F94}" type="slidenum">
              <a:rPr lang="en-US" altLang="zh-CN"/>
              <a:pPr>
                <a:defRPr/>
              </a:pPr>
              <a:t>62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7703"/>
                                        </p:tgtEl>
                                        <p:attrNameLst>
                                          <p:attrName>style.visibility</p:attrName>
                                        </p:attrNameLst>
                                      </p:cBhvr>
                                      <p:to>
                                        <p:strVal val="visible"/>
                                      </p:to>
                                    </p:set>
                                    <p:anim calcmode="lin" valueType="num">
                                      <p:cBhvr additive="base">
                                        <p:cTn id="7" dur="500" fill="hold"/>
                                        <p:tgtEl>
                                          <p:spTgt spid="157703"/>
                                        </p:tgtEl>
                                        <p:attrNameLst>
                                          <p:attrName>ppt_x</p:attrName>
                                        </p:attrNameLst>
                                      </p:cBhvr>
                                      <p:tavLst>
                                        <p:tav tm="0">
                                          <p:val>
                                            <p:strVal val="#ppt_x"/>
                                          </p:val>
                                        </p:tav>
                                        <p:tav tm="100000">
                                          <p:val>
                                            <p:strVal val="#ppt_x"/>
                                          </p:val>
                                        </p:tav>
                                      </p:tavLst>
                                    </p:anim>
                                    <p:anim calcmode="lin" valueType="num">
                                      <p:cBhvr additive="base">
                                        <p:cTn id="8" dur="500" fill="hold"/>
                                        <p:tgtEl>
                                          <p:spTgt spid="1577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57700"/>
                                        </p:tgtEl>
                                        <p:attrNameLst>
                                          <p:attrName>style.visibility</p:attrName>
                                        </p:attrNameLst>
                                      </p:cBhvr>
                                      <p:to>
                                        <p:strVal val="visible"/>
                                      </p:to>
                                    </p:set>
                                    <p:animEffect transition="in" filter="wipe(left)">
                                      <p:cBhvr>
                                        <p:cTn id="13" dur="500"/>
                                        <p:tgtEl>
                                          <p:spTgt spid="1577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157702"/>
                                        </p:tgtEl>
                                        <p:attrNameLst>
                                          <p:attrName>style.visibility</p:attrName>
                                        </p:attrNameLst>
                                      </p:cBhvr>
                                      <p:to>
                                        <p:strVal val="visible"/>
                                      </p:to>
                                    </p:set>
                                    <p:anim calcmode="lin" valueType="num">
                                      <p:cBhvr additive="base">
                                        <p:cTn id="18" dur="500" fill="hold"/>
                                        <p:tgtEl>
                                          <p:spTgt spid="157702"/>
                                        </p:tgtEl>
                                        <p:attrNameLst>
                                          <p:attrName>ppt_x</p:attrName>
                                        </p:attrNameLst>
                                      </p:cBhvr>
                                      <p:tavLst>
                                        <p:tav tm="0">
                                          <p:val>
                                            <p:strVal val="#ppt_x"/>
                                          </p:val>
                                        </p:tav>
                                        <p:tav tm="100000">
                                          <p:val>
                                            <p:strVal val="#ppt_x"/>
                                          </p:val>
                                        </p:tav>
                                      </p:tavLst>
                                    </p:anim>
                                    <p:anim calcmode="lin" valueType="num">
                                      <p:cBhvr additive="base">
                                        <p:cTn id="19" dur="500" fill="hold"/>
                                        <p:tgtEl>
                                          <p:spTgt spid="157702"/>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57704"/>
                                        </p:tgtEl>
                                        <p:attrNameLst>
                                          <p:attrName>style.visibility</p:attrName>
                                        </p:attrNameLst>
                                      </p:cBhvr>
                                      <p:to>
                                        <p:strVal val="visible"/>
                                      </p:to>
                                    </p:set>
                                    <p:animEffect transition="in" filter="slide(fromBottom)">
                                      <p:cBhvr>
                                        <p:cTn id="24" dur="500"/>
                                        <p:tgtEl>
                                          <p:spTgt spid="1577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157705"/>
                                        </p:tgtEl>
                                        <p:attrNameLst>
                                          <p:attrName>style.visibility</p:attrName>
                                        </p:attrNameLst>
                                      </p:cBhvr>
                                      <p:to>
                                        <p:strVal val="visible"/>
                                      </p:to>
                                    </p:set>
                                    <p:animEffect transition="in" filter="barn(inHorizontal)">
                                      <p:cBhvr>
                                        <p:cTn id="29" dur="500"/>
                                        <p:tgtEl>
                                          <p:spTgt spid="157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4" grpId="0" autoUpdateAnimBg="0"/>
      <p:bldP spid="15770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a:extLst>
              <a:ext uri="{FF2B5EF4-FFF2-40B4-BE49-F238E27FC236}">
                <a16:creationId xmlns:a16="http://schemas.microsoft.com/office/drawing/2014/main" id="{EAECCCEC-59D4-4533-ADC6-A52A2C5BCB3F}"/>
              </a:ext>
            </a:extLst>
          </p:cNvPr>
          <p:cNvSpPr txBox="1">
            <a:spLocks noChangeArrowheads="1"/>
          </p:cNvSpPr>
          <p:nvPr/>
        </p:nvSpPr>
        <p:spPr bwMode="auto">
          <a:xfrm>
            <a:off x="685800" y="533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000000"/>
                </a:solidFill>
                <a:latin typeface="宋体" panose="02010600030101010101" pitchFamily="2" charset="-122"/>
              </a:rPr>
              <a:t>(2) </a:t>
            </a:r>
            <a:r>
              <a:rPr lang="zh-CN" altLang="en-US" sz="2400" b="1">
                <a:solidFill>
                  <a:srgbClr val="000000"/>
                </a:solidFill>
                <a:latin typeface="宋体" panose="02010600030101010101" pitchFamily="2" charset="-122"/>
              </a:rPr>
              <a:t>臭氧化反应</a:t>
            </a:r>
            <a:r>
              <a:rPr lang="zh-CN" altLang="en-US" sz="2400" b="1">
                <a:solidFill>
                  <a:srgbClr val="000000"/>
                </a:solidFill>
              </a:rPr>
              <a:t> </a:t>
            </a:r>
          </a:p>
        </p:txBody>
      </p:sp>
      <p:graphicFrame>
        <p:nvGraphicFramePr>
          <p:cNvPr id="149507" name="Object 3">
            <a:extLst>
              <a:ext uri="{FF2B5EF4-FFF2-40B4-BE49-F238E27FC236}">
                <a16:creationId xmlns:a16="http://schemas.microsoft.com/office/drawing/2014/main" id="{D505C266-FA4A-4990-82A3-4616BECD3B61}"/>
              </a:ext>
            </a:extLst>
          </p:cNvPr>
          <p:cNvGraphicFramePr>
            <a:graphicFrameLocks noChangeAspect="1"/>
          </p:cNvGraphicFramePr>
          <p:nvPr/>
        </p:nvGraphicFramePr>
        <p:xfrm>
          <a:off x="468313" y="1412875"/>
          <a:ext cx="8153400" cy="1981200"/>
        </p:xfrm>
        <a:graphic>
          <a:graphicData uri="http://schemas.openxmlformats.org/presentationml/2006/ole">
            <mc:AlternateContent xmlns:mc="http://schemas.openxmlformats.org/markup-compatibility/2006">
              <mc:Choice xmlns:v="urn:schemas-microsoft-com:vml" Requires="v">
                <p:oleObj spid="_x0000_s119870" name="CS ChemDraw Drawing" r:id="rId3" imgW="5732780" imgH="1252220" progId="ChemDraw.Document.6.0">
                  <p:embed/>
                </p:oleObj>
              </mc:Choice>
              <mc:Fallback>
                <p:oleObj name="CS ChemDraw Drawing" r:id="rId3" imgW="5732780" imgH="1252220" progId="ChemDraw.Document.6.0">
                  <p:embed/>
                  <p:pic>
                    <p:nvPicPr>
                      <p:cNvPr id="149507" name="Object 3">
                        <a:extLst>
                          <a:ext uri="{FF2B5EF4-FFF2-40B4-BE49-F238E27FC236}">
                            <a16:creationId xmlns:a16="http://schemas.microsoft.com/office/drawing/2014/main" id="{D505C266-FA4A-4990-82A3-4616BECD3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12875"/>
                        <a:ext cx="8153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4" name="Text Box 4">
            <a:extLst>
              <a:ext uri="{FF2B5EF4-FFF2-40B4-BE49-F238E27FC236}">
                <a16:creationId xmlns:a16="http://schemas.microsoft.com/office/drawing/2014/main" id="{C5FC3894-5853-4474-9804-448631AF5DEC}"/>
              </a:ext>
            </a:extLst>
          </p:cNvPr>
          <p:cNvSpPr txBox="1">
            <a:spLocks noChangeArrowheads="1"/>
          </p:cNvSpPr>
          <p:nvPr/>
        </p:nvSpPr>
        <p:spPr bwMode="auto">
          <a:xfrm>
            <a:off x="457200" y="36576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49509" name="Text Box 5">
            <a:extLst>
              <a:ext uri="{FF2B5EF4-FFF2-40B4-BE49-F238E27FC236}">
                <a16:creationId xmlns:a16="http://schemas.microsoft.com/office/drawing/2014/main" id="{14C324CB-66C4-443F-8252-DEAF4B24A870}"/>
              </a:ext>
            </a:extLst>
          </p:cNvPr>
          <p:cNvSpPr txBox="1">
            <a:spLocks noChangeArrowheads="1"/>
          </p:cNvSpPr>
          <p:nvPr/>
        </p:nvSpPr>
        <p:spPr bwMode="auto">
          <a:xfrm>
            <a:off x="304800" y="36576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为了</a:t>
            </a:r>
            <a:r>
              <a:rPr lang="zh-CN" altLang="en-US" sz="2400" b="1">
                <a:solidFill>
                  <a:srgbClr val="FF3300"/>
                </a:solidFill>
                <a:latin typeface="宋体" panose="02010600030101010101" pitchFamily="2" charset="-122"/>
              </a:rPr>
              <a:t>防止</a:t>
            </a:r>
            <a:r>
              <a:rPr lang="zh-CN" altLang="en-US" sz="2400" b="1">
                <a:latin typeface="宋体" panose="02010600030101010101" pitchFamily="2" charset="-122"/>
              </a:rPr>
              <a:t>生成的过氧化物</a:t>
            </a:r>
            <a:r>
              <a:rPr lang="zh-CN" altLang="en-US" sz="2400" b="1">
                <a:solidFill>
                  <a:srgbClr val="FF3300"/>
                </a:solidFill>
                <a:latin typeface="宋体" panose="02010600030101010101" pitchFamily="2" charset="-122"/>
              </a:rPr>
              <a:t>继续氧化</a:t>
            </a:r>
            <a:r>
              <a:rPr lang="zh-CN" altLang="en-US" sz="2400" b="1">
                <a:latin typeface="宋体" panose="02010600030101010101" pitchFamily="2" charset="-122"/>
              </a:rPr>
              <a:t>醛、酮，通常臭氧化物的水解是在</a:t>
            </a:r>
            <a:r>
              <a:rPr lang="zh-CN" altLang="en-US" sz="2400" b="1">
                <a:solidFill>
                  <a:srgbClr val="FF3300"/>
                </a:solidFill>
                <a:latin typeface="宋体" panose="02010600030101010101" pitchFamily="2" charset="-122"/>
              </a:rPr>
              <a:t>加入还原剂（如</a:t>
            </a:r>
            <a:r>
              <a:rPr lang="en-US" altLang="zh-CN" sz="2400" b="1">
                <a:solidFill>
                  <a:srgbClr val="FF3300"/>
                </a:solidFill>
                <a:latin typeface="Times New Roman" panose="02020603050405020304" pitchFamily="18" charset="0"/>
                <a:cs typeface="Times New Roman" panose="02020603050405020304" pitchFamily="18" charset="0"/>
              </a:rPr>
              <a:t>Zn / H</a:t>
            </a:r>
            <a:r>
              <a:rPr lang="en-US" altLang="zh-CN" sz="2400" b="1" baseline="-30000">
                <a:solidFill>
                  <a:srgbClr val="FF3300"/>
                </a:solidFill>
                <a:latin typeface="Times New Roman" panose="02020603050405020304" pitchFamily="18" charset="0"/>
                <a:cs typeface="Times New Roman" panose="02020603050405020304" pitchFamily="18" charset="0"/>
              </a:rPr>
              <a:t>2</a:t>
            </a:r>
            <a:r>
              <a:rPr lang="en-US" altLang="zh-CN" sz="2400" b="1">
                <a:solidFill>
                  <a:srgbClr val="FF3300"/>
                </a:solidFill>
                <a:latin typeface="Times New Roman" panose="02020603050405020304" pitchFamily="18" charset="0"/>
                <a:cs typeface="Times New Roman" panose="02020603050405020304" pitchFamily="18" charset="0"/>
              </a:rPr>
              <a:t>O</a:t>
            </a:r>
            <a:r>
              <a:rPr lang="zh-CN" altLang="en-US" sz="2400" b="1">
                <a:solidFill>
                  <a:srgbClr val="FF3300"/>
                </a:solidFill>
                <a:latin typeface="宋体" panose="02010600030101010101" pitchFamily="2" charset="-122"/>
              </a:rPr>
              <a:t>）</a:t>
            </a:r>
            <a:r>
              <a:rPr lang="zh-CN" altLang="en-US" sz="2400" b="1">
                <a:latin typeface="宋体" panose="02010600030101010101" pitchFamily="2" charset="-122"/>
              </a:rPr>
              <a:t>或催化氢化下进行</a:t>
            </a:r>
            <a:r>
              <a:rPr lang="zh-CN" altLang="en-US" sz="2400" b="1"/>
              <a:t> </a:t>
            </a:r>
          </a:p>
        </p:txBody>
      </p:sp>
      <p:graphicFrame>
        <p:nvGraphicFramePr>
          <p:cNvPr id="149510" name="Object 6">
            <a:extLst>
              <a:ext uri="{FF2B5EF4-FFF2-40B4-BE49-F238E27FC236}">
                <a16:creationId xmlns:a16="http://schemas.microsoft.com/office/drawing/2014/main" id="{07ADC861-5183-48B5-8CD4-26FC8D0BF1E3}"/>
              </a:ext>
            </a:extLst>
          </p:cNvPr>
          <p:cNvGraphicFramePr>
            <a:graphicFrameLocks noChangeAspect="1"/>
          </p:cNvGraphicFramePr>
          <p:nvPr/>
        </p:nvGraphicFramePr>
        <p:xfrm>
          <a:off x="827088" y="4868863"/>
          <a:ext cx="7315200" cy="1230312"/>
        </p:xfrm>
        <a:graphic>
          <a:graphicData uri="http://schemas.openxmlformats.org/presentationml/2006/ole">
            <mc:AlternateContent xmlns:mc="http://schemas.openxmlformats.org/markup-compatibility/2006">
              <mc:Choice xmlns:v="urn:schemas-microsoft-com:vml" Requires="v">
                <p:oleObj spid="_x0000_s119871" name="CS ChemDraw Drawing" r:id="rId5" imgW="4003040" imgH="759460" progId="ChemDraw.Document.6.0">
                  <p:embed/>
                </p:oleObj>
              </mc:Choice>
              <mc:Fallback>
                <p:oleObj name="CS ChemDraw Drawing" r:id="rId5" imgW="4003040" imgH="759460" progId="ChemDraw.Document.6.0">
                  <p:embed/>
                  <p:pic>
                    <p:nvPicPr>
                      <p:cNvPr id="149510" name="Object 6">
                        <a:extLst>
                          <a:ext uri="{FF2B5EF4-FFF2-40B4-BE49-F238E27FC236}">
                            <a16:creationId xmlns:a16="http://schemas.microsoft.com/office/drawing/2014/main" id="{07ADC861-5183-48B5-8CD4-26FC8D0BF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868863"/>
                        <a:ext cx="73152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696713C3-B9FC-4530-AC40-DD81747938D9}"/>
              </a:ext>
            </a:extLst>
          </p:cNvPr>
          <p:cNvSpPr>
            <a:spLocks noGrp="1"/>
          </p:cNvSpPr>
          <p:nvPr>
            <p:ph type="dt" sz="quarter" idx="10"/>
          </p:nvPr>
        </p:nvSpPr>
        <p:spPr/>
        <p:txBody>
          <a:bodyPr/>
          <a:lstStyle/>
          <a:p>
            <a:pPr>
              <a:defRPr/>
            </a:pPr>
            <a:fld id="{B6A68C79-B52A-40AE-8751-AC8C22A01688}"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C3396AD4-17F8-4E0C-B046-64D53859AC11}"/>
              </a:ext>
            </a:extLst>
          </p:cNvPr>
          <p:cNvSpPr>
            <a:spLocks noGrp="1"/>
          </p:cNvSpPr>
          <p:nvPr>
            <p:ph type="sldNum" sz="quarter" idx="12"/>
          </p:nvPr>
        </p:nvSpPr>
        <p:spPr/>
        <p:txBody>
          <a:bodyPr/>
          <a:lstStyle/>
          <a:p>
            <a:pPr>
              <a:defRPr/>
            </a:pPr>
            <a:fld id="{79F514A9-2C0D-4BEC-8517-4479394D74F1}" type="slidenum">
              <a:rPr lang="en-US" altLang="zh-CN"/>
              <a:pPr>
                <a:defRPr/>
              </a:pPr>
              <a:t>63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nodeType="clickEffect">
                                  <p:stCondLst>
                                    <p:cond delay="0"/>
                                  </p:stCondLst>
                                  <p:childTnLst>
                                    <p:set>
                                      <p:cBhvr>
                                        <p:cTn id="10" dur="1" fill="hold">
                                          <p:stCondLst>
                                            <p:cond delay="0"/>
                                          </p:stCondLst>
                                        </p:cTn>
                                        <p:tgtEl>
                                          <p:spTgt spid="149507"/>
                                        </p:tgtEl>
                                        <p:attrNameLst>
                                          <p:attrName>style.visibility</p:attrName>
                                        </p:attrNameLst>
                                      </p:cBhvr>
                                      <p:to>
                                        <p:strVal val="visible"/>
                                      </p:to>
                                    </p:set>
                                    <p:animEffect transition="in" filter="strips(downLeft)">
                                      <p:cBhvr>
                                        <p:cTn id="11" dur="500"/>
                                        <p:tgtEl>
                                          <p:spTgt spid="149507"/>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149509"/>
                                        </p:tgtEl>
                                        <p:attrNameLst>
                                          <p:attrName>style.visibility</p:attrName>
                                        </p:attrNameLst>
                                      </p:cBhvr>
                                      <p:to>
                                        <p:strVal val="visible"/>
                                      </p:to>
                                    </p:set>
                                    <p:animEffect transition="in" filter="strips(downLeft)">
                                      <p:cBhvr>
                                        <p:cTn id="14" dur="500"/>
                                        <p:tgtEl>
                                          <p:spTgt spid="1495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9510"/>
                                        </p:tgtEl>
                                        <p:attrNameLst>
                                          <p:attrName>style.visibility</p:attrName>
                                        </p:attrNameLst>
                                      </p:cBhvr>
                                      <p:to>
                                        <p:strVal val="visible"/>
                                      </p:to>
                                    </p:set>
                                    <p:anim calcmode="lin" valueType="num">
                                      <p:cBhvr additive="base">
                                        <p:cTn id="19" dur="500" fill="hold"/>
                                        <p:tgtEl>
                                          <p:spTgt spid="149510"/>
                                        </p:tgtEl>
                                        <p:attrNameLst>
                                          <p:attrName>ppt_x</p:attrName>
                                        </p:attrNameLst>
                                      </p:cBhvr>
                                      <p:tavLst>
                                        <p:tav tm="0">
                                          <p:val>
                                            <p:strVal val="#ppt_x"/>
                                          </p:val>
                                        </p:tav>
                                        <p:tav tm="100000">
                                          <p:val>
                                            <p:strVal val="#ppt_x"/>
                                          </p:val>
                                        </p:tav>
                                      </p:tavLst>
                                    </p:anim>
                                    <p:anim calcmode="lin" valueType="num">
                                      <p:cBhvr additive="base">
                                        <p:cTn id="20" dur="500" fill="hold"/>
                                        <p:tgtEl>
                                          <p:spTgt spid="149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0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Text Box 5">
            <a:extLst>
              <a:ext uri="{FF2B5EF4-FFF2-40B4-BE49-F238E27FC236}">
                <a16:creationId xmlns:a16="http://schemas.microsoft.com/office/drawing/2014/main" id="{253D25CF-A92E-4063-9338-71A46292F3E5}"/>
              </a:ext>
            </a:extLst>
          </p:cNvPr>
          <p:cNvSpPr txBox="1">
            <a:spLocks noChangeArrowheads="1"/>
          </p:cNvSpPr>
          <p:nvPr/>
        </p:nvSpPr>
        <p:spPr bwMode="auto">
          <a:xfrm>
            <a:off x="457200" y="2647950"/>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臭氧化还原水解产物，</a:t>
            </a:r>
            <a:r>
              <a:rPr lang="zh-CN" altLang="en-US" sz="2400" b="1">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原烯烃的结</a:t>
            </a:r>
            <a:r>
              <a:rPr lang="en-US" altLang="zh-CN" sz="2000" b="1">
                <a:latin typeface="Times New Roman" panose="02020603050405020304" pitchFamily="18" charset="0"/>
                <a:cs typeface="Times New Roman" panose="02020603050405020304" pitchFamily="18" charset="0"/>
              </a:rPr>
              <a:t>CH</a:t>
            </a:r>
            <a:r>
              <a:rPr lang="en-US" altLang="zh-CN" sz="2000" b="1" baseline="-30000">
                <a:latin typeface="Times New Roman" panose="02020603050405020304" pitchFamily="18" charset="0"/>
                <a:cs typeface="Times New Roman" panose="02020603050405020304" pitchFamily="18" charset="0"/>
              </a:rPr>
              <a:t>3</a:t>
            </a:r>
            <a:r>
              <a:rPr lang="en-US" altLang="zh-CN" sz="2000" b="1">
                <a:latin typeface="Times New Roman" panose="02020603050405020304" pitchFamily="18" charset="0"/>
                <a:cs typeface="Times New Roman" panose="02020603050405020304" pitchFamily="18" charset="0"/>
              </a:rPr>
              <a:t>COCH</a:t>
            </a:r>
            <a:r>
              <a:rPr lang="en-US" altLang="zh-CN" sz="2000" b="1" baseline="-30000">
                <a:latin typeface="Times New Roman" panose="02020603050405020304" pitchFamily="18" charset="0"/>
                <a:cs typeface="Times New Roman" panose="02020603050405020304" pitchFamily="18" charset="0"/>
              </a:rPr>
              <a:t>3    </a:t>
            </a:r>
            <a:r>
              <a:rPr lang="en-US" altLang="zh-CN" sz="2000" b="1">
                <a:latin typeface="Times New Roman" panose="02020603050405020304" pitchFamily="18" charset="0"/>
                <a:cs typeface="Times New Roman" panose="02020603050405020304" pitchFamily="18" charset="0"/>
              </a:rPr>
              <a:t>OCHCH</a:t>
            </a:r>
            <a:r>
              <a:rPr lang="en-US" altLang="zh-CN" sz="2000" b="1" baseline="-30000">
                <a:latin typeface="Times New Roman" panose="02020603050405020304" pitchFamily="18" charset="0"/>
                <a:cs typeface="Times New Roman" panose="02020603050405020304" pitchFamily="18" charset="0"/>
              </a:rPr>
              <a:t>2</a:t>
            </a:r>
            <a:r>
              <a:rPr lang="en-US" altLang="zh-CN" sz="2000" b="1">
                <a:latin typeface="Times New Roman" panose="02020603050405020304" pitchFamily="18" charset="0"/>
                <a:cs typeface="Times New Roman" panose="02020603050405020304" pitchFamily="18" charset="0"/>
              </a:rPr>
              <a:t>CHO   HCHO,</a:t>
            </a:r>
            <a:r>
              <a:rPr lang="en-US" altLang="zh-CN" sz="2400" b="1">
                <a:latin typeface="Times New Roman" panose="02020603050405020304" pitchFamily="18" charset="0"/>
                <a:cs typeface="Times New Roman" panose="02020603050405020304" pitchFamily="18" charset="0"/>
              </a:rPr>
              <a:t> </a:t>
            </a:r>
          </a:p>
        </p:txBody>
      </p:sp>
      <p:sp>
        <p:nvSpPr>
          <p:cNvPr id="166918" name="Text Box 6">
            <a:extLst>
              <a:ext uri="{FF2B5EF4-FFF2-40B4-BE49-F238E27FC236}">
                <a16:creationId xmlns:a16="http://schemas.microsoft.com/office/drawing/2014/main" id="{9822BBAA-E4F0-4F15-A412-80A2ACC8AE20}"/>
              </a:ext>
            </a:extLst>
          </p:cNvPr>
          <p:cNvSpPr txBox="1">
            <a:spLocks noChangeArrowheads="1"/>
          </p:cNvSpPr>
          <p:nvPr/>
        </p:nvSpPr>
        <p:spPr bwMode="auto">
          <a:xfrm>
            <a:off x="685800" y="20383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例如：</a:t>
            </a:r>
            <a:r>
              <a:rPr lang="zh-CN" altLang="en-US" sz="2400" b="1"/>
              <a:t> </a:t>
            </a:r>
          </a:p>
        </p:txBody>
      </p:sp>
      <p:graphicFrame>
        <p:nvGraphicFramePr>
          <p:cNvPr id="166919" name="Object 7">
            <a:extLst>
              <a:ext uri="{FF2B5EF4-FFF2-40B4-BE49-F238E27FC236}">
                <a16:creationId xmlns:a16="http://schemas.microsoft.com/office/drawing/2014/main" id="{00F82FBD-FF09-4B14-B258-4203B4754CA0}"/>
              </a:ext>
            </a:extLst>
          </p:cNvPr>
          <p:cNvGraphicFramePr>
            <a:graphicFrameLocks noChangeAspect="1"/>
          </p:cNvGraphicFramePr>
          <p:nvPr/>
        </p:nvGraphicFramePr>
        <p:xfrm>
          <a:off x="5580063" y="3151188"/>
          <a:ext cx="2735262" cy="617537"/>
        </p:xfrm>
        <a:graphic>
          <a:graphicData uri="http://schemas.openxmlformats.org/presentationml/2006/ole">
            <mc:AlternateContent xmlns:mc="http://schemas.openxmlformats.org/markup-compatibility/2006">
              <mc:Choice xmlns:v="urn:schemas-microsoft-com:vml" Requires="v">
                <p:oleObj spid="_x0000_s120924" name="CS ChemDraw Drawing" r:id="rId3" imgW="1842077" imgH="415698" progId="ChemDraw.Document.6.0">
                  <p:embed/>
                </p:oleObj>
              </mc:Choice>
              <mc:Fallback>
                <p:oleObj name="CS ChemDraw Drawing" r:id="rId3" imgW="1842077" imgH="415698" progId="ChemDraw.Document.6.0">
                  <p:embed/>
                  <p:pic>
                    <p:nvPicPr>
                      <p:cNvPr id="166919" name="Object 7">
                        <a:extLst>
                          <a:ext uri="{FF2B5EF4-FFF2-40B4-BE49-F238E27FC236}">
                            <a16:creationId xmlns:a16="http://schemas.microsoft.com/office/drawing/2014/main" id="{00F82FBD-FF09-4B14-B258-4203B475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3151188"/>
                        <a:ext cx="273526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20" name="Object 8">
            <a:extLst>
              <a:ext uri="{FF2B5EF4-FFF2-40B4-BE49-F238E27FC236}">
                <a16:creationId xmlns:a16="http://schemas.microsoft.com/office/drawing/2014/main" id="{4744C720-F140-456C-A2AE-24F11028D41B}"/>
              </a:ext>
            </a:extLst>
          </p:cNvPr>
          <p:cNvGraphicFramePr>
            <a:graphicFrameLocks noChangeAspect="1"/>
          </p:cNvGraphicFramePr>
          <p:nvPr/>
        </p:nvGraphicFramePr>
        <p:xfrm>
          <a:off x="755650" y="3943350"/>
          <a:ext cx="2667000" cy="663575"/>
        </p:xfrm>
        <a:graphic>
          <a:graphicData uri="http://schemas.openxmlformats.org/presentationml/2006/ole">
            <mc:AlternateContent xmlns:mc="http://schemas.openxmlformats.org/markup-compatibility/2006">
              <mc:Choice xmlns:v="urn:schemas-microsoft-com:vml" Requires="v">
                <p:oleObj spid="_x0000_s120925" name="CS ChemDraw Drawing" r:id="rId5" imgW="1640840" imgH="424180" progId="ChemDraw.Document.6.0">
                  <p:embed/>
                </p:oleObj>
              </mc:Choice>
              <mc:Fallback>
                <p:oleObj name="CS ChemDraw Drawing" r:id="rId5" imgW="1640840" imgH="424180" progId="ChemDraw.Document.6.0">
                  <p:embed/>
                  <p:pic>
                    <p:nvPicPr>
                      <p:cNvPr id="166920" name="Object 8">
                        <a:extLst>
                          <a:ext uri="{FF2B5EF4-FFF2-40B4-BE49-F238E27FC236}">
                            <a16:creationId xmlns:a16="http://schemas.microsoft.com/office/drawing/2014/main" id="{4744C720-F140-456C-A2AE-24F11028D4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943350"/>
                        <a:ext cx="2667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21" name="Object 9">
            <a:extLst>
              <a:ext uri="{FF2B5EF4-FFF2-40B4-BE49-F238E27FC236}">
                <a16:creationId xmlns:a16="http://schemas.microsoft.com/office/drawing/2014/main" id="{4D6C7333-1EC1-4DC0-A20B-D2126D6F9BC0}"/>
              </a:ext>
            </a:extLst>
          </p:cNvPr>
          <p:cNvGraphicFramePr>
            <a:graphicFrameLocks noChangeAspect="1"/>
          </p:cNvGraphicFramePr>
          <p:nvPr/>
        </p:nvGraphicFramePr>
        <p:xfrm>
          <a:off x="6011863" y="4005263"/>
          <a:ext cx="1219200" cy="927100"/>
        </p:xfrm>
        <a:graphic>
          <a:graphicData uri="http://schemas.openxmlformats.org/presentationml/2006/ole">
            <mc:AlternateContent xmlns:mc="http://schemas.openxmlformats.org/markup-compatibility/2006">
              <mc:Choice xmlns:v="urn:schemas-microsoft-com:vml" Requires="v">
                <p:oleObj spid="_x0000_s120926" name="CS ChemDraw Drawing" r:id="rId7" imgW="944880" imgH="736600" progId="ChemDraw.Document.6.0">
                  <p:embed/>
                </p:oleObj>
              </mc:Choice>
              <mc:Fallback>
                <p:oleObj name="CS ChemDraw Drawing" r:id="rId7" imgW="944880" imgH="736600" progId="ChemDraw.Document.6.0">
                  <p:embed/>
                  <p:pic>
                    <p:nvPicPr>
                      <p:cNvPr id="166921" name="Object 9">
                        <a:extLst>
                          <a:ext uri="{FF2B5EF4-FFF2-40B4-BE49-F238E27FC236}">
                            <a16:creationId xmlns:a16="http://schemas.microsoft.com/office/drawing/2014/main" id="{4D6C7333-1EC1-4DC0-A20B-D2126D6F9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4005263"/>
                        <a:ext cx="12192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7944" name="Text Box 8">
            <a:extLst>
              <a:ext uri="{FF2B5EF4-FFF2-40B4-BE49-F238E27FC236}">
                <a16:creationId xmlns:a16="http://schemas.microsoft.com/office/drawing/2014/main" id="{602E99C4-9860-4773-A848-8F7BA5C6A078}"/>
              </a:ext>
            </a:extLst>
          </p:cNvPr>
          <p:cNvSpPr txBox="1">
            <a:spLocks noChangeArrowheads="1"/>
          </p:cNvSpPr>
          <p:nvPr/>
        </p:nvSpPr>
        <p:spPr bwMode="auto">
          <a:xfrm>
            <a:off x="395288" y="981075"/>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可通过臭氧化物还原水解的产物来推测原烯烃的结构。</a:t>
            </a:r>
            <a:r>
              <a:rPr lang="zh-CN" altLang="en-US" sz="2400" b="1"/>
              <a:t> </a:t>
            </a:r>
          </a:p>
        </p:txBody>
      </p:sp>
      <p:sp>
        <p:nvSpPr>
          <p:cNvPr id="2" name="日期占位符 1">
            <a:extLst>
              <a:ext uri="{FF2B5EF4-FFF2-40B4-BE49-F238E27FC236}">
                <a16:creationId xmlns:a16="http://schemas.microsoft.com/office/drawing/2014/main" id="{D93B0B32-6BD1-4BA4-BD92-FEB07B0B2ACF}"/>
              </a:ext>
            </a:extLst>
          </p:cNvPr>
          <p:cNvSpPr>
            <a:spLocks noGrp="1"/>
          </p:cNvSpPr>
          <p:nvPr>
            <p:ph type="dt" sz="quarter" idx="10"/>
          </p:nvPr>
        </p:nvSpPr>
        <p:spPr/>
        <p:txBody>
          <a:bodyPr/>
          <a:lstStyle/>
          <a:p>
            <a:pPr>
              <a:defRPr/>
            </a:pPr>
            <a:fld id="{10CECDF6-9696-4D17-BB09-92C38FD200BA}"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080976D2-46FA-4D84-BD8F-56AA4F99CEAF}"/>
              </a:ext>
            </a:extLst>
          </p:cNvPr>
          <p:cNvSpPr>
            <a:spLocks noGrp="1"/>
          </p:cNvSpPr>
          <p:nvPr>
            <p:ph type="sldNum" sz="quarter" idx="12"/>
          </p:nvPr>
        </p:nvSpPr>
        <p:spPr/>
        <p:txBody>
          <a:bodyPr/>
          <a:lstStyle/>
          <a:p>
            <a:pPr>
              <a:defRPr/>
            </a:pPr>
            <a:fld id="{08E03087-B2B2-48C6-A7D2-F23150C5D182}" type="slidenum">
              <a:rPr lang="en-US" altLang="zh-CN"/>
              <a:pPr>
                <a:defRPr/>
              </a:pPr>
              <a:t>64</a:t>
            </a:fld>
            <a:endParaRPr lang="en-US" altLang="zh-CN"/>
          </a:p>
        </p:txBody>
      </p:sp>
      <p:sp>
        <p:nvSpPr>
          <p:cNvPr id="10" name="Text Box 4">
            <a:extLst>
              <a:ext uri="{FF2B5EF4-FFF2-40B4-BE49-F238E27FC236}">
                <a16:creationId xmlns:a16="http://schemas.microsoft.com/office/drawing/2014/main" id="{74DBBD19-E9AF-42C6-80C6-7E8CEBCFE19D}"/>
              </a:ext>
            </a:extLst>
          </p:cNvPr>
          <p:cNvSpPr txBox="1">
            <a:spLocks noChangeArrowheads="1"/>
          </p:cNvSpPr>
          <p:nvPr/>
        </p:nvSpPr>
        <p:spPr bwMode="auto">
          <a:xfrm>
            <a:off x="595313" y="5106988"/>
            <a:ext cx="8191500" cy="1128712"/>
          </a:xfrm>
          <a:prstGeom prst="rect">
            <a:avLst/>
          </a:prstGeom>
          <a:noFill/>
          <a:ln>
            <a:noFill/>
          </a:ln>
          <a:effec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150000"/>
              </a:lnSpc>
              <a:spcBef>
                <a:spcPct val="50000"/>
              </a:spcBef>
              <a:spcAft>
                <a:spcPts val="0"/>
              </a:spcAft>
              <a:defRPr/>
            </a:pPr>
            <a:r>
              <a:rPr lang="zh-CN" altLang="en-US" sz="2400" b="1" dirty="0">
                <a:solidFill>
                  <a:srgbClr val="663300"/>
                </a:solidFill>
                <a:effectLst>
                  <a:outerShdw blurRad="38100" dist="38100" dir="2700000" algn="tl">
                    <a:srgbClr val="C0C0C0"/>
                  </a:outerShdw>
                </a:effectLst>
                <a:latin typeface="Arial" pitchFamily="34" charset="0"/>
                <a:ea typeface="黑体" pitchFamily="2" charset="-122"/>
              </a:rPr>
              <a:t>臭氧化物极其不稳定，纯态时易发生爆炸。因此，在实验室中不将其分离，直接进行还原水解，得到醛或酮。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67944"/>
                                        </p:tgtEl>
                                        <p:attrNameLst>
                                          <p:attrName>style.visibility</p:attrName>
                                        </p:attrNameLst>
                                      </p:cBhvr>
                                      <p:to>
                                        <p:strVal val="visible"/>
                                      </p:to>
                                    </p:set>
                                    <p:animEffect transition="in" filter="barn(inHorizontal)">
                                      <p:cBhvr>
                                        <p:cTn id="7" dur="500"/>
                                        <p:tgtEl>
                                          <p:spTgt spid="167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66918"/>
                                        </p:tgtEl>
                                        <p:attrNameLst>
                                          <p:attrName>style.visibility</p:attrName>
                                        </p:attrNameLst>
                                      </p:cBhvr>
                                      <p:to>
                                        <p:strVal val="visible"/>
                                      </p:to>
                                    </p:set>
                                    <p:animEffect transition="in" filter="strips(downLeft)">
                                      <p:cBhvr>
                                        <p:cTn id="12" dur="500"/>
                                        <p:tgtEl>
                                          <p:spTgt spid="166918"/>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66917"/>
                                        </p:tgtEl>
                                        <p:attrNameLst>
                                          <p:attrName>style.visibility</p:attrName>
                                        </p:attrNameLst>
                                      </p:cBhvr>
                                      <p:to>
                                        <p:strVal val="visible"/>
                                      </p:to>
                                    </p:set>
                                    <p:animEffect transition="in" filter="strips(downLeft)">
                                      <p:cBhvr>
                                        <p:cTn id="15" dur="500"/>
                                        <p:tgtEl>
                                          <p:spTgt spid="1669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nodeType="clickEffect">
                                  <p:stCondLst>
                                    <p:cond delay="0"/>
                                  </p:stCondLst>
                                  <p:childTnLst>
                                    <p:set>
                                      <p:cBhvr>
                                        <p:cTn id="19" dur="1" fill="hold">
                                          <p:stCondLst>
                                            <p:cond delay="0"/>
                                          </p:stCondLst>
                                        </p:cTn>
                                        <p:tgtEl>
                                          <p:spTgt spid="166919"/>
                                        </p:tgtEl>
                                        <p:attrNameLst>
                                          <p:attrName>style.visibility</p:attrName>
                                        </p:attrNameLst>
                                      </p:cBhvr>
                                      <p:to>
                                        <p:strVal val="visible"/>
                                      </p:to>
                                    </p:set>
                                    <p:animEffect transition="in" filter="barn(inHorizontal)">
                                      <p:cBhvr>
                                        <p:cTn id="20" dur="500"/>
                                        <p:tgtEl>
                                          <p:spTgt spid="1669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6920"/>
                                        </p:tgtEl>
                                        <p:attrNameLst>
                                          <p:attrName>style.visibility</p:attrName>
                                        </p:attrNameLst>
                                      </p:cBhvr>
                                      <p:to>
                                        <p:strVal val="visible"/>
                                      </p:to>
                                    </p:set>
                                    <p:anim calcmode="lin" valueType="num">
                                      <p:cBhvr additive="base">
                                        <p:cTn id="25" dur="500" fill="hold"/>
                                        <p:tgtEl>
                                          <p:spTgt spid="166920"/>
                                        </p:tgtEl>
                                        <p:attrNameLst>
                                          <p:attrName>ppt_x</p:attrName>
                                        </p:attrNameLst>
                                      </p:cBhvr>
                                      <p:tavLst>
                                        <p:tav tm="0">
                                          <p:val>
                                            <p:strVal val="#ppt_x"/>
                                          </p:val>
                                        </p:tav>
                                        <p:tav tm="100000">
                                          <p:val>
                                            <p:strVal val="#ppt_x"/>
                                          </p:val>
                                        </p:tav>
                                      </p:tavLst>
                                    </p:anim>
                                    <p:anim calcmode="lin" valueType="num">
                                      <p:cBhvr additive="base">
                                        <p:cTn id="26" dur="500" fill="hold"/>
                                        <p:tgtEl>
                                          <p:spTgt spid="16692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166921"/>
                                        </p:tgtEl>
                                        <p:attrNameLst>
                                          <p:attrName>style.visibility</p:attrName>
                                        </p:attrNameLst>
                                      </p:cBhvr>
                                      <p:to>
                                        <p:strVal val="visible"/>
                                      </p:to>
                                    </p:set>
                                    <p:animEffect transition="in" filter="slide(fromBottom)">
                                      <p:cBhvr>
                                        <p:cTn id="31" dur="500"/>
                                        <p:tgtEl>
                                          <p:spTgt spid="166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p:bldP spid="166918" grpId="0"/>
      <p:bldP spid="1679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376133" y="539258"/>
            <a:ext cx="4172795"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等线" panose="02010600030101010101" pitchFamily="2" charset="-122"/>
              </a:rPr>
              <a:t>（</a:t>
            </a:r>
            <a:r>
              <a:rPr kumimoji="1" lang="en-US" altLang="zh-CN" sz="2400" b="1" dirty="0">
                <a:solidFill>
                  <a:srgbClr val="000000"/>
                </a:solidFill>
                <a:latin typeface="Times New Roman" panose="02020603050405020304" pitchFamily="18" charset="0"/>
                <a:ea typeface="等线" panose="02010600030101010101" pitchFamily="2" charset="-122"/>
              </a:rPr>
              <a:t>3</a:t>
            </a:r>
            <a:r>
              <a:rPr kumimoji="1" lang="zh-CN" altLang="en-US" sz="2400" b="1" dirty="0">
                <a:solidFill>
                  <a:srgbClr val="000000"/>
                </a:solidFill>
                <a:latin typeface="Times New Roman" panose="02020603050405020304" pitchFamily="18" charset="0"/>
                <a:ea typeface="等线" panose="02010600030101010101" pitchFamily="2" charset="-122"/>
              </a:rPr>
              <a:t>）硼氢化</a:t>
            </a:r>
            <a:r>
              <a:rPr kumimoji="1" lang="en-US" altLang="zh-CN" sz="2400" b="1" dirty="0">
                <a:solidFill>
                  <a:srgbClr val="000000"/>
                </a:solidFill>
                <a:latin typeface="Times New Roman" panose="02020603050405020304" pitchFamily="18" charset="0"/>
                <a:ea typeface="等线" panose="02010600030101010101" pitchFamily="2" charset="-122"/>
              </a:rPr>
              <a:t>—</a:t>
            </a:r>
            <a:r>
              <a:rPr kumimoji="1" lang="zh-CN" altLang="en-US" sz="2400" b="1" dirty="0">
                <a:solidFill>
                  <a:srgbClr val="000000"/>
                </a:solidFill>
                <a:latin typeface="Times New Roman" panose="02020603050405020304" pitchFamily="18" charset="0"/>
                <a:ea typeface="等线" panose="02010600030101010101" pitchFamily="2" charset="-122"/>
              </a:rPr>
              <a:t>氧化反应</a:t>
            </a:r>
          </a:p>
        </p:txBody>
      </p:sp>
      <p:sp>
        <p:nvSpPr>
          <p:cNvPr id="26" name="Text Box 3"/>
          <p:cNvSpPr txBox="1">
            <a:spLocks noChangeArrowheads="1"/>
          </p:cNvSpPr>
          <p:nvPr/>
        </p:nvSpPr>
        <p:spPr bwMode="auto">
          <a:xfrm>
            <a:off x="323528" y="1066862"/>
            <a:ext cx="8568952" cy="77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乙硼烷是甲硼烷的二聚体，在醚类溶剂中，乙硼烷溶解并成为甲硼烷与醚的络合物形式。</a:t>
            </a:r>
          </a:p>
        </p:txBody>
      </p:sp>
      <p:sp>
        <p:nvSpPr>
          <p:cNvPr id="27" name="Text Box 7"/>
          <p:cNvSpPr txBox="1">
            <a:spLocks noChangeArrowheads="1"/>
          </p:cNvSpPr>
          <p:nvPr/>
        </p:nvSpPr>
        <p:spPr bwMode="auto">
          <a:xfrm>
            <a:off x="323529" y="3429000"/>
            <a:ext cx="864096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烯烃与乙硼烷反应生成三烷基硼，这个反应叫做硼氢化反应。加成反应中，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BH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可作为一个亲电试剂与烯烃的</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π</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电子云络合，然后硼原子加在取代基较少即空间阻碍较小的双键碳原子上，取向遵循反马氏规则。</a:t>
            </a:r>
            <a:endPar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0">
            <a:extLst>
              <a:ext uri="{FF2B5EF4-FFF2-40B4-BE49-F238E27FC236}">
                <a16:creationId xmlns:a16="http://schemas.microsoft.com/office/drawing/2014/main" id="{055A3855-D41E-4CE1-91DA-A77E7A5854F4}"/>
              </a:ext>
            </a:extLst>
          </p:cNvPr>
          <p:cNvSpPr txBox="1">
            <a:spLocks noChangeArrowheads="1"/>
          </p:cNvSpPr>
          <p:nvPr/>
        </p:nvSpPr>
        <p:spPr bwMode="auto">
          <a:xfrm>
            <a:off x="660400" y="1981238"/>
            <a:ext cx="1600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dirty="0">
                <a:solidFill>
                  <a:srgbClr val="663300"/>
                </a:solidFill>
                <a:latin typeface="Arial" panose="020B0604020202020204" pitchFamily="34" charset="0"/>
                <a:ea typeface="黑体" panose="02010609060101010101" pitchFamily="49" charset="-122"/>
              </a:rPr>
              <a:t>电负性：</a:t>
            </a:r>
          </a:p>
          <a:p>
            <a:pPr eaLnBrk="1" hangingPunct="1">
              <a:spcBef>
                <a:spcPct val="50000"/>
              </a:spcBef>
            </a:pPr>
            <a:r>
              <a:rPr lang="en-US" altLang="zh-CN" sz="2000" b="1" dirty="0">
                <a:solidFill>
                  <a:srgbClr val="663300"/>
                </a:solidFill>
                <a:latin typeface="Arial" panose="020B0604020202020204" pitchFamily="34" charset="0"/>
                <a:ea typeface="黑体" panose="02010609060101010101" pitchFamily="49" charset="-122"/>
              </a:rPr>
              <a:t>     B</a:t>
            </a:r>
            <a:r>
              <a:rPr lang="zh-CN" altLang="en-US" sz="2000" b="1" dirty="0">
                <a:solidFill>
                  <a:srgbClr val="663300"/>
                </a:solidFill>
                <a:latin typeface="Arial" panose="020B0604020202020204" pitchFamily="34" charset="0"/>
                <a:ea typeface="黑体" panose="02010609060101010101" pitchFamily="49" charset="-122"/>
              </a:rPr>
              <a:t>：</a:t>
            </a:r>
            <a:r>
              <a:rPr lang="en-US" altLang="zh-CN" sz="2000" b="1" dirty="0">
                <a:solidFill>
                  <a:srgbClr val="663300"/>
                </a:solidFill>
                <a:latin typeface="Arial" panose="020B0604020202020204" pitchFamily="34" charset="0"/>
                <a:ea typeface="黑体" panose="02010609060101010101" pitchFamily="49" charset="-122"/>
              </a:rPr>
              <a:t>2.0</a:t>
            </a:r>
          </a:p>
          <a:p>
            <a:pPr eaLnBrk="1" hangingPunct="1">
              <a:spcBef>
                <a:spcPct val="50000"/>
              </a:spcBef>
            </a:pPr>
            <a:r>
              <a:rPr lang="en-US" altLang="zh-CN" sz="2000" b="1" dirty="0">
                <a:solidFill>
                  <a:srgbClr val="663300"/>
                </a:solidFill>
                <a:latin typeface="Arial" panose="020B0604020202020204" pitchFamily="34" charset="0"/>
                <a:ea typeface="黑体" panose="02010609060101010101" pitchFamily="49" charset="-122"/>
              </a:rPr>
              <a:t>     H</a:t>
            </a:r>
            <a:r>
              <a:rPr lang="zh-CN" altLang="en-US" sz="2000" b="1" dirty="0">
                <a:solidFill>
                  <a:srgbClr val="663300"/>
                </a:solidFill>
                <a:latin typeface="Arial" panose="020B0604020202020204" pitchFamily="34" charset="0"/>
                <a:ea typeface="黑体" panose="02010609060101010101" pitchFamily="49" charset="-122"/>
              </a:rPr>
              <a:t>：</a:t>
            </a:r>
            <a:r>
              <a:rPr lang="en-US" altLang="zh-CN" sz="2000" b="1" dirty="0">
                <a:solidFill>
                  <a:srgbClr val="663300"/>
                </a:solidFill>
                <a:latin typeface="Arial" panose="020B0604020202020204" pitchFamily="34" charset="0"/>
                <a:ea typeface="黑体" panose="02010609060101010101" pitchFamily="49" charset="-122"/>
              </a:rPr>
              <a:t>2.2</a:t>
            </a:r>
          </a:p>
        </p:txBody>
      </p:sp>
      <p:graphicFrame>
        <p:nvGraphicFramePr>
          <p:cNvPr id="9" name="对象 8">
            <a:extLst>
              <a:ext uri="{FF2B5EF4-FFF2-40B4-BE49-F238E27FC236}">
                <a16:creationId xmlns:a16="http://schemas.microsoft.com/office/drawing/2014/main" id="{5F06DE21-98B8-4BD9-A289-28C780511143}"/>
              </a:ext>
            </a:extLst>
          </p:cNvPr>
          <p:cNvGraphicFramePr>
            <a:graphicFrameLocks noChangeAspect="1"/>
          </p:cNvGraphicFramePr>
          <p:nvPr>
            <p:extLst>
              <p:ext uri="{D42A27DB-BD31-4B8C-83A1-F6EECF244321}">
                <p14:modId xmlns:p14="http://schemas.microsoft.com/office/powerpoint/2010/main" val="3885703890"/>
              </p:ext>
            </p:extLst>
          </p:nvPr>
        </p:nvGraphicFramePr>
        <p:xfrm>
          <a:off x="309664" y="5628294"/>
          <a:ext cx="3398241" cy="289431"/>
        </p:xfrm>
        <a:graphic>
          <a:graphicData uri="http://schemas.openxmlformats.org/presentationml/2006/ole">
            <mc:AlternateContent xmlns:mc="http://schemas.openxmlformats.org/markup-compatibility/2006">
              <mc:Choice xmlns:v="urn:schemas-microsoft-com:vml" Requires="v">
                <p:oleObj spid="_x0000_s121917" name="CS ChemDraw Drawing" r:id="rId4" imgW="3367782" imgH="284510" progId="ChemDraw.Document.6.0">
                  <p:embed/>
                </p:oleObj>
              </mc:Choice>
              <mc:Fallback>
                <p:oleObj name="CS ChemDraw Drawing" r:id="rId4" imgW="3367782" imgH="284510" progId="ChemDraw.Document.6.0">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4" y="5628294"/>
                        <a:ext cx="3398241" cy="289431"/>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AB19A259-9B9F-4CDE-8E39-ED32BED9E9E4}"/>
              </a:ext>
            </a:extLst>
          </p:cNvPr>
          <p:cNvGraphicFramePr>
            <a:graphicFrameLocks noChangeAspect="1"/>
          </p:cNvGraphicFramePr>
          <p:nvPr>
            <p:extLst>
              <p:ext uri="{D42A27DB-BD31-4B8C-83A1-F6EECF244321}">
                <p14:modId xmlns:p14="http://schemas.microsoft.com/office/powerpoint/2010/main" val="1347623528"/>
              </p:ext>
            </p:extLst>
          </p:nvPr>
        </p:nvGraphicFramePr>
        <p:xfrm>
          <a:off x="4027035" y="4667187"/>
          <a:ext cx="4576618" cy="2114525"/>
        </p:xfrm>
        <a:graphic>
          <a:graphicData uri="http://schemas.openxmlformats.org/presentationml/2006/ole">
            <mc:AlternateContent xmlns:mc="http://schemas.openxmlformats.org/markup-compatibility/2006">
              <mc:Choice xmlns:v="urn:schemas-microsoft-com:vml" Requires="v">
                <p:oleObj spid="_x0000_s121918" name="CS ChemDraw Drawing" r:id="rId6" imgW="5985939" imgH="2756562" progId="ChemDraw.Document.6.0">
                  <p:embed/>
                </p:oleObj>
              </mc:Choice>
              <mc:Fallback>
                <p:oleObj name="CS ChemDraw Drawing" r:id="rId6" imgW="5985939" imgH="2756562" progId="ChemDraw.Document.6.0">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7035" y="4667187"/>
                        <a:ext cx="4576618" cy="2114525"/>
                      </a:xfrm>
                      <a:prstGeom prst="rect">
                        <a:avLst/>
                      </a:prstGeom>
                      <a:noFill/>
                      <a:ln>
                        <a:noFill/>
                      </a:ln>
                    </p:spPr>
                  </p:pic>
                </p:oleObj>
              </mc:Fallback>
            </mc:AlternateContent>
          </a:graphicData>
        </a:graphic>
      </p:graphicFrame>
      <p:sp>
        <p:nvSpPr>
          <p:cNvPr id="17" name="Text Box 12">
            <a:extLst>
              <a:ext uri="{FF2B5EF4-FFF2-40B4-BE49-F238E27FC236}">
                <a16:creationId xmlns:a16="http://schemas.microsoft.com/office/drawing/2014/main" id="{9856F2CD-EBE8-4B72-8CD3-90AAF6A3B3A3}"/>
              </a:ext>
            </a:extLst>
          </p:cNvPr>
          <p:cNvSpPr txBox="1">
            <a:spLocks noChangeArrowheads="1"/>
          </p:cNvSpPr>
          <p:nvPr/>
        </p:nvSpPr>
        <p:spPr bwMode="auto">
          <a:xfrm>
            <a:off x="3305175" y="2819452"/>
            <a:ext cx="2895600" cy="4572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400" b="1" dirty="0">
                <a:solidFill>
                  <a:srgbClr val="663300"/>
                </a:solidFill>
                <a:effectLst>
                  <a:outerShdw blurRad="38100" dist="38100" dir="2700000" algn="tl">
                    <a:srgbClr val="C0C0C0"/>
                  </a:outerShdw>
                </a:effectLst>
                <a:latin typeface="+mn-lt"/>
                <a:ea typeface="黑体" pitchFamily="2" charset="-122"/>
              </a:rPr>
              <a:t>三中心两电子键</a:t>
            </a:r>
          </a:p>
        </p:txBody>
      </p:sp>
      <p:pic>
        <p:nvPicPr>
          <p:cNvPr id="18" name="Picture 10">
            <a:extLst>
              <a:ext uri="{FF2B5EF4-FFF2-40B4-BE49-F238E27FC236}">
                <a16:creationId xmlns:a16="http://schemas.microsoft.com/office/drawing/2014/main" id="{3EFD30B1-5E2F-4FA7-8E0F-C8D3FA2665B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7575" y="1447852"/>
            <a:ext cx="1924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
            <a:extLst>
              <a:ext uri="{FF2B5EF4-FFF2-40B4-BE49-F238E27FC236}">
                <a16:creationId xmlns:a16="http://schemas.microsoft.com/office/drawing/2014/main" id="{46D2C43D-C727-4BDA-BB22-95FC2CD60AA3}"/>
              </a:ext>
            </a:extLst>
          </p:cNvPr>
          <p:cNvSpPr>
            <a:spLocks noChangeArrowheads="1"/>
          </p:cNvSpPr>
          <p:nvPr/>
        </p:nvSpPr>
        <p:spPr bwMode="auto">
          <a:xfrm>
            <a:off x="3838575" y="1905052"/>
            <a:ext cx="381000" cy="304800"/>
          </a:xfrm>
          <a:prstGeom prst="rect">
            <a:avLst/>
          </a:prstGeom>
          <a:solidFill>
            <a:srgbClr val="FF66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 name="Rectangle 10">
            <a:extLst>
              <a:ext uri="{FF2B5EF4-FFF2-40B4-BE49-F238E27FC236}">
                <a16:creationId xmlns:a16="http://schemas.microsoft.com/office/drawing/2014/main" id="{72E44150-1AA1-494C-944C-68369818882E}"/>
              </a:ext>
            </a:extLst>
          </p:cNvPr>
          <p:cNvSpPr>
            <a:spLocks noChangeArrowheads="1"/>
          </p:cNvSpPr>
          <p:nvPr/>
        </p:nvSpPr>
        <p:spPr bwMode="auto">
          <a:xfrm>
            <a:off x="4524375" y="1905052"/>
            <a:ext cx="381000" cy="304800"/>
          </a:xfrm>
          <a:prstGeom prst="rect">
            <a:avLst/>
          </a:prstGeom>
          <a:solidFill>
            <a:srgbClr val="FF66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1" name="AutoShape 11">
            <a:extLst>
              <a:ext uri="{FF2B5EF4-FFF2-40B4-BE49-F238E27FC236}">
                <a16:creationId xmlns:a16="http://schemas.microsoft.com/office/drawing/2014/main" id="{4233E9CD-67EC-4A88-9F92-575D0A86578B}"/>
              </a:ext>
            </a:extLst>
          </p:cNvPr>
          <p:cNvSpPr>
            <a:spLocks/>
          </p:cNvSpPr>
          <p:nvPr/>
        </p:nvSpPr>
        <p:spPr bwMode="auto">
          <a:xfrm>
            <a:off x="6353175" y="2552752"/>
            <a:ext cx="1981200" cy="876300"/>
          </a:xfrm>
          <a:prstGeom prst="accentCallout1">
            <a:avLst>
              <a:gd name="adj1" fmla="val 13042"/>
              <a:gd name="adj2" fmla="val -3847"/>
              <a:gd name="adj3" fmla="val -47824"/>
              <a:gd name="adj4" fmla="val -76921"/>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rgbClr val="CC3300"/>
                </a:solidFill>
                <a:latin typeface="Arial" panose="020B0604020202020204" pitchFamily="34" charset="0"/>
                <a:ea typeface="黑体" panose="02010609060101010101" pitchFamily="49" charset="-122"/>
              </a:rPr>
              <a:t>带部分正电荷</a:t>
            </a:r>
          </a:p>
          <a:p>
            <a:pPr eaLnBrk="1" hangingPunct="1">
              <a:spcBef>
                <a:spcPct val="35000"/>
              </a:spcBef>
            </a:pPr>
            <a:r>
              <a:rPr lang="zh-CN" altLang="en-US" sz="2000" b="1">
                <a:solidFill>
                  <a:srgbClr val="CC3300"/>
                </a:solidFill>
                <a:latin typeface="Arial" panose="020B0604020202020204" pitchFamily="34" charset="0"/>
                <a:ea typeface="黑体" panose="02010609060101010101" pitchFamily="49" charset="-122"/>
              </a:rPr>
              <a:t>亲电中心</a:t>
            </a:r>
          </a:p>
        </p:txBody>
      </p:sp>
      <p:sp>
        <p:nvSpPr>
          <p:cNvPr id="22" name="Line 12">
            <a:extLst>
              <a:ext uri="{FF2B5EF4-FFF2-40B4-BE49-F238E27FC236}">
                <a16:creationId xmlns:a16="http://schemas.microsoft.com/office/drawing/2014/main" id="{603C183D-5004-46D4-B71D-0FA9359802DD}"/>
              </a:ext>
            </a:extLst>
          </p:cNvPr>
          <p:cNvSpPr>
            <a:spLocks noChangeShapeType="1"/>
          </p:cNvSpPr>
          <p:nvPr/>
        </p:nvSpPr>
        <p:spPr bwMode="auto">
          <a:xfrm>
            <a:off x="4143375" y="2133652"/>
            <a:ext cx="2133600" cy="53340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 name="Picture 27">
            <a:extLst>
              <a:ext uri="{FF2B5EF4-FFF2-40B4-BE49-F238E27FC236}">
                <a16:creationId xmlns:a16="http://schemas.microsoft.com/office/drawing/2014/main" id="{538485D1-3721-44F6-929B-5D0D06E75967}"/>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356066" y="525527"/>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7">
            <a:extLst>
              <a:ext uri="{FF2B5EF4-FFF2-40B4-BE49-F238E27FC236}">
                <a16:creationId xmlns:a16="http://schemas.microsoft.com/office/drawing/2014/main" id="{D8BB1878-34E0-4C68-8917-AD0684449B56}"/>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889466" y="528702"/>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7">
            <a:extLst>
              <a:ext uri="{FF2B5EF4-FFF2-40B4-BE49-F238E27FC236}">
                <a16:creationId xmlns:a16="http://schemas.microsoft.com/office/drawing/2014/main" id="{B1F1CC8B-75B8-4DCE-967E-7D52B8237E41}"/>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378416" y="528702"/>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486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strips(down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utoUpdateAnimBg="0"/>
      <p:bldP spid="27" grpId="0" autoUpdateAnimBg="0"/>
      <p:bldP spid="19" grpId="0" animBg="1"/>
      <p:bldP spid="20" grpId="0" animBg="1"/>
      <p:bldP spid="21"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7154" y="566800"/>
            <a:ext cx="8249691" cy="957250"/>
          </a:xfrm>
          <a:prstGeom prst="rect">
            <a:avLst/>
          </a:prstGeom>
          <a:noFill/>
        </p:spPr>
        <p:txBody>
          <a:bodyPr wrap="square">
            <a:spAutoFit/>
          </a:bodyPr>
          <a:lstStyle/>
          <a:p>
            <a:pPr indent="276225" algn="just" eaLnBrk="1" hangingPunct="1">
              <a:lnSpc>
                <a:spcPct val="150000"/>
              </a:lnSpc>
              <a:tabLst>
                <a:tab pos="3429000" algn="l"/>
              </a:tabLst>
              <a:defRPr/>
            </a:pP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硼氢化反应所得的混合物可直接与过氧化氢的氢氧化钠溶液作用，烷基硼被氧化水解为醇。</a:t>
            </a:r>
          </a:p>
        </p:txBody>
      </p:sp>
      <p:graphicFrame>
        <p:nvGraphicFramePr>
          <p:cNvPr id="4" name="对象 4"/>
          <p:cNvGraphicFramePr>
            <a:graphicFrameLocks noChangeAspect="1"/>
          </p:cNvGraphicFramePr>
          <p:nvPr>
            <p:extLst>
              <p:ext uri="{D42A27DB-BD31-4B8C-83A1-F6EECF244321}">
                <p14:modId xmlns:p14="http://schemas.microsoft.com/office/powerpoint/2010/main" val="1049913476"/>
              </p:ext>
            </p:extLst>
          </p:nvPr>
        </p:nvGraphicFramePr>
        <p:xfrm>
          <a:off x="2010083" y="1557374"/>
          <a:ext cx="5123833" cy="482598"/>
        </p:xfrm>
        <a:graphic>
          <a:graphicData uri="http://schemas.openxmlformats.org/presentationml/2006/ole">
            <mc:AlternateContent xmlns:mc="http://schemas.openxmlformats.org/markup-compatibility/2006">
              <mc:Choice xmlns:v="urn:schemas-microsoft-com:vml" Requires="v">
                <p:oleObj spid="_x0000_s122916" name="CS ChemDraw Drawing" r:id="rId4" imgW="4230243" imgH="397342" progId="ChemDraw.Document.6.0">
                  <p:embed/>
                </p:oleObj>
              </mc:Choice>
              <mc:Fallback>
                <p:oleObj name="CS ChemDraw Drawing" r:id="rId4" imgW="4230243" imgH="397342" progId="ChemDraw.Document.6.0">
                  <p:embed/>
                  <p:pic>
                    <p:nvPicPr>
                      <p:cNvPr id="4"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083" y="1557374"/>
                        <a:ext cx="5123833" cy="482598"/>
                      </a:xfrm>
                      <a:prstGeom prst="rect">
                        <a:avLst/>
                      </a:prstGeom>
                      <a:noFill/>
                      <a:ln>
                        <a:noFill/>
                      </a:ln>
                    </p:spPr>
                  </p:pic>
                </p:oleObj>
              </mc:Fallback>
            </mc:AlternateContent>
          </a:graphicData>
        </a:graphic>
      </p:graphicFrame>
      <p:sp>
        <p:nvSpPr>
          <p:cNvPr id="5" name="文本框 6"/>
          <p:cNvSpPr txBox="1"/>
          <p:nvPr/>
        </p:nvSpPr>
        <p:spPr>
          <a:xfrm>
            <a:off x="503187" y="2166958"/>
            <a:ext cx="8137623" cy="957250"/>
          </a:xfrm>
          <a:prstGeom prst="rect">
            <a:avLst/>
          </a:prstGeom>
          <a:noFill/>
        </p:spPr>
        <p:txBody>
          <a:bodyPr wrap="square">
            <a:spAutoFit/>
          </a:bodyPr>
          <a:lstStyle/>
          <a:p>
            <a:pPr indent="276225" algn="just" eaLnBrk="1" hangingPunct="1">
              <a:lnSpc>
                <a:spcPct val="150000"/>
              </a:lnSpc>
              <a:tabLst>
                <a:tab pos="3429000" algn="l"/>
              </a:tabLst>
              <a:defRPr/>
            </a:pP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硼氢化</a:t>
            </a:r>
            <a:r>
              <a:rPr lang="en-US"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氧化反应</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的结果是在双键上加一分子的水，是制备醇特别是伯醇的好方法。</a:t>
            </a:r>
          </a:p>
        </p:txBody>
      </p:sp>
      <p:sp>
        <p:nvSpPr>
          <p:cNvPr id="8" name="Rectangle 3">
            <a:extLst>
              <a:ext uri="{FF2B5EF4-FFF2-40B4-BE49-F238E27FC236}">
                <a16:creationId xmlns:a16="http://schemas.microsoft.com/office/drawing/2014/main" id="{F07DE432-E474-424E-984C-B611A8C17E60}"/>
              </a:ext>
            </a:extLst>
          </p:cNvPr>
          <p:cNvSpPr txBox="1">
            <a:spLocks noChangeArrowheads="1"/>
          </p:cNvSpPr>
          <p:nvPr/>
        </p:nvSpPr>
        <p:spPr>
          <a:xfrm>
            <a:off x="731835" y="4495724"/>
            <a:ext cx="7680325" cy="1828800"/>
          </a:xfrm>
          <a:prstGeom prst="rect">
            <a:avLst/>
          </a:prstGeom>
          <a:noFill/>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400" b="1" kern="0" dirty="0"/>
              <a:t>顺式加成</a:t>
            </a:r>
          </a:p>
          <a:p>
            <a:pPr eaLnBrk="1" hangingPunct="1">
              <a:defRPr/>
            </a:pPr>
            <a:r>
              <a:rPr lang="zh-CN" altLang="en-US" sz="2400" b="1" kern="0" dirty="0"/>
              <a:t>硼总是从空间位阻小的方向进攻</a:t>
            </a:r>
          </a:p>
          <a:p>
            <a:pPr eaLnBrk="1" hangingPunct="1">
              <a:defRPr/>
            </a:pPr>
            <a:r>
              <a:rPr lang="zh-CN" altLang="en-US" sz="2400" b="1" kern="0" dirty="0"/>
              <a:t>无重排</a:t>
            </a:r>
          </a:p>
          <a:p>
            <a:pPr eaLnBrk="1" hangingPunct="1">
              <a:defRPr/>
            </a:pPr>
            <a:r>
              <a:rPr lang="zh-CN" altLang="en-US" sz="2400" b="1" kern="0" dirty="0"/>
              <a:t>反应温和，产率高</a:t>
            </a:r>
          </a:p>
        </p:txBody>
      </p:sp>
      <p:pic>
        <p:nvPicPr>
          <p:cNvPr id="10" name="图片 9">
            <a:extLst>
              <a:ext uri="{FF2B5EF4-FFF2-40B4-BE49-F238E27FC236}">
                <a16:creationId xmlns:a16="http://schemas.microsoft.com/office/drawing/2014/main" id="{C7989437-4D5A-40D3-BDFA-851FF4C40C41}"/>
              </a:ext>
            </a:extLst>
          </p:cNvPr>
          <p:cNvPicPr>
            <a:picLocks noChangeAspect="1"/>
          </p:cNvPicPr>
          <p:nvPr/>
        </p:nvPicPr>
        <p:blipFill>
          <a:blip r:embed="rId6"/>
          <a:stretch>
            <a:fillRect/>
          </a:stretch>
        </p:blipFill>
        <p:spPr>
          <a:xfrm>
            <a:off x="1656991" y="3200406"/>
            <a:ext cx="5830012" cy="793407"/>
          </a:xfrm>
          <a:prstGeom prst="rect">
            <a:avLst/>
          </a:prstGeom>
        </p:spPr>
      </p:pic>
    </p:spTree>
    <p:extLst>
      <p:ext uri="{BB962C8B-B14F-4D97-AF65-F5344CB8AC3E}">
        <p14:creationId xmlns:p14="http://schemas.microsoft.com/office/powerpoint/2010/main" val="11678456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left)">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wipe(left)">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build="p"/>
    </p:bldLst>
  </p:timing>
  <p:extLst>
    <p:ext uri="{E180D4A7-C9FB-4DFB-919C-405C955672EB}">
      <p14:showEvtLst xmlns:p14="http://schemas.microsoft.com/office/powerpoint/2010/main">
        <p14:playEvt time="0" objId="30"/>
      </p14:showEvt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id="{CDDE86DE-3471-4EBF-A90C-F1BFF8C0BA26}"/>
              </a:ext>
            </a:extLst>
          </p:cNvPr>
          <p:cNvSpPr>
            <a:spLocks noGrp="1" noChangeArrowheads="1"/>
          </p:cNvSpPr>
          <p:nvPr>
            <p:ph idx="1"/>
          </p:nvPr>
        </p:nvSpPr>
        <p:spPr bwMode="auto">
          <a:xfrm>
            <a:off x="282575" y="1295400"/>
            <a:ext cx="8229600" cy="2025650"/>
          </a:xfrm>
          <a:noFill/>
          <a:extLst>
            <a:ext uri="{909E8E84-426E-40DD-AFC4-6F175D3DCCD1}">
              <a14:hiddenFill xmlns:a14="http://schemas.microsoft.com/office/drawing/2010/main">
                <a:solidFill>
                  <a:srgbClr val="FFFFFF"/>
                </a:solidFill>
              </a14:hiddenFill>
            </a:ext>
          </a:extLst>
        </p:spPr>
        <p:txBody>
          <a:bodyPr wrap="square" lIns="92075" tIns="46038" rIns="92075" bIns="46038" numCol="1" anchor="t" anchorCtr="0" compatLnSpc="1">
            <a:prstTxWarp prst="textNoShape">
              <a:avLst/>
            </a:prstTxWarp>
          </a:bodyPr>
          <a:lstStyle/>
          <a:p>
            <a:pPr>
              <a:lnSpc>
                <a:spcPct val="150000"/>
              </a:lnSpc>
            </a:pPr>
            <a:r>
              <a:rPr lang="zh-CN" altLang="en-US" sz="2500" b="1">
                <a:solidFill>
                  <a:schemeClr val="tx2"/>
                </a:solidFill>
                <a:latin typeface="Times New Roman" panose="02020603050405020304" pitchFamily="18" charset="0"/>
                <a:cs typeface="Times New Roman" panose="02020603050405020304" pitchFamily="18" charset="0"/>
              </a:rPr>
              <a:t>聚合反应</a:t>
            </a:r>
            <a:r>
              <a:rPr lang="en-US" altLang="zh-CN" sz="2500" b="1">
                <a:latin typeface="Times New Roman" panose="02020603050405020304" pitchFamily="18" charset="0"/>
                <a:cs typeface="Times New Roman" panose="02020603050405020304" pitchFamily="18" charset="0"/>
              </a:rPr>
              <a:t>—— </a:t>
            </a:r>
            <a:r>
              <a:rPr lang="zh-CN" altLang="en-US" sz="2500" b="1">
                <a:latin typeface="Times New Roman" panose="02020603050405020304" pitchFamily="18" charset="0"/>
                <a:cs typeface="Times New Roman" panose="02020603050405020304" pitchFamily="18" charset="0"/>
              </a:rPr>
              <a:t>在适当条件下，含双键、叁键或者含</a:t>
            </a:r>
            <a:r>
              <a:rPr lang="en-US" altLang="zh-CN" sz="2500" b="1">
                <a:latin typeface="Times New Roman" panose="02020603050405020304" pitchFamily="18" charset="0"/>
                <a:cs typeface="Times New Roman" panose="02020603050405020304" pitchFamily="18" charset="0"/>
              </a:rPr>
              <a:t>2</a:t>
            </a:r>
            <a:r>
              <a:rPr lang="zh-CN" altLang="en-US" sz="2500" b="1">
                <a:latin typeface="Times New Roman" panose="02020603050405020304" pitchFamily="18" charset="0"/>
                <a:cs typeface="Times New Roman" panose="02020603050405020304" pitchFamily="18" charset="0"/>
              </a:rPr>
              <a:t>个及多个官能团的化合物，发生</a:t>
            </a:r>
            <a:r>
              <a:rPr lang="en-US" altLang="zh-CN" sz="2500" b="1">
                <a:latin typeface="Times New Roman" panose="02020603050405020304" pitchFamily="18" charset="0"/>
                <a:cs typeface="Times New Roman" panose="02020603050405020304" pitchFamily="18" charset="0"/>
              </a:rPr>
              <a:t>2</a:t>
            </a:r>
            <a:r>
              <a:rPr lang="zh-CN" altLang="en-US" sz="2500" b="1">
                <a:latin typeface="Times New Roman" panose="02020603050405020304" pitchFamily="18" charset="0"/>
                <a:cs typeface="Times New Roman" panose="02020603050405020304" pitchFamily="18" charset="0"/>
              </a:rPr>
              <a:t>分子、</a:t>
            </a:r>
            <a:r>
              <a:rPr lang="en-US" altLang="zh-CN" sz="2500" b="1">
                <a:latin typeface="Times New Roman" panose="02020603050405020304" pitchFamily="18" charset="0"/>
                <a:cs typeface="Times New Roman" panose="02020603050405020304" pitchFamily="18" charset="0"/>
              </a:rPr>
              <a:t>3</a:t>
            </a:r>
            <a:r>
              <a:rPr lang="zh-CN" altLang="en-US" sz="2500" b="1">
                <a:latin typeface="Times New Roman" panose="02020603050405020304" pitchFamily="18" charset="0"/>
                <a:cs typeface="Times New Roman" panose="02020603050405020304" pitchFamily="18" charset="0"/>
              </a:rPr>
              <a:t>分子或多分子的结合而形成一个分子。</a:t>
            </a:r>
          </a:p>
        </p:txBody>
      </p:sp>
      <p:sp>
        <p:nvSpPr>
          <p:cNvPr id="65539" name="Rectangle 4">
            <a:extLst>
              <a:ext uri="{FF2B5EF4-FFF2-40B4-BE49-F238E27FC236}">
                <a16:creationId xmlns:a16="http://schemas.microsoft.com/office/drawing/2014/main" id="{0E21CB52-08BC-4B08-9DE7-53AE610FD094}"/>
              </a:ext>
            </a:extLst>
          </p:cNvPr>
          <p:cNvSpPr>
            <a:spLocks noChangeArrowheads="1"/>
          </p:cNvSpPr>
          <p:nvPr/>
        </p:nvSpPr>
        <p:spPr bwMode="auto">
          <a:xfrm>
            <a:off x="77788" y="3287713"/>
            <a:ext cx="4319587"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200" b="1">
                <a:solidFill>
                  <a:srgbClr val="D60093"/>
                </a:solidFill>
                <a:latin typeface="Arial" panose="020B0604020202020204" pitchFamily="34" charset="0"/>
                <a:ea typeface="宋体" panose="02010600030101010101" pitchFamily="2" charset="-122"/>
              </a:rPr>
              <a:t>加聚反应和缩聚反应</a:t>
            </a:r>
          </a:p>
        </p:txBody>
      </p:sp>
      <p:sp>
        <p:nvSpPr>
          <p:cNvPr id="134149" name="Rectangle 5">
            <a:extLst>
              <a:ext uri="{FF2B5EF4-FFF2-40B4-BE49-F238E27FC236}">
                <a16:creationId xmlns:a16="http://schemas.microsoft.com/office/drawing/2014/main" id="{C55E1DB9-FBB2-4F52-84CB-FC51FC6E86F0}"/>
              </a:ext>
            </a:extLst>
          </p:cNvPr>
          <p:cNvSpPr>
            <a:spLocks noChangeArrowheads="1"/>
          </p:cNvSpPr>
          <p:nvPr/>
        </p:nvSpPr>
        <p:spPr bwMode="auto">
          <a:xfrm>
            <a:off x="457200" y="4341813"/>
            <a:ext cx="8235950" cy="1677987"/>
          </a:xfrm>
          <a:prstGeom prst="rect">
            <a:avLst/>
          </a:prstGeom>
          <a:noFill/>
          <a:ln>
            <a:noFill/>
          </a:ln>
          <a:effectLst/>
        </p:spPr>
        <p:txBody>
          <a:bodyPr>
            <a:spAutoFit/>
          </a:bodyPr>
          <a:lstStyle/>
          <a:p>
            <a:pPr eaLnBrk="1" fontAlgn="auto" hangingPunct="1">
              <a:lnSpc>
                <a:spcPct val="200000"/>
              </a:lnSpc>
              <a:spcBef>
                <a:spcPts val="0"/>
              </a:spcBef>
              <a:spcAft>
                <a:spcPts val="0"/>
              </a:spcAft>
              <a:defRPr/>
            </a:pPr>
            <a:r>
              <a:rPr lang="zh-CN" altLang="en-US" sz="2800" b="1" dirty="0">
                <a:solidFill>
                  <a:schemeClr val="tx2"/>
                </a:solidFill>
                <a:effectLst>
                  <a:outerShdw blurRad="38100" dist="38100" dir="2700000" algn="tl">
                    <a:srgbClr val="C0C0C0"/>
                  </a:outerShdw>
                </a:effectLst>
                <a:latin typeface="Tahoma" panose="020B0604030504040204" pitchFamily="34" charset="0"/>
                <a:ea typeface="+mn-ea"/>
              </a:rPr>
              <a:t>加聚反应</a:t>
            </a:r>
            <a:r>
              <a:rPr lang="en-US" altLang="zh-CN" sz="2800" b="1" dirty="0">
                <a:effectLst>
                  <a:outerShdw blurRad="38100" dist="38100" dir="2700000" algn="tl">
                    <a:srgbClr val="C0C0C0"/>
                  </a:outerShdw>
                </a:effectLst>
                <a:latin typeface="+mn-lt"/>
                <a:ea typeface="+mn-ea"/>
              </a:rPr>
              <a:t>——</a:t>
            </a:r>
            <a:r>
              <a:rPr lang="en-US" altLang="zh-CN" sz="2800" b="1" dirty="0">
                <a:effectLst>
                  <a:outerShdw blurRad="38100" dist="38100" dir="2700000" algn="tl">
                    <a:srgbClr val="C0C0C0"/>
                  </a:outerShdw>
                </a:effectLst>
                <a:latin typeface="Tahoma" panose="020B0604030504040204" pitchFamily="34" charset="0"/>
                <a:ea typeface="+mn-ea"/>
              </a:rPr>
              <a:t> </a:t>
            </a:r>
            <a:r>
              <a:rPr lang="zh-CN" altLang="en-US" sz="2800" b="1" dirty="0">
                <a:effectLst>
                  <a:outerShdw blurRad="38100" dist="38100" dir="2700000" algn="tl">
                    <a:srgbClr val="C0C0C0"/>
                  </a:outerShdw>
                </a:effectLst>
                <a:latin typeface="Tahoma" panose="020B0604030504040204" pitchFamily="34" charset="0"/>
                <a:ea typeface="+mn-ea"/>
              </a:rPr>
              <a:t>通过加成反应途径完成的聚合反应</a:t>
            </a:r>
          </a:p>
          <a:p>
            <a:pPr eaLnBrk="1" fontAlgn="auto" hangingPunct="1">
              <a:lnSpc>
                <a:spcPct val="200000"/>
              </a:lnSpc>
              <a:spcBef>
                <a:spcPts val="0"/>
              </a:spcBef>
              <a:spcAft>
                <a:spcPts val="0"/>
              </a:spcAft>
              <a:defRPr/>
            </a:pPr>
            <a:r>
              <a:rPr lang="zh-CN" altLang="en-US" sz="2800" b="1" dirty="0">
                <a:solidFill>
                  <a:schemeClr val="tx2"/>
                </a:solidFill>
                <a:effectLst>
                  <a:outerShdw blurRad="38100" dist="38100" dir="2700000" algn="tl">
                    <a:srgbClr val="C0C0C0"/>
                  </a:outerShdw>
                </a:effectLst>
                <a:latin typeface="Tahoma" panose="020B0604030504040204" pitchFamily="34" charset="0"/>
                <a:ea typeface="+mn-ea"/>
              </a:rPr>
              <a:t>缩聚反应</a:t>
            </a:r>
            <a:r>
              <a:rPr lang="en-US" altLang="zh-CN" sz="2800" b="1" dirty="0">
                <a:effectLst>
                  <a:outerShdw blurRad="38100" dist="38100" dir="2700000" algn="tl">
                    <a:srgbClr val="C0C0C0"/>
                  </a:outerShdw>
                </a:effectLst>
                <a:latin typeface="+mn-lt"/>
                <a:ea typeface="+mn-ea"/>
              </a:rPr>
              <a:t>——</a:t>
            </a:r>
            <a:r>
              <a:rPr lang="en-US" altLang="zh-CN" sz="2800" b="1" dirty="0">
                <a:effectLst>
                  <a:outerShdw blurRad="38100" dist="38100" dir="2700000" algn="tl">
                    <a:srgbClr val="C0C0C0"/>
                  </a:outerShdw>
                </a:effectLst>
                <a:latin typeface="Tahoma" panose="020B0604030504040204" pitchFamily="34" charset="0"/>
                <a:ea typeface="+mn-ea"/>
              </a:rPr>
              <a:t> </a:t>
            </a:r>
            <a:r>
              <a:rPr lang="zh-CN" altLang="en-US" sz="2800" b="1" dirty="0">
                <a:effectLst>
                  <a:outerShdw blurRad="38100" dist="38100" dir="2700000" algn="tl">
                    <a:srgbClr val="C0C0C0"/>
                  </a:outerShdw>
                </a:effectLst>
                <a:latin typeface="Tahoma" panose="020B0604030504040204" pitchFamily="34" charset="0"/>
                <a:ea typeface="+mn-ea"/>
              </a:rPr>
              <a:t>通过缩合反应途径完成的聚合反应</a:t>
            </a:r>
          </a:p>
        </p:txBody>
      </p:sp>
      <p:sp>
        <p:nvSpPr>
          <p:cNvPr id="6" name="矩形 5">
            <a:extLst>
              <a:ext uri="{FF2B5EF4-FFF2-40B4-BE49-F238E27FC236}">
                <a16:creationId xmlns:a16="http://schemas.microsoft.com/office/drawing/2014/main" id="{D6F94171-165F-4C69-9CC7-AD66BA13E516}"/>
              </a:ext>
            </a:extLst>
          </p:cNvPr>
          <p:cNvSpPr/>
          <p:nvPr/>
        </p:nvSpPr>
        <p:spPr>
          <a:xfrm>
            <a:off x="0" y="466725"/>
            <a:ext cx="5003800"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聚合反应</a:t>
            </a:r>
            <a:r>
              <a:rPr lang="en-US" altLang="zh-CN" sz="2800" b="1" dirty="0">
                <a:solidFill>
                  <a:schemeClr val="tx2">
                    <a:lumMod val="75000"/>
                  </a:schemeClr>
                </a:solidFill>
                <a:latin typeface="Arial" charset="0"/>
                <a:ea typeface="+mn-ea"/>
              </a:rPr>
              <a:t>—Polymerization</a:t>
            </a:r>
          </a:p>
        </p:txBody>
      </p:sp>
      <p:sp>
        <p:nvSpPr>
          <p:cNvPr id="2" name="日期占位符 1">
            <a:extLst>
              <a:ext uri="{FF2B5EF4-FFF2-40B4-BE49-F238E27FC236}">
                <a16:creationId xmlns:a16="http://schemas.microsoft.com/office/drawing/2014/main" id="{9EA31548-B444-4C6D-9B83-3AE4DFBF7709}"/>
              </a:ext>
            </a:extLst>
          </p:cNvPr>
          <p:cNvSpPr>
            <a:spLocks noGrp="1"/>
          </p:cNvSpPr>
          <p:nvPr>
            <p:ph type="dt" sz="half" idx="10"/>
          </p:nvPr>
        </p:nvSpPr>
        <p:spPr/>
        <p:txBody>
          <a:bodyPr/>
          <a:lstStyle/>
          <a:p>
            <a:pPr>
              <a:defRPr/>
            </a:pPr>
            <a:fld id="{9D9EC3DB-90E0-4224-9071-766A61E7518C}" type="datetime11">
              <a:rPr lang="zh-CN" altLang="en-US" smtClean="0"/>
              <a:t>11:48:09</a:t>
            </a:fld>
            <a:endParaRPr lang="en-US"/>
          </a:p>
        </p:txBody>
      </p:sp>
      <p:sp>
        <p:nvSpPr>
          <p:cNvPr id="3" name="灯片编号占位符 2">
            <a:extLst>
              <a:ext uri="{FF2B5EF4-FFF2-40B4-BE49-F238E27FC236}">
                <a16:creationId xmlns:a16="http://schemas.microsoft.com/office/drawing/2014/main" id="{86F2C382-59F7-4CDC-84C2-A77DD88FBFC3}"/>
              </a:ext>
            </a:extLst>
          </p:cNvPr>
          <p:cNvSpPr>
            <a:spLocks noGrp="1"/>
          </p:cNvSpPr>
          <p:nvPr>
            <p:ph type="sldNum" sz="quarter" idx="12"/>
          </p:nvPr>
        </p:nvSpPr>
        <p:spPr/>
        <p:txBody>
          <a:bodyPr/>
          <a:lstStyle/>
          <a:p>
            <a:pPr>
              <a:defRPr/>
            </a:pPr>
            <a:fld id="{BCBA9E55-2E73-4C0B-B437-F8F2E8CAFCEF}" type="slidenum">
              <a:rPr lang="en-US" altLang="zh-CN" smtClean="0"/>
              <a:pPr>
                <a:defRPr/>
              </a:pPr>
              <a:t>67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wipe(left)">
                                      <p:cBhvr>
                                        <p:cTn id="7" dur="500"/>
                                        <p:tgtEl>
                                          <p:spTgt spid="134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31DB9EF-126D-4A59-89CE-F31F9663789E}"/>
              </a:ext>
            </a:extLst>
          </p:cNvPr>
          <p:cNvSpPr>
            <a:spLocks noGrp="1" noChangeArrowheads="1"/>
          </p:cNvSpPr>
          <p:nvPr>
            <p:ph type="title"/>
          </p:nvPr>
        </p:nvSpPr>
        <p:spPr>
          <a:xfrm>
            <a:off x="304800" y="152400"/>
            <a:ext cx="4038600" cy="615950"/>
          </a:xfrm>
        </p:spPr>
        <p:txBody>
          <a:bodyPr rtlCol="0">
            <a:normAutofit/>
          </a:bodyPr>
          <a:lstStyle/>
          <a:p>
            <a:pPr fontAlgn="auto">
              <a:spcAft>
                <a:spcPts val="0"/>
              </a:spcAft>
              <a:defRPr/>
            </a:pPr>
            <a:r>
              <a:rPr lang="zh-CN" altLang="en-US" sz="2800" b="1" dirty="0">
                <a:solidFill>
                  <a:schemeClr val="tx2">
                    <a:lumMod val="75000"/>
                  </a:schemeClr>
                </a:solidFill>
                <a:latin typeface="Arial" charset="0"/>
                <a:ea typeface="宋体" pitchFamily="2" charset="-122"/>
                <a:cs typeface="+mn-cs"/>
              </a:rPr>
              <a:t>乙烯的聚合方式有两种：</a:t>
            </a:r>
          </a:p>
        </p:txBody>
      </p:sp>
      <p:sp>
        <p:nvSpPr>
          <p:cNvPr id="263171" name="Rectangle 3">
            <a:extLst>
              <a:ext uri="{FF2B5EF4-FFF2-40B4-BE49-F238E27FC236}">
                <a16:creationId xmlns:a16="http://schemas.microsoft.com/office/drawing/2014/main" id="{62807B4C-ECA3-4CF9-A2C7-820EAA253F9D}"/>
              </a:ext>
            </a:extLst>
          </p:cNvPr>
          <p:cNvSpPr>
            <a:spLocks noGrp="1" noChangeArrowheads="1"/>
          </p:cNvSpPr>
          <p:nvPr>
            <p:ph idx="1"/>
          </p:nvPr>
        </p:nvSpPr>
        <p:spPr>
          <a:xfrm>
            <a:off x="250825" y="1089025"/>
            <a:ext cx="8283575" cy="511175"/>
          </a:xfrm>
        </p:spPr>
        <p:txBody>
          <a:bodyPr/>
          <a:lstStyle/>
          <a:p>
            <a:pPr marL="185738" indent="-185738">
              <a:spcBef>
                <a:spcPct val="20000"/>
              </a:spcBef>
              <a:buClr>
                <a:srgbClr val="0BD0D9"/>
              </a:buClr>
              <a:buSzPct val="95000"/>
              <a:buFont typeface="Wingdings 2" panose="05020102010507070707" pitchFamily="18" charset="2"/>
              <a:buChar char=""/>
              <a:defRPr/>
            </a:pPr>
            <a:r>
              <a:rPr lang="zh-CN" altLang="en-US" b="1" dirty="0"/>
              <a:t> </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高压聚乙烯：引发剂</a:t>
            </a:r>
            <a:r>
              <a:rPr lang="en-US" altLang="zh-CN" sz="2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过氧化物、偶氮化合物</a:t>
            </a:r>
          </a:p>
          <a:p>
            <a:pPr marL="0" indent="0" fontAlgn="auto">
              <a:spcAft>
                <a:spcPts val="0"/>
              </a:spcAft>
              <a:buFont typeface="Wingdings 2" panose="05020102010507070707" pitchFamily="18" charset="2"/>
              <a:buNone/>
              <a:defRPr/>
            </a:pPr>
            <a:endParaRPr lang="zh-CN" altLang="en-US" b="1" dirty="0">
              <a:latin typeface="Times New Roman" pitchFamily="18" charset="0"/>
            </a:endParaRPr>
          </a:p>
        </p:txBody>
      </p:sp>
      <p:grpSp>
        <p:nvGrpSpPr>
          <p:cNvPr id="263187" name="Group 19">
            <a:extLst>
              <a:ext uri="{FF2B5EF4-FFF2-40B4-BE49-F238E27FC236}">
                <a16:creationId xmlns:a16="http://schemas.microsoft.com/office/drawing/2014/main" id="{ED3065E3-BABB-49CD-87EF-EE17D415EB07}"/>
              </a:ext>
            </a:extLst>
          </p:cNvPr>
          <p:cNvGrpSpPr>
            <a:grpSpLocks/>
          </p:cNvGrpSpPr>
          <p:nvPr/>
        </p:nvGrpSpPr>
        <p:grpSpPr bwMode="auto">
          <a:xfrm>
            <a:off x="701675" y="4746625"/>
            <a:ext cx="8191500" cy="779463"/>
            <a:chOff x="300" y="3407"/>
            <a:chExt cx="5160" cy="491"/>
          </a:xfrm>
        </p:grpSpPr>
        <p:sp>
          <p:nvSpPr>
            <p:cNvPr id="67599" name="Text Box 4">
              <a:extLst>
                <a:ext uri="{FF2B5EF4-FFF2-40B4-BE49-F238E27FC236}">
                  <a16:creationId xmlns:a16="http://schemas.microsoft.com/office/drawing/2014/main" id="{F7E3E1CA-4C9C-416A-B9F7-7E0FF167CCDB}"/>
                </a:ext>
              </a:extLst>
            </p:cNvPr>
            <p:cNvSpPr txBox="1">
              <a:spLocks noChangeArrowheads="1"/>
            </p:cNvSpPr>
            <p:nvPr/>
          </p:nvSpPr>
          <p:spPr bwMode="auto">
            <a:xfrm>
              <a:off x="300" y="3463"/>
              <a:ext cx="51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n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a:t>
              </a:r>
              <a:r>
                <a:rPr lang="en-US" altLang="zh-CN" sz="2800" baseline="-25000">
                  <a:latin typeface="Times New Roman" panose="02020603050405020304" pitchFamily="18" charset="0"/>
                  <a:ea typeface="宋体" panose="02010600030101010101" pitchFamily="2" charset="-122"/>
                </a:rPr>
                <a:t>n</a:t>
              </a:r>
              <a:endParaRPr lang="en-US" altLang="zh-CN" sz="2800">
                <a:latin typeface="Times New Roman" panose="02020603050405020304" pitchFamily="18" charset="0"/>
                <a:ea typeface="宋体" panose="02010600030101010101" pitchFamily="2" charset="-122"/>
              </a:endParaRPr>
            </a:p>
          </p:txBody>
        </p:sp>
        <p:sp>
          <p:nvSpPr>
            <p:cNvPr id="67600" name="Line 5">
              <a:extLst>
                <a:ext uri="{FF2B5EF4-FFF2-40B4-BE49-F238E27FC236}">
                  <a16:creationId xmlns:a16="http://schemas.microsoft.com/office/drawing/2014/main" id="{02462D40-288E-454E-BC0E-AE4F40CBA8D0}"/>
                </a:ext>
              </a:extLst>
            </p:cNvPr>
            <p:cNvSpPr>
              <a:spLocks noChangeShapeType="1"/>
            </p:cNvSpPr>
            <p:nvPr/>
          </p:nvSpPr>
          <p:spPr bwMode="auto">
            <a:xfrm>
              <a:off x="3816" y="3633"/>
              <a:ext cx="1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1" name="Line 6">
              <a:extLst>
                <a:ext uri="{FF2B5EF4-FFF2-40B4-BE49-F238E27FC236}">
                  <a16:creationId xmlns:a16="http://schemas.microsoft.com/office/drawing/2014/main" id="{BE4D2956-1890-4D5A-8373-4260B95FB700}"/>
                </a:ext>
              </a:extLst>
            </p:cNvPr>
            <p:cNvSpPr>
              <a:spLocks noChangeShapeType="1"/>
            </p:cNvSpPr>
            <p:nvPr/>
          </p:nvSpPr>
          <p:spPr bwMode="auto">
            <a:xfrm>
              <a:off x="4836" y="3633"/>
              <a:ext cx="1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2" name="Line 7">
              <a:extLst>
                <a:ext uri="{FF2B5EF4-FFF2-40B4-BE49-F238E27FC236}">
                  <a16:creationId xmlns:a16="http://schemas.microsoft.com/office/drawing/2014/main" id="{D19F80AE-0426-4D4C-8AA0-33282278C635}"/>
                </a:ext>
              </a:extLst>
            </p:cNvPr>
            <p:cNvSpPr>
              <a:spLocks noChangeShapeType="1"/>
            </p:cNvSpPr>
            <p:nvPr/>
          </p:nvSpPr>
          <p:spPr bwMode="auto">
            <a:xfrm>
              <a:off x="1491" y="3633"/>
              <a:ext cx="218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3" name="Text Box 8">
              <a:extLst>
                <a:ext uri="{FF2B5EF4-FFF2-40B4-BE49-F238E27FC236}">
                  <a16:creationId xmlns:a16="http://schemas.microsoft.com/office/drawing/2014/main" id="{058C4F63-0A5C-4556-A9BE-E5E85990EAE2}"/>
                </a:ext>
              </a:extLst>
            </p:cNvPr>
            <p:cNvSpPr txBox="1">
              <a:spLocks noChangeArrowheads="1"/>
            </p:cNvSpPr>
            <p:nvPr/>
          </p:nvSpPr>
          <p:spPr bwMode="auto">
            <a:xfrm>
              <a:off x="1689" y="3407"/>
              <a:ext cx="1644"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a:latin typeface="Times New Roman" panose="02020603050405020304" pitchFamily="18" charset="0"/>
                  <a:ea typeface="宋体" panose="02010600030101010101" pitchFamily="2" charset="-122"/>
                </a:rPr>
                <a:t>TiCl</a:t>
              </a:r>
              <a:r>
                <a:rPr lang="en-US" altLang="zh-CN" baseline="-25000">
                  <a:latin typeface="Times New Roman" panose="02020603050405020304" pitchFamily="18" charset="0"/>
                  <a:ea typeface="宋体" panose="02010600030101010101" pitchFamily="2" charset="-122"/>
                </a:rPr>
                <a:t>4</a:t>
              </a:r>
              <a:r>
                <a:rPr lang="en-US" altLang="zh-CN">
                  <a:latin typeface="Times New Roman" panose="02020603050405020304" pitchFamily="18" charset="0"/>
                  <a:ea typeface="宋体" panose="02010600030101010101" pitchFamily="2" charset="-122"/>
                </a:rPr>
                <a:t>+Al(CH</a:t>
              </a:r>
              <a:r>
                <a:rPr lang="en-US" altLang="zh-CN"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CH</a:t>
              </a:r>
              <a:r>
                <a:rPr lang="en-US" altLang="zh-CN" baseline="-25000">
                  <a:latin typeface="Times New Roman" panose="02020603050405020304" pitchFamily="18" charset="0"/>
                  <a:ea typeface="宋体" panose="02010600030101010101" pitchFamily="2" charset="-122"/>
                </a:rPr>
                <a:t>3</a:t>
              </a:r>
              <a:r>
                <a:rPr lang="en-US" altLang="zh-CN">
                  <a:latin typeface="Times New Roman" panose="02020603050405020304" pitchFamily="18" charset="0"/>
                  <a:ea typeface="宋体" panose="02010600030101010101" pitchFamily="2" charset="-122"/>
                </a:rPr>
                <a:t>)</a:t>
              </a:r>
              <a:r>
                <a:rPr lang="en-US" altLang="zh-CN" baseline="-25000">
                  <a:latin typeface="Times New Roman" panose="02020603050405020304" pitchFamily="18" charset="0"/>
                  <a:ea typeface="宋体" panose="02010600030101010101" pitchFamily="2" charset="-122"/>
                </a:rPr>
                <a:t>3</a:t>
              </a:r>
              <a:endParaRPr lang="en-US" altLang="zh-CN">
                <a:latin typeface="Times New Roman" panose="02020603050405020304" pitchFamily="18" charset="0"/>
                <a:ea typeface="宋体" panose="02010600030101010101" pitchFamily="2" charset="-122"/>
              </a:endParaRPr>
            </a:p>
            <a:p>
              <a:pPr algn="ctr" eaLnBrk="1" hangingPunct="1">
                <a:spcBef>
                  <a:spcPct val="50000"/>
                </a:spcBef>
              </a:pPr>
              <a:r>
                <a:rPr lang="en-US" altLang="zh-CN">
                  <a:latin typeface="Times New Roman" panose="02020603050405020304" pitchFamily="18" charset="0"/>
                  <a:ea typeface="宋体" panose="02010600030101010101" pitchFamily="2" charset="-122"/>
                </a:rPr>
                <a:t>60~75</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a:t>
              </a:r>
              <a:r>
                <a:rPr lang="en-US" altLang="zh-CN">
                  <a:latin typeface="Times New Roman" panose="02020603050405020304" pitchFamily="18" charset="0"/>
                  <a:ea typeface="宋体" panose="02010600030101010101" pitchFamily="2" charset="-122"/>
                </a:rPr>
                <a:t>0.1~1MPa</a:t>
              </a:r>
            </a:p>
          </p:txBody>
        </p:sp>
      </p:grpSp>
      <p:sp>
        <p:nvSpPr>
          <p:cNvPr id="263179" name="Text Box 11">
            <a:extLst>
              <a:ext uri="{FF2B5EF4-FFF2-40B4-BE49-F238E27FC236}">
                <a16:creationId xmlns:a16="http://schemas.microsoft.com/office/drawing/2014/main" id="{DAA88A9C-C5D5-4209-AEFB-ACBE1CAC8EBE}"/>
              </a:ext>
            </a:extLst>
          </p:cNvPr>
          <p:cNvSpPr txBox="1">
            <a:spLocks noChangeArrowheads="1"/>
          </p:cNvSpPr>
          <p:nvPr/>
        </p:nvSpPr>
        <p:spPr bwMode="auto">
          <a:xfrm>
            <a:off x="512763" y="2751138"/>
            <a:ext cx="82804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300" b="1" dirty="0">
                <a:solidFill>
                  <a:schemeClr val="tx2"/>
                </a:solidFill>
                <a:latin typeface="Arial" panose="020B0604020202020204" pitchFamily="34" charset="0"/>
                <a:ea typeface="宋体" panose="02010600030101010101" pitchFamily="2" charset="-122"/>
              </a:rPr>
              <a:t>产物分子量约为</a:t>
            </a:r>
            <a:r>
              <a:rPr lang="en-US" altLang="zh-CN" sz="2300" b="1" dirty="0">
                <a:solidFill>
                  <a:schemeClr val="tx2"/>
                </a:solidFill>
                <a:latin typeface="Times New Roman" panose="02020603050405020304" pitchFamily="18" charset="0"/>
                <a:ea typeface="宋体" panose="02010600030101010101" pitchFamily="2" charset="-122"/>
              </a:rPr>
              <a:t>20000~40000(1000</a:t>
            </a:r>
            <a:r>
              <a:rPr lang="zh-CN" altLang="en-US" sz="2300" b="1" dirty="0">
                <a:solidFill>
                  <a:schemeClr val="tx2"/>
                </a:solidFill>
                <a:latin typeface="Times New Roman" panose="02020603050405020304" pitchFamily="18" charset="0"/>
                <a:ea typeface="宋体" panose="02010600030101010101" pitchFamily="2" charset="-122"/>
              </a:rPr>
              <a:t>个单体</a:t>
            </a:r>
            <a:r>
              <a:rPr lang="en-US" altLang="zh-CN" sz="2300" b="1" dirty="0">
                <a:solidFill>
                  <a:schemeClr val="tx2"/>
                </a:solidFill>
                <a:latin typeface="Times New Roman" panose="02020603050405020304" pitchFamily="18" charset="0"/>
                <a:ea typeface="宋体" panose="02010600030101010101" pitchFamily="2" charset="-122"/>
              </a:rPr>
              <a:t>)</a:t>
            </a:r>
            <a:r>
              <a:rPr lang="zh-CN" altLang="en-US" sz="2300" b="1" dirty="0">
                <a:solidFill>
                  <a:schemeClr val="tx2"/>
                </a:solidFill>
                <a:latin typeface="Times New Roman" panose="02020603050405020304" pitchFamily="18" charset="0"/>
                <a:ea typeface="宋体" panose="02010600030101010101" pitchFamily="2" charset="-122"/>
              </a:rPr>
              <a:t>。密度较小，柔软、机械强度较差。主要用于：薄膜、注塑、吹塑、电线包皮等。</a:t>
            </a:r>
          </a:p>
        </p:txBody>
      </p:sp>
      <p:sp>
        <p:nvSpPr>
          <p:cNvPr id="263180" name="Rectangle 12">
            <a:extLst>
              <a:ext uri="{FF2B5EF4-FFF2-40B4-BE49-F238E27FC236}">
                <a16:creationId xmlns:a16="http://schemas.microsoft.com/office/drawing/2014/main" id="{278A3AED-DA3B-4562-BFFD-A047157D1686}"/>
              </a:ext>
            </a:extLst>
          </p:cNvPr>
          <p:cNvSpPr>
            <a:spLocks noChangeArrowheads="1"/>
          </p:cNvSpPr>
          <p:nvPr/>
        </p:nvSpPr>
        <p:spPr bwMode="auto">
          <a:xfrm>
            <a:off x="250825" y="4059238"/>
            <a:ext cx="88931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85738" indent="-185738">
              <a:defRPr>
                <a:solidFill>
                  <a:schemeClr val="tx1"/>
                </a:solidFill>
                <a:latin typeface="等线" panose="02010600030101010101" pitchFamily="2" charset="-122"/>
                <a:ea typeface="等线" panose="02010600030101010101" pitchFamily="2" charset="-122"/>
              </a:defRPr>
            </a:lvl1pPr>
            <a:lvl2pPr marL="1047750" indent="-325438">
              <a:defRPr>
                <a:solidFill>
                  <a:schemeClr val="tx1"/>
                </a:solidFill>
                <a:latin typeface="等线" panose="02010600030101010101" pitchFamily="2" charset="-122"/>
                <a:ea typeface="等线" panose="02010600030101010101" pitchFamily="2" charset="-122"/>
              </a:defRPr>
            </a:lvl2pPr>
            <a:lvl3pPr marL="1577975" indent="-350838">
              <a:defRPr>
                <a:solidFill>
                  <a:schemeClr val="tx1"/>
                </a:solidFill>
                <a:latin typeface="等线" panose="02010600030101010101" pitchFamily="2" charset="-122"/>
                <a:ea typeface="等线" panose="02010600030101010101" pitchFamily="2" charset="-122"/>
              </a:defRPr>
            </a:lvl3pPr>
            <a:lvl4pPr marL="2073275" indent="-315913">
              <a:defRPr>
                <a:solidFill>
                  <a:schemeClr val="tx1"/>
                </a:solidFill>
                <a:latin typeface="等线" panose="02010600030101010101" pitchFamily="2" charset="-122"/>
                <a:ea typeface="等线" panose="02010600030101010101" pitchFamily="2" charset="-122"/>
              </a:defRPr>
            </a:lvl4pPr>
            <a:lvl5pPr marL="2592388" indent="-339725">
              <a:defRPr>
                <a:solidFill>
                  <a:schemeClr val="tx1"/>
                </a:solidFill>
                <a:latin typeface="等线" panose="02010600030101010101" pitchFamily="2" charset="-122"/>
                <a:ea typeface="等线" panose="02010600030101010101" pitchFamily="2" charset="-122"/>
              </a:defRPr>
            </a:lvl5pPr>
            <a:lvl6pPr marL="30495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5067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9639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4211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1" eaLnBrk="1" hangingPunct="1">
              <a:lnSpc>
                <a:spcPct val="90000"/>
              </a:lnSpc>
              <a:spcBef>
                <a:spcPct val="20000"/>
              </a:spcBef>
              <a:buFontTx/>
              <a:buChar char="–"/>
            </a:pPr>
            <a:endParaRPr lang="zh-CN" altLang="en-US" sz="2800">
              <a:latin typeface="Times New Roman" panose="02020603050405020304" pitchFamily="18" charset="0"/>
              <a:ea typeface="宋体" panose="02010600030101010101" pitchFamily="2" charset="-122"/>
            </a:endParaRPr>
          </a:p>
        </p:txBody>
      </p:sp>
      <p:grpSp>
        <p:nvGrpSpPr>
          <p:cNvPr id="263181" name="Group 13">
            <a:extLst>
              <a:ext uri="{FF2B5EF4-FFF2-40B4-BE49-F238E27FC236}">
                <a16:creationId xmlns:a16="http://schemas.microsoft.com/office/drawing/2014/main" id="{94F97C1B-342B-4B96-8C54-62A823FD4FC1}"/>
              </a:ext>
            </a:extLst>
          </p:cNvPr>
          <p:cNvGrpSpPr>
            <a:grpSpLocks/>
          </p:cNvGrpSpPr>
          <p:nvPr/>
        </p:nvGrpSpPr>
        <p:grpSpPr bwMode="auto">
          <a:xfrm>
            <a:off x="601663" y="1822449"/>
            <a:ext cx="8191500" cy="784225"/>
            <a:chOff x="357" y="1395"/>
            <a:chExt cx="5160" cy="494"/>
          </a:xfrm>
        </p:grpSpPr>
        <p:sp>
          <p:nvSpPr>
            <p:cNvPr id="67594" name="Text Box 14">
              <a:extLst>
                <a:ext uri="{FF2B5EF4-FFF2-40B4-BE49-F238E27FC236}">
                  <a16:creationId xmlns:a16="http://schemas.microsoft.com/office/drawing/2014/main" id="{823813B8-1828-4530-A686-1CC8DEE1A271}"/>
                </a:ext>
              </a:extLst>
            </p:cNvPr>
            <p:cNvSpPr txBox="1">
              <a:spLocks noChangeArrowheads="1"/>
            </p:cNvSpPr>
            <p:nvPr/>
          </p:nvSpPr>
          <p:spPr bwMode="auto">
            <a:xfrm>
              <a:off x="357" y="1451"/>
              <a:ext cx="51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n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a:t>
              </a:r>
              <a:r>
                <a:rPr lang="en-US" altLang="zh-CN" sz="2800" baseline="-25000">
                  <a:latin typeface="Times New Roman" panose="02020603050405020304" pitchFamily="18" charset="0"/>
                  <a:ea typeface="宋体" panose="02010600030101010101" pitchFamily="2" charset="-122"/>
                </a:rPr>
                <a:t>n</a:t>
              </a:r>
              <a:endParaRPr lang="en-US" altLang="zh-CN" sz="2800">
                <a:latin typeface="Times New Roman" panose="02020603050405020304" pitchFamily="18" charset="0"/>
                <a:ea typeface="宋体" panose="02010600030101010101" pitchFamily="2" charset="-122"/>
              </a:endParaRPr>
            </a:p>
          </p:txBody>
        </p:sp>
        <p:sp>
          <p:nvSpPr>
            <p:cNvPr id="67595" name="Line 15">
              <a:extLst>
                <a:ext uri="{FF2B5EF4-FFF2-40B4-BE49-F238E27FC236}">
                  <a16:creationId xmlns:a16="http://schemas.microsoft.com/office/drawing/2014/main" id="{0F12C9A1-37F5-4638-9FA9-53F76A9C401F}"/>
                </a:ext>
              </a:extLst>
            </p:cNvPr>
            <p:cNvSpPr>
              <a:spLocks noChangeShapeType="1"/>
            </p:cNvSpPr>
            <p:nvPr/>
          </p:nvSpPr>
          <p:spPr bwMode="auto">
            <a:xfrm>
              <a:off x="3873" y="1621"/>
              <a:ext cx="1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6" name="Line 16">
              <a:extLst>
                <a:ext uri="{FF2B5EF4-FFF2-40B4-BE49-F238E27FC236}">
                  <a16:creationId xmlns:a16="http://schemas.microsoft.com/office/drawing/2014/main" id="{0ABB27A4-0D86-4FFF-9B2D-B31C53F230B9}"/>
                </a:ext>
              </a:extLst>
            </p:cNvPr>
            <p:cNvSpPr>
              <a:spLocks noChangeShapeType="1"/>
            </p:cNvSpPr>
            <p:nvPr/>
          </p:nvSpPr>
          <p:spPr bwMode="auto">
            <a:xfrm>
              <a:off x="4893" y="1621"/>
              <a:ext cx="1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7" name="Line 17">
              <a:extLst>
                <a:ext uri="{FF2B5EF4-FFF2-40B4-BE49-F238E27FC236}">
                  <a16:creationId xmlns:a16="http://schemas.microsoft.com/office/drawing/2014/main" id="{443976CF-07EA-46AC-A884-2F2A11BE75D9}"/>
                </a:ext>
              </a:extLst>
            </p:cNvPr>
            <p:cNvSpPr>
              <a:spLocks noChangeShapeType="1"/>
            </p:cNvSpPr>
            <p:nvPr/>
          </p:nvSpPr>
          <p:spPr bwMode="auto">
            <a:xfrm>
              <a:off x="1548" y="1621"/>
              <a:ext cx="218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8" name="Text Box 18">
              <a:extLst>
                <a:ext uri="{FF2B5EF4-FFF2-40B4-BE49-F238E27FC236}">
                  <a16:creationId xmlns:a16="http://schemas.microsoft.com/office/drawing/2014/main" id="{DC0DE100-675C-4A3C-908C-18DA47D86DF4}"/>
                </a:ext>
              </a:extLst>
            </p:cNvPr>
            <p:cNvSpPr txBox="1">
              <a:spLocks noChangeArrowheads="1"/>
            </p:cNvSpPr>
            <p:nvPr/>
          </p:nvSpPr>
          <p:spPr bwMode="auto">
            <a:xfrm>
              <a:off x="1746" y="1395"/>
              <a:ext cx="1707"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dirty="0">
                  <a:latin typeface="Times New Roman" panose="02020603050405020304" pitchFamily="18" charset="0"/>
                  <a:ea typeface="宋体" panose="02010600030101010101" pitchFamily="2" charset="-122"/>
                </a:rPr>
                <a:t>引发剂</a:t>
              </a:r>
            </a:p>
            <a:p>
              <a:pPr algn="ctr" eaLnBrk="1" hangingPunct="1">
                <a:spcBef>
                  <a:spcPct val="50000"/>
                </a:spcBef>
              </a:pPr>
              <a:r>
                <a:rPr lang="en-US" altLang="zh-CN" dirty="0">
                  <a:latin typeface="Times New Roman" panose="02020603050405020304" pitchFamily="18" charset="0"/>
                  <a:ea typeface="宋体" panose="02010600030101010101" pitchFamily="2" charset="-122"/>
                </a:rPr>
                <a:t>150~250</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rPr>
                <a:t>150~300MPa</a:t>
              </a:r>
            </a:p>
          </p:txBody>
        </p:sp>
      </p:grpSp>
      <p:sp>
        <p:nvSpPr>
          <p:cNvPr id="18" name="Rectangle 3">
            <a:extLst>
              <a:ext uri="{FF2B5EF4-FFF2-40B4-BE49-F238E27FC236}">
                <a16:creationId xmlns:a16="http://schemas.microsoft.com/office/drawing/2014/main" id="{24FA2F00-85BA-4E48-8CFC-91419A240969}"/>
              </a:ext>
            </a:extLst>
          </p:cNvPr>
          <p:cNvSpPr txBox="1">
            <a:spLocks noChangeArrowheads="1"/>
          </p:cNvSpPr>
          <p:nvPr/>
        </p:nvSpPr>
        <p:spPr bwMode="auto">
          <a:xfrm>
            <a:off x="377825" y="3844925"/>
            <a:ext cx="82835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5738" indent="-1857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20000"/>
              </a:spcBef>
              <a:buClr>
                <a:srgbClr val="0BD0D9"/>
              </a:buClr>
              <a:buSzPct val="95000"/>
              <a:buFont typeface="Wingdings 2" panose="05020102010507070707" pitchFamily="18" charset="2"/>
              <a:buChar char=""/>
            </a:pP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低压聚乙烯：催化剂</a:t>
            </a:r>
            <a:r>
              <a:rPr lang="en-US" altLang="zh-CN" sz="2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烷基铝和四氯化钛（</a:t>
            </a:r>
            <a:r>
              <a:rPr lang="en-US" altLang="zh-CN" sz="26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Niegler</a:t>
            </a:r>
            <a:r>
              <a:rPr lang="en-US" altLang="zh-CN" sz="2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-Natta</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7593" name="矩形 1">
            <a:extLst>
              <a:ext uri="{FF2B5EF4-FFF2-40B4-BE49-F238E27FC236}">
                <a16:creationId xmlns:a16="http://schemas.microsoft.com/office/drawing/2014/main" id="{BDF77E47-865D-43AC-98C5-E09FEBBF2250}"/>
              </a:ext>
            </a:extLst>
          </p:cNvPr>
          <p:cNvSpPr>
            <a:spLocks noChangeArrowheads="1"/>
          </p:cNvSpPr>
          <p:nvPr/>
        </p:nvSpPr>
        <p:spPr bwMode="auto">
          <a:xfrm>
            <a:off x="446088" y="5791200"/>
            <a:ext cx="83470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857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300" b="1">
                <a:solidFill>
                  <a:schemeClr val="tx2"/>
                </a:solidFill>
                <a:latin typeface="Times New Roman" panose="02020603050405020304" pitchFamily="18" charset="0"/>
                <a:ea typeface="宋体" panose="02010600030101010101" pitchFamily="2" charset="-122"/>
              </a:rPr>
              <a:t>产物分子量约为</a:t>
            </a:r>
            <a:r>
              <a:rPr lang="en-US" altLang="zh-CN" sz="2300" b="1">
                <a:solidFill>
                  <a:schemeClr val="tx2"/>
                </a:solidFill>
                <a:latin typeface="Times New Roman" panose="02020603050405020304" pitchFamily="18" charset="0"/>
                <a:ea typeface="宋体" panose="02010600030101010101" pitchFamily="2" charset="-122"/>
              </a:rPr>
              <a:t>10000~300000</a:t>
            </a:r>
            <a:r>
              <a:rPr lang="zh-CN" altLang="en-US" sz="2300" b="1">
                <a:solidFill>
                  <a:schemeClr val="tx2"/>
                </a:solidFill>
                <a:latin typeface="Times New Roman" panose="02020603050405020304" pitchFamily="18" charset="0"/>
                <a:ea typeface="宋体" panose="02010600030101010101" pitchFamily="2" charset="-122"/>
              </a:rPr>
              <a:t>，密度较高，机械性能良好，有较高的耐热和耐溶剂性。主要用于绝缘材料、塑料杯壶等。</a:t>
            </a:r>
          </a:p>
        </p:txBody>
      </p:sp>
      <p:sp>
        <p:nvSpPr>
          <p:cNvPr id="2" name="日期占位符 1">
            <a:extLst>
              <a:ext uri="{FF2B5EF4-FFF2-40B4-BE49-F238E27FC236}">
                <a16:creationId xmlns:a16="http://schemas.microsoft.com/office/drawing/2014/main" id="{115B0535-11A0-432B-B5A3-9921D8C4344D}"/>
              </a:ext>
            </a:extLst>
          </p:cNvPr>
          <p:cNvSpPr>
            <a:spLocks noGrp="1"/>
          </p:cNvSpPr>
          <p:nvPr>
            <p:ph type="dt" sz="half" idx="10"/>
          </p:nvPr>
        </p:nvSpPr>
        <p:spPr/>
        <p:txBody>
          <a:bodyPr/>
          <a:lstStyle/>
          <a:p>
            <a:pPr>
              <a:defRPr/>
            </a:pPr>
            <a:fld id="{719CB7D6-6E07-487A-8DD9-6C591CB3A7B4}" type="datetime11">
              <a:rPr lang="zh-CN" altLang="en-US" smtClean="0"/>
              <a:t>11:48:09</a:t>
            </a:fld>
            <a:endParaRPr lang="en-US"/>
          </a:p>
        </p:txBody>
      </p:sp>
      <p:sp>
        <p:nvSpPr>
          <p:cNvPr id="3" name="灯片编号占位符 2">
            <a:extLst>
              <a:ext uri="{FF2B5EF4-FFF2-40B4-BE49-F238E27FC236}">
                <a16:creationId xmlns:a16="http://schemas.microsoft.com/office/drawing/2014/main" id="{087E216C-AF3C-4BF3-94AA-D199D4466663}"/>
              </a:ext>
            </a:extLst>
          </p:cNvPr>
          <p:cNvSpPr>
            <a:spLocks noGrp="1"/>
          </p:cNvSpPr>
          <p:nvPr>
            <p:ph type="sldNum" sz="quarter" idx="12"/>
          </p:nvPr>
        </p:nvSpPr>
        <p:spPr/>
        <p:txBody>
          <a:bodyPr/>
          <a:lstStyle/>
          <a:p>
            <a:pPr>
              <a:defRPr/>
            </a:pPr>
            <a:fld id="{BCBA9E55-2E73-4C0B-B437-F8F2E8CAFCEF}" type="slidenum">
              <a:rPr lang="en-US" altLang="zh-CN" smtClean="0"/>
              <a:pPr>
                <a:defRPr/>
              </a:pPr>
              <a:t>68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Effect transition="in" filter="wipe(left)">
                                      <p:cBhvr>
                                        <p:cTn id="7" dur="500"/>
                                        <p:tgtEl>
                                          <p:spTgt spid="263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3181"/>
                                        </p:tgtEl>
                                        <p:attrNameLst>
                                          <p:attrName>style.visibility</p:attrName>
                                        </p:attrNameLst>
                                      </p:cBhvr>
                                      <p:to>
                                        <p:strVal val="visible"/>
                                      </p:to>
                                    </p:set>
                                    <p:animEffect transition="in" filter="wipe(left)">
                                      <p:cBhvr>
                                        <p:cTn id="12" dur="500"/>
                                        <p:tgtEl>
                                          <p:spTgt spid="263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3179"/>
                                        </p:tgtEl>
                                        <p:attrNameLst>
                                          <p:attrName>style.visibility</p:attrName>
                                        </p:attrNameLst>
                                      </p:cBhvr>
                                      <p:to>
                                        <p:strVal val="visible"/>
                                      </p:to>
                                    </p:set>
                                    <p:animEffect transition="in" filter="wipe(left)">
                                      <p:cBhvr>
                                        <p:cTn id="17" dur="500"/>
                                        <p:tgtEl>
                                          <p:spTgt spid="2631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nodePh="1">
                                  <p:stCondLst>
                                    <p:cond delay="0"/>
                                  </p:stCondLst>
                                  <p:endCondLst>
                                    <p:cond evt="begin" delay="0">
                                      <p:tn val="20"/>
                                    </p:cond>
                                  </p:endCondLst>
                                  <p:childTnLst>
                                    <p:set>
                                      <p:cBhvr>
                                        <p:cTn id="21" dur="1" fill="hold">
                                          <p:stCondLst>
                                            <p:cond delay="0"/>
                                          </p:stCondLst>
                                        </p:cTn>
                                        <p:tgtEl>
                                          <p:spTgt spid="263180"/>
                                        </p:tgtEl>
                                        <p:attrNameLst>
                                          <p:attrName>style.visibility</p:attrName>
                                        </p:attrNameLst>
                                      </p:cBhvr>
                                      <p:to>
                                        <p:strVal val="visible"/>
                                      </p:to>
                                    </p:set>
                                    <p:animEffect transition="in" filter="wipe(left)">
                                      <p:cBhvr>
                                        <p:cTn id="22" dur="500"/>
                                        <p:tgtEl>
                                          <p:spTgt spid="2631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63187"/>
                                        </p:tgtEl>
                                        <p:attrNameLst>
                                          <p:attrName>style.visibility</p:attrName>
                                        </p:attrNameLst>
                                      </p:cBhvr>
                                      <p:to>
                                        <p:strVal val="visible"/>
                                      </p:to>
                                    </p:set>
                                    <p:animEffect transition="in" filter="wipe(left)">
                                      <p:cBhvr>
                                        <p:cTn id="27" dur="500"/>
                                        <p:tgtEl>
                                          <p:spTgt spid="2631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wipe(left)">
                                      <p:cBhvr>
                                        <p:cTn id="3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p:bldP spid="263179" grpId="0"/>
      <p:bldP spid="263180" grpId="0"/>
      <p:bldP spid="1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a:extLst>
              <a:ext uri="{FF2B5EF4-FFF2-40B4-BE49-F238E27FC236}">
                <a16:creationId xmlns:a16="http://schemas.microsoft.com/office/drawing/2014/main" id="{3D8FC989-25FE-4AA9-A492-AF02ADB6110A}"/>
              </a:ext>
            </a:extLst>
          </p:cNvPr>
          <p:cNvGraphicFramePr>
            <a:graphicFrameLocks noChangeAspect="1"/>
          </p:cNvGraphicFramePr>
          <p:nvPr>
            <p:extLst>
              <p:ext uri="{D42A27DB-BD31-4B8C-83A1-F6EECF244321}">
                <p14:modId xmlns:p14="http://schemas.microsoft.com/office/powerpoint/2010/main" val="3129871507"/>
              </p:ext>
            </p:extLst>
          </p:nvPr>
        </p:nvGraphicFramePr>
        <p:xfrm>
          <a:off x="990600" y="947757"/>
          <a:ext cx="7162800" cy="1719263"/>
        </p:xfrm>
        <a:graphic>
          <a:graphicData uri="http://schemas.openxmlformats.org/presentationml/2006/ole">
            <mc:AlternateContent xmlns:mc="http://schemas.openxmlformats.org/markup-compatibility/2006">
              <mc:Choice xmlns:v="urn:schemas-microsoft-com:vml" Requires="v">
                <p:oleObj spid="_x0000_s123933" r:id="rId3" imgW="3319780" imgH="843280" progId="">
                  <p:embed/>
                </p:oleObj>
              </mc:Choice>
              <mc:Fallback>
                <p:oleObj r:id="rId3" imgW="3319780" imgH="843280" progId="">
                  <p:embed/>
                  <p:pic>
                    <p:nvPicPr>
                      <p:cNvPr id="46082" name="Object 2">
                        <a:extLst>
                          <a:ext uri="{FF2B5EF4-FFF2-40B4-BE49-F238E27FC236}">
                            <a16:creationId xmlns:a16="http://schemas.microsoft.com/office/drawing/2014/main" id="{3D8FC989-25FE-4AA9-A492-AF02ADB61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7757"/>
                        <a:ext cx="71628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3" name="Text Box 3">
            <a:extLst>
              <a:ext uri="{FF2B5EF4-FFF2-40B4-BE49-F238E27FC236}">
                <a16:creationId xmlns:a16="http://schemas.microsoft.com/office/drawing/2014/main" id="{F2181F6F-11BB-4FA3-A09F-77AA8A2548D8}"/>
              </a:ext>
            </a:extLst>
          </p:cNvPr>
          <p:cNvSpPr txBox="1">
            <a:spLocks noChangeArrowheads="1"/>
          </p:cNvSpPr>
          <p:nvPr/>
        </p:nvSpPr>
        <p:spPr bwMode="auto">
          <a:xfrm>
            <a:off x="838200" y="3124208"/>
            <a:ext cx="7467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dirty="0">
                <a:latin typeface="宋体" panose="02010600030101010101" pitchFamily="2" charset="-122"/>
              </a:rPr>
              <a:t>   </a:t>
            </a:r>
            <a:r>
              <a:rPr lang="en-US" altLang="zh-CN" sz="2400" b="1" dirty="0">
                <a:solidFill>
                  <a:srgbClr val="FF3300"/>
                </a:solidFill>
                <a:latin typeface="宋体" panose="02010600030101010101" pitchFamily="2" charset="-122"/>
              </a:rPr>
              <a:t>TiCl</a:t>
            </a:r>
            <a:r>
              <a:rPr lang="en-US" altLang="zh-CN" sz="2400" b="1" baseline="-30000" dirty="0">
                <a:solidFill>
                  <a:srgbClr val="FF3300"/>
                </a:solidFill>
                <a:latin typeface="宋体" panose="02010600030101010101" pitchFamily="2" charset="-122"/>
              </a:rPr>
              <a:t>4</a:t>
            </a:r>
            <a:r>
              <a:rPr lang="en-US" altLang="zh-CN" sz="2400" b="1" dirty="0">
                <a:solidFill>
                  <a:srgbClr val="FF3300"/>
                </a:solidFill>
                <a:latin typeface="宋体" panose="02010600030101010101" pitchFamily="2" charset="-122"/>
              </a:rPr>
              <a:t>-Al(C</a:t>
            </a:r>
            <a:r>
              <a:rPr lang="en-US" altLang="zh-CN" sz="2400" b="1" baseline="-30000" dirty="0">
                <a:solidFill>
                  <a:srgbClr val="FF3300"/>
                </a:solidFill>
                <a:latin typeface="宋体" panose="02010600030101010101" pitchFamily="2" charset="-122"/>
              </a:rPr>
              <a:t>2</a:t>
            </a:r>
            <a:r>
              <a:rPr lang="en-US" altLang="zh-CN" sz="2400" b="1" dirty="0">
                <a:solidFill>
                  <a:srgbClr val="FF3300"/>
                </a:solidFill>
                <a:latin typeface="宋体" panose="02010600030101010101" pitchFamily="2" charset="-122"/>
              </a:rPr>
              <a:t>H</a:t>
            </a:r>
            <a:r>
              <a:rPr lang="en-US" altLang="zh-CN" sz="2400" b="1" baseline="-30000" dirty="0">
                <a:solidFill>
                  <a:srgbClr val="FF3300"/>
                </a:solidFill>
                <a:latin typeface="宋体" panose="02010600030101010101" pitchFamily="2" charset="-122"/>
              </a:rPr>
              <a:t>5</a:t>
            </a:r>
            <a:r>
              <a:rPr lang="en-US" altLang="zh-CN" sz="2400" b="1" dirty="0">
                <a:solidFill>
                  <a:srgbClr val="FF3300"/>
                </a:solidFill>
                <a:latin typeface="宋体" panose="02010600030101010101" pitchFamily="2" charset="-122"/>
              </a:rPr>
              <a:t>)</a:t>
            </a:r>
            <a:r>
              <a:rPr lang="en-US" altLang="zh-CN" sz="2400" b="1" baseline="-30000" dirty="0">
                <a:solidFill>
                  <a:srgbClr val="FF3300"/>
                </a:solidFill>
                <a:latin typeface="宋体" panose="02010600030101010101" pitchFamily="2" charset="-122"/>
              </a:rPr>
              <a:t>3</a:t>
            </a:r>
            <a:r>
              <a:rPr lang="en-US" altLang="zh-CN" sz="2400" b="1" dirty="0">
                <a:latin typeface="宋体" panose="02010600030101010101" pitchFamily="2" charset="-122"/>
              </a:rPr>
              <a:t> </a:t>
            </a:r>
            <a:r>
              <a:rPr lang="zh-CN" altLang="en-US" sz="2400" b="1" dirty="0">
                <a:latin typeface="宋体" panose="02010600030101010101" pitchFamily="2" charset="-122"/>
              </a:rPr>
              <a:t>称为齐格勒（</a:t>
            </a:r>
            <a:r>
              <a:rPr lang="en-US" altLang="zh-CN" sz="2400" b="1" dirty="0">
                <a:latin typeface="宋体" panose="02010600030101010101" pitchFamily="2" charset="-122"/>
              </a:rPr>
              <a:t>Ziegler </a:t>
            </a:r>
            <a:r>
              <a:rPr lang="zh-CN" altLang="en-US" sz="2400" b="1" dirty="0">
                <a:latin typeface="宋体" panose="02010600030101010101" pitchFamily="2" charset="-122"/>
              </a:rPr>
              <a:t>德国人）、纳塔（</a:t>
            </a:r>
            <a:r>
              <a:rPr lang="en-US" altLang="zh-CN" sz="2400" b="1" dirty="0">
                <a:latin typeface="宋体" panose="02010600030101010101" pitchFamily="2" charset="-122"/>
              </a:rPr>
              <a:t>Natta </a:t>
            </a:r>
            <a:r>
              <a:rPr lang="zh-CN" altLang="en-US" sz="2400" b="1" dirty="0">
                <a:latin typeface="宋体" panose="02010600030101010101" pitchFamily="2" charset="-122"/>
              </a:rPr>
              <a:t>意大利人）催化剂。</a:t>
            </a:r>
          </a:p>
          <a:p>
            <a:pPr eaLnBrk="1" hangingPunct="1">
              <a:spcBef>
                <a:spcPct val="50000"/>
              </a:spcBef>
            </a:pPr>
            <a:r>
              <a:rPr lang="en-US" altLang="zh-CN" sz="2400" b="1" dirty="0">
                <a:latin typeface="宋体" panose="02010600030101010101" pitchFamily="2" charset="-122"/>
              </a:rPr>
              <a:t>1959</a:t>
            </a:r>
            <a:r>
              <a:rPr lang="zh-CN" altLang="en-US" sz="2400" b="1" dirty="0">
                <a:latin typeface="宋体" panose="02010600030101010101" pitchFamily="2" charset="-122"/>
              </a:rPr>
              <a:t>年齐格勒和纳塔利用此催化剂首次合成了</a:t>
            </a:r>
            <a:r>
              <a:rPr lang="zh-CN" altLang="en-US" sz="2400" b="1" dirty="0">
                <a:solidFill>
                  <a:srgbClr val="FF3300"/>
                </a:solidFill>
                <a:latin typeface="宋体" panose="02010600030101010101" pitchFamily="2" charset="-122"/>
              </a:rPr>
              <a:t>立体定向高分子，人造天然橡胶</a:t>
            </a:r>
            <a:r>
              <a:rPr lang="zh-CN" altLang="en-US" sz="2400" b="1" dirty="0">
                <a:latin typeface="宋体" panose="02010600030101010101" pitchFamily="2" charset="-122"/>
              </a:rPr>
              <a:t>。为有机合成做出了具大的贡献。为此，两人共享了</a:t>
            </a:r>
            <a:r>
              <a:rPr lang="en-US" altLang="zh-CN" sz="2400" b="1" dirty="0">
                <a:solidFill>
                  <a:srgbClr val="FF3300"/>
                </a:solidFill>
                <a:latin typeface="宋体" panose="02010600030101010101" pitchFamily="2" charset="-122"/>
              </a:rPr>
              <a:t>1963</a:t>
            </a:r>
            <a:r>
              <a:rPr lang="zh-CN" altLang="en-US" sz="2400" b="1" dirty="0">
                <a:solidFill>
                  <a:srgbClr val="FF3300"/>
                </a:solidFill>
                <a:latin typeface="宋体" panose="02010600030101010101" pitchFamily="2" charset="-122"/>
              </a:rPr>
              <a:t>年的诺贝尔化学奖。 </a:t>
            </a:r>
          </a:p>
        </p:txBody>
      </p:sp>
      <p:sp>
        <p:nvSpPr>
          <p:cNvPr id="2" name="日期占位符 1">
            <a:extLst>
              <a:ext uri="{FF2B5EF4-FFF2-40B4-BE49-F238E27FC236}">
                <a16:creationId xmlns:a16="http://schemas.microsoft.com/office/drawing/2014/main" id="{8BA36434-32AC-4BDB-A939-5420B52AC299}"/>
              </a:ext>
            </a:extLst>
          </p:cNvPr>
          <p:cNvSpPr>
            <a:spLocks noGrp="1"/>
          </p:cNvSpPr>
          <p:nvPr>
            <p:ph type="dt" sz="quarter" idx="10"/>
          </p:nvPr>
        </p:nvSpPr>
        <p:spPr/>
        <p:txBody>
          <a:bodyPr/>
          <a:lstStyle/>
          <a:p>
            <a:pPr>
              <a:defRPr/>
            </a:pPr>
            <a:fld id="{4EB32847-D39F-44E4-89E1-E08CC868C11F}" type="datetime11">
              <a:rPr lang="zh-CN" altLang="en-US" smtClean="0"/>
              <a:t>11:48:09</a:t>
            </a:fld>
            <a:endParaRPr lang="en-US" altLang="zh-CN"/>
          </a:p>
        </p:txBody>
      </p:sp>
      <p:sp>
        <p:nvSpPr>
          <p:cNvPr id="3" name="灯片编号占位符 2">
            <a:extLst>
              <a:ext uri="{FF2B5EF4-FFF2-40B4-BE49-F238E27FC236}">
                <a16:creationId xmlns:a16="http://schemas.microsoft.com/office/drawing/2014/main" id="{6B17AE89-4151-43BD-AD12-963F908F21E7}"/>
              </a:ext>
            </a:extLst>
          </p:cNvPr>
          <p:cNvSpPr>
            <a:spLocks noGrp="1"/>
          </p:cNvSpPr>
          <p:nvPr>
            <p:ph type="sldNum" sz="quarter" idx="12"/>
          </p:nvPr>
        </p:nvSpPr>
        <p:spPr/>
        <p:txBody>
          <a:bodyPr/>
          <a:lstStyle/>
          <a:p>
            <a:pPr>
              <a:defRPr/>
            </a:pPr>
            <a:fld id="{A0CECA57-859B-4D89-8500-325F62A82588}" type="slidenum">
              <a:rPr lang="en-US" altLang="zh-CN"/>
              <a:pPr>
                <a:defRPr/>
              </a:pPr>
              <a:t>69</a:t>
            </a:fld>
            <a:endParaRPr lang="en-US" altLang="zh-CN"/>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0EB3502-D3A2-42CB-B940-357FFF6811FC}"/>
              </a:ext>
            </a:extLst>
          </p:cNvPr>
          <p:cNvSpPr txBox="1">
            <a:spLocks noChangeArrowheads="1"/>
          </p:cNvSpPr>
          <p:nvPr/>
        </p:nvSpPr>
        <p:spPr>
          <a:xfrm>
            <a:off x="609600" y="1066800"/>
            <a:ext cx="2089150" cy="533400"/>
          </a:xfrm>
          <a:prstGeom prst="rect">
            <a:avLst/>
          </a:prstGeom>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乙烯的</a:t>
            </a:r>
            <a:r>
              <a:rPr lang="en-US" altLang="zh-CN"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sym typeface="Symbol"/>
              </a:rPr>
              <a:t></a:t>
            </a:r>
            <a:r>
              <a:rPr lang="en-US" altLang="zh-CN"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n-US"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a:t>
            </a:r>
          </a:p>
        </p:txBody>
      </p:sp>
      <p:graphicFrame>
        <p:nvGraphicFramePr>
          <p:cNvPr id="10243" name="Object 4">
            <a:extLst>
              <a:ext uri="{FF2B5EF4-FFF2-40B4-BE49-F238E27FC236}">
                <a16:creationId xmlns:a16="http://schemas.microsoft.com/office/drawing/2014/main" id="{35939D65-048E-4F2D-BB15-71459525740F}"/>
              </a:ext>
            </a:extLst>
          </p:cNvPr>
          <p:cNvGraphicFramePr>
            <a:graphicFrameLocks noChangeAspect="1"/>
          </p:cNvGraphicFramePr>
          <p:nvPr/>
        </p:nvGraphicFramePr>
        <p:xfrm>
          <a:off x="3886200" y="2201863"/>
          <a:ext cx="4972050" cy="1285875"/>
        </p:xfrm>
        <a:graphic>
          <a:graphicData uri="http://schemas.openxmlformats.org/presentationml/2006/ole">
            <mc:AlternateContent xmlns:mc="http://schemas.openxmlformats.org/markup-compatibility/2006">
              <mc:Choice xmlns:v="urn:schemas-microsoft-com:vml" Requires="v">
                <p:oleObj spid="_x0000_s10323" name="CS ChemDraw Drawing" r:id="rId3" imgW="6691319" imgH="1938388" progId="ChemDraw.Document.4.5">
                  <p:embed/>
                </p:oleObj>
              </mc:Choice>
              <mc:Fallback>
                <p:oleObj name="CS ChemDraw Drawing" r:id="rId3" imgW="6691319" imgH="193838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201863"/>
                        <a:ext cx="497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5">
            <a:extLst>
              <a:ext uri="{FF2B5EF4-FFF2-40B4-BE49-F238E27FC236}">
                <a16:creationId xmlns:a16="http://schemas.microsoft.com/office/drawing/2014/main" id="{E3E50471-C5D4-403C-B7D8-AD5DC40812E1}"/>
              </a:ext>
            </a:extLst>
          </p:cNvPr>
          <p:cNvSpPr txBox="1">
            <a:spLocks noChangeArrowheads="1"/>
          </p:cNvSpPr>
          <p:nvPr/>
        </p:nvSpPr>
        <p:spPr bwMode="auto">
          <a:xfrm>
            <a:off x="690563" y="4038600"/>
            <a:ext cx="7993062" cy="1938338"/>
          </a:xfrm>
          <a:prstGeom prst="rect">
            <a:avLst/>
          </a:prstGeom>
          <a:noFill/>
          <a:ln>
            <a:noFill/>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indent="457200" eaLnBrk="1" fontAlgn="auto" hangingPunct="1">
              <a:lnSpc>
                <a:spcPct val="200000"/>
              </a:lnSpc>
              <a:spcBef>
                <a:spcPct val="50000"/>
              </a:spcBef>
              <a:spcAft>
                <a:spcPts val="0"/>
              </a:spcAft>
              <a:defRPr/>
            </a:pPr>
            <a:r>
              <a:rPr lang="zh-CN" altLang="en-US"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碳碳双键具有刚性结构，一般情况不能发生旋转。且碳核对</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电子的控制较弱，</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电子云暴露在分子平面的上下方，当外界存在一种带有正电荷的亲电试剂时，很容易受到其攻击</a:t>
            </a:r>
            <a:r>
              <a:rPr lang="zh-CN" altLang="en-US"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从而打开</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键发生化学反应。</a:t>
            </a:r>
            <a:endPar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endParaRPr>
          </a:p>
        </p:txBody>
      </p:sp>
      <p:grpSp>
        <p:nvGrpSpPr>
          <p:cNvPr id="10245" name="组合 5">
            <a:extLst>
              <a:ext uri="{FF2B5EF4-FFF2-40B4-BE49-F238E27FC236}">
                <a16:creationId xmlns:a16="http://schemas.microsoft.com/office/drawing/2014/main" id="{FFF46B7A-7FB4-4EA6-BFCD-8969D357E1AF}"/>
              </a:ext>
            </a:extLst>
          </p:cNvPr>
          <p:cNvGrpSpPr>
            <a:grpSpLocks/>
          </p:cNvGrpSpPr>
          <p:nvPr/>
        </p:nvGrpSpPr>
        <p:grpSpPr bwMode="auto">
          <a:xfrm>
            <a:off x="838200" y="2197100"/>
            <a:ext cx="2449513" cy="1384300"/>
            <a:chOff x="5310188" y="4365625"/>
            <a:chExt cx="2449513" cy="1384300"/>
          </a:xfrm>
        </p:grpSpPr>
        <p:sp>
          <p:nvSpPr>
            <p:cNvPr id="10246" name="AutoShape 38">
              <a:extLst>
                <a:ext uri="{FF2B5EF4-FFF2-40B4-BE49-F238E27FC236}">
                  <a16:creationId xmlns:a16="http://schemas.microsoft.com/office/drawing/2014/main" id="{5E80F534-50FC-4FEC-9D44-CB3D33B2B156}"/>
                </a:ext>
              </a:extLst>
            </p:cNvPr>
            <p:cNvSpPr>
              <a:spLocks noChangeArrowheads="1"/>
            </p:cNvSpPr>
            <p:nvPr/>
          </p:nvSpPr>
          <p:spPr bwMode="auto">
            <a:xfrm>
              <a:off x="6102350" y="4725988"/>
              <a:ext cx="863600" cy="28733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57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0000"/>
            </a:solidFill>
            <a:ln w="9525">
              <a:solidFill>
                <a:srgbClr val="FF0000"/>
              </a:solidFill>
              <a:miter lim="800000"/>
              <a:headEnd type="none" w="sm" len="sm"/>
              <a:tailEnd type="none" w="sm" len="sm"/>
            </a:ln>
          </p:spPr>
          <p:txBody>
            <a:bodyPr wrap="none" anchor="ctr"/>
            <a:lstStyle/>
            <a:p>
              <a:endParaRPr lang="zh-CN" altLang="en-US"/>
            </a:p>
          </p:txBody>
        </p:sp>
        <p:sp>
          <p:nvSpPr>
            <p:cNvPr id="10247" name="Text Box 57">
              <a:extLst>
                <a:ext uri="{FF2B5EF4-FFF2-40B4-BE49-F238E27FC236}">
                  <a16:creationId xmlns:a16="http://schemas.microsoft.com/office/drawing/2014/main" id="{1E930129-C73A-494E-A45C-E16852198C43}"/>
                </a:ext>
              </a:extLst>
            </p:cNvPr>
            <p:cNvSpPr txBox="1">
              <a:spLocks noChangeArrowheads="1"/>
            </p:cNvSpPr>
            <p:nvPr/>
          </p:nvSpPr>
          <p:spPr bwMode="auto">
            <a:xfrm>
              <a:off x="5815013" y="4797425"/>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C — C</a:t>
              </a:r>
            </a:p>
          </p:txBody>
        </p:sp>
        <p:sp>
          <p:nvSpPr>
            <p:cNvPr id="10248" name="Text Box 58">
              <a:extLst>
                <a:ext uri="{FF2B5EF4-FFF2-40B4-BE49-F238E27FC236}">
                  <a16:creationId xmlns:a16="http://schemas.microsoft.com/office/drawing/2014/main" id="{6963A4A4-BE71-4951-AA05-151EC3097CA2}"/>
                </a:ext>
              </a:extLst>
            </p:cNvPr>
            <p:cNvSpPr txBox="1">
              <a:spLocks noChangeArrowheads="1"/>
            </p:cNvSpPr>
            <p:nvPr/>
          </p:nvSpPr>
          <p:spPr bwMode="auto">
            <a:xfrm>
              <a:off x="5310188" y="4365625"/>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49" name="Text Box 59">
              <a:extLst>
                <a:ext uri="{FF2B5EF4-FFF2-40B4-BE49-F238E27FC236}">
                  <a16:creationId xmlns:a16="http://schemas.microsoft.com/office/drawing/2014/main" id="{DAE8B4E8-25BF-4A09-ABCB-E4FA9D5F5C7F}"/>
                </a:ext>
              </a:extLst>
            </p:cNvPr>
            <p:cNvSpPr txBox="1">
              <a:spLocks noChangeArrowheads="1"/>
            </p:cNvSpPr>
            <p:nvPr/>
          </p:nvSpPr>
          <p:spPr bwMode="auto">
            <a:xfrm>
              <a:off x="5310188" y="5157788"/>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0" name="Text Box 60">
              <a:extLst>
                <a:ext uri="{FF2B5EF4-FFF2-40B4-BE49-F238E27FC236}">
                  <a16:creationId xmlns:a16="http://schemas.microsoft.com/office/drawing/2014/main" id="{F8631E31-D18D-4839-965A-6D3E909D7E06}"/>
                </a:ext>
              </a:extLst>
            </p:cNvPr>
            <p:cNvSpPr txBox="1">
              <a:spLocks noChangeArrowheads="1"/>
            </p:cNvSpPr>
            <p:nvPr/>
          </p:nvSpPr>
          <p:spPr bwMode="auto">
            <a:xfrm>
              <a:off x="7326313" y="5230813"/>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1" name="Text Box 61">
              <a:extLst>
                <a:ext uri="{FF2B5EF4-FFF2-40B4-BE49-F238E27FC236}">
                  <a16:creationId xmlns:a16="http://schemas.microsoft.com/office/drawing/2014/main" id="{45763535-91AE-410D-A24A-E67171775A8A}"/>
                </a:ext>
              </a:extLst>
            </p:cNvPr>
            <p:cNvSpPr txBox="1">
              <a:spLocks noChangeArrowheads="1"/>
            </p:cNvSpPr>
            <p:nvPr/>
          </p:nvSpPr>
          <p:spPr bwMode="auto">
            <a:xfrm>
              <a:off x="7326313" y="4365625"/>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2" name="Line 62">
              <a:extLst>
                <a:ext uri="{FF2B5EF4-FFF2-40B4-BE49-F238E27FC236}">
                  <a16:creationId xmlns:a16="http://schemas.microsoft.com/office/drawing/2014/main" id="{65F94EB3-B49B-40A7-A05A-75D2957D8375}"/>
                </a:ext>
              </a:extLst>
            </p:cNvPr>
            <p:cNvSpPr>
              <a:spLocks noChangeShapeType="1"/>
            </p:cNvSpPr>
            <p:nvPr/>
          </p:nvSpPr>
          <p:spPr bwMode="auto">
            <a:xfrm>
              <a:off x="5670550" y="4725988"/>
              <a:ext cx="360363" cy="215900"/>
            </a:xfrm>
            <a:prstGeom prst="line">
              <a:avLst/>
            </a:prstGeom>
            <a:noFill/>
            <a:ln w="38100">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3" name="Line 63">
              <a:extLst>
                <a:ext uri="{FF2B5EF4-FFF2-40B4-BE49-F238E27FC236}">
                  <a16:creationId xmlns:a16="http://schemas.microsoft.com/office/drawing/2014/main" id="{D5131C7B-90B0-4B8B-ABD8-29A10174026A}"/>
                </a:ext>
              </a:extLst>
            </p:cNvPr>
            <p:cNvSpPr>
              <a:spLocks noChangeShapeType="1"/>
            </p:cNvSpPr>
            <p:nvPr/>
          </p:nvSpPr>
          <p:spPr bwMode="auto">
            <a:xfrm flipV="1">
              <a:off x="7038975" y="4725988"/>
              <a:ext cx="360363" cy="215900"/>
            </a:xfrm>
            <a:prstGeom prst="line">
              <a:avLst/>
            </a:prstGeom>
            <a:noFill/>
            <a:ln w="38100">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4" name="AutoShape 64">
              <a:extLst>
                <a:ext uri="{FF2B5EF4-FFF2-40B4-BE49-F238E27FC236}">
                  <a16:creationId xmlns:a16="http://schemas.microsoft.com/office/drawing/2014/main" id="{F58E9CFA-836E-49AD-918C-03E0B039061F}"/>
                </a:ext>
              </a:extLst>
            </p:cNvPr>
            <p:cNvSpPr>
              <a:spLocks noChangeArrowheads="1"/>
            </p:cNvSpPr>
            <p:nvPr/>
          </p:nvSpPr>
          <p:spPr bwMode="auto">
            <a:xfrm rot="3000000">
              <a:off x="5815013" y="5086350"/>
              <a:ext cx="71437" cy="409575"/>
            </a:xfrm>
            <a:prstGeom prst="triangle">
              <a:avLst>
                <a:gd name="adj" fmla="val 50000"/>
              </a:avLst>
            </a:prstGeom>
            <a:solidFill>
              <a:srgbClr val="FF0000"/>
            </a:solidFill>
            <a:ln w="9525">
              <a:solidFill>
                <a:srgbClr val="FF0000"/>
              </a:solidFill>
              <a:miter lim="800000"/>
              <a:headEnd type="none" w="sm" len="sm"/>
              <a:tailEnd type="none" w="sm" len="sm"/>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5" name="AutoShape 65">
              <a:extLst>
                <a:ext uri="{FF2B5EF4-FFF2-40B4-BE49-F238E27FC236}">
                  <a16:creationId xmlns:a16="http://schemas.microsoft.com/office/drawing/2014/main" id="{FD72701A-1969-4401-8CA4-00C9E391C460}"/>
                </a:ext>
              </a:extLst>
            </p:cNvPr>
            <p:cNvSpPr>
              <a:spLocks noChangeArrowheads="1"/>
            </p:cNvSpPr>
            <p:nvPr/>
          </p:nvSpPr>
          <p:spPr bwMode="auto">
            <a:xfrm rot="-3000000">
              <a:off x="7134225" y="5133975"/>
              <a:ext cx="71437" cy="409575"/>
            </a:xfrm>
            <a:prstGeom prst="triangle">
              <a:avLst>
                <a:gd name="adj" fmla="val 50000"/>
              </a:avLst>
            </a:prstGeom>
            <a:solidFill>
              <a:srgbClr val="FF0000"/>
            </a:solidFill>
            <a:ln w="9525">
              <a:solidFill>
                <a:srgbClr val="FF0000"/>
              </a:solidFill>
              <a:miter lim="800000"/>
              <a:headEnd type="none" w="sm" len="sm"/>
              <a:tailEnd type="none" w="sm" len="sm"/>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6" name="Line 66">
              <a:extLst>
                <a:ext uri="{FF2B5EF4-FFF2-40B4-BE49-F238E27FC236}">
                  <a16:creationId xmlns:a16="http://schemas.microsoft.com/office/drawing/2014/main" id="{31EEC15A-EE49-40E0-A264-AEA508A0D5C1}"/>
                </a:ext>
              </a:extLst>
            </p:cNvPr>
            <p:cNvSpPr>
              <a:spLocks noChangeShapeType="1"/>
            </p:cNvSpPr>
            <p:nvPr/>
          </p:nvSpPr>
          <p:spPr bwMode="auto">
            <a:xfrm>
              <a:off x="6391275" y="4683149"/>
              <a:ext cx="28733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7" name="AutoShape 68">
              <a:extLst>
                <a:ext uri="{FF2B5EF4-FFF2-40B4-BE49-F238E27FC236}">
                  <a16:creationId xmlns:a16="http://schemas.microsoft.com/office/drawing/2014/main" id="{1D76A12E-91D9-482D-B584-7BC49D1B2243}"/>
                </a:ext>
              </a:extLst>
            </p:cNvPr>
            <p:cNvSpPr>
              <a:spLocks noChangeArrowheads="1"/>
            </p:cNvSpPr>
            <p:nvPr/>
          </p:nvSpPr>
          <p:spPr bwMode="auto">
            <a:xfrm rot="10800000">
              <a:off x="6102350" y="5086350"/>
              <a:ext cx="863600"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0000"/>
            </a:solidFill>
            <a:ln w="9525">
              <a:solidFill>
                <a:srgbClr val="FF0000"/>
              </a:solidFill>
              <a:miter lim="800000"/>
              <a:headEnd type="none" w="sm" len="sm"/>
              <a:tailEnd type="none" w="sm" len="sm"/>
            </a:ln>
          </p:spPr>
          <p:txBody>
            <a:bodyPr wrap="none" anchor="ctr"/>
            <a:lstStyle/>
            <a:p>
              <a:endParaRPr lang="zh-CN" altLang="en-US"/>
            </a:p>
          </p:txBody>
        </p:sp>
        <p:sp>
          <p:nvSpPr>
            <p:cNvPr id="10258" name="Line 69">
              <a:extLst>
                <a:ext uri="{FF2B5EF4-FFF2-40B4-BE49-F238E27FC236}">
                  <a16:creationId xmlns:a16="http://schemas.microsoft.com/office/drawing/2014/main" id="{2AC0F2E0-9D44-4DF1-9E1D-2ED7BE3DFC1C}"/>
                </a:ext>
              </a:extLst>
            </p:cNvPr>
            <p:cNvSpPr>
              <a:spLocks noChangeShapeType="1"/>
            </p:cNvSpPr>
            <p:nvPr/>
          </p:nvSpPr>
          <p:spPr bwMode="auto">
            <a:xfrm>
              <a:off x="6448423" y="5403370"/>
              <a:ext cx="2159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3" name="日期占位符 2">
            <a:extLst>
              <a:ext uri="{FF2B5EF4-FFF2-40B4-BE49-F238E27FC236}">
                <a16:creationId xmlns:a16="http://schemas.microsoft.com/office/drawing/2014/main" id="{72C940D8-9C22-42D6-B0AF-BC7FF7A63A0C}"/>
              </a:ext>
            </a:extLst>
          </p:cNvPr>
          <p:cNvSpPr>
            <a:spLocks noGrp="1"/>
          </p:cNvSpPr>
          <p:nvPr>
            <p:ph type="dt" sz="half" idx="10"/>
          </p:nvPr>
        </p:nvSpPr>
        <p:spPr/>
        <p:txBody>
          <a:bodyPr/>
          <a:lstStyle/>
          <a:p>
            <a:pPr>
              <a:defRPr/>
            </a:pPr>
            <a:fld id="{05F1099E-7680-4A72-8023-C89D0F047ED9}" type="datetime11">
              <a:rPr lang="zh-CN" altLang="en-US" smtClean="0"/>
              <a:t>11:48:09</a:t>
            </a:fld>
            <a:endParaRPr lang="en-US"/>
          </a:p>
        </p:txBody>
      </p:sp>
      <p:sp>
        <p:nvSpPr>
          <p:cNvPr id="4" name="灯片编号占位符 3">
            <a:extLst>
              <a:ext uri="{FF2B5EF4-FFF2-40B4-BE49-F238E27FC236}">
                <a16:creationId xmlns:a16="http://schemas.microsoft.com/office/drawing/2014/main" id="{4F390565-1601-4715-BAEB-3990AD798C3F}"/>
              </a:ext>
            </a:extLst>
          </p:cNvPr>
          <p:cNvSpPr>
            <a:spLocks noGrp="1"/>
          </p:cNvSpPr>
          <p:nvPr>
            <p:ph type="sldNum" sz="quarter" idx="12"/>
          </p:nvPr>
        </p:nvSpPr>
        <p:spPr/>
        <p:txBody>
          <a:bodyPr/>
          <a:lstStyle/>
          <a:p>
            <a:pPr>
              <a:defRPr/>
            </a:pPr>
            <a:fld id="{D9255669-4D76-4035-84D2-5F59D5D8FE20}" type="slidenum">
              <a:rPr lang="en-US" altLang="zh-CN" smtClean="0"/>
              <a:pPr>
                <a:defRPr/>
              </a:pPr>
              <a:t>7</a:t>
            </a:fld>
            <a:endParaRPr lang="en-US" altLang="zh-CN"/>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a:extLst>
              <a:ext uri="{FF2B5EF4-FFF2-40B4-BE49-F238E27FC236}">
                <a16:creationId xmlns:a16="http://schemas.microsoft.com/office/drawing/2014/main" id="{EF156B7B-B7E6-4158-B108-CF805D3C4AB7}"/>
              </a:ext>
            </a:extLst>
          </p:cNvPr>
          <p:cNvGraphicFramePr>
            <a:graphicFrameLocks/>
          </p:cNvGraphicFramePr>
          <p:nvPr/>
        </p:nvGraphicFramePr>
        <p:xfrm>
          <a:off x="685800" y="990600"/>
          <a:ext cx="7772400" cy="4913313"/>
        </p:xfrm>
        <a:graphic>
          <a:graphicData uri="http://schemas.openxmlformats.org/presentationml/2006/ole">
            <mc:AlternateContent xmlns:mc="http://schemas.openxmlformats.org/markup-compatibility/2006">
              <mc:Choice xmlns:v="urn:schemas-microsoft-com:vml" Requires="v">
                <p:oleObj spid="_x0000_s68675" name="CS ChemDraw Drawing" r:id="rId4" imgW="8405819" imgH="4929188" progId="ChemDraw.Document.4.5">
                  <p:embed/>
                </p:oleObj>
              </mc:Choice>
              <mc:Fallback>
                <p:oleObj name="CS ChemDraw Drawing" r:id="rId4" imgW="8405819" imgH="4929188" progId="ChemDraw.Document.4.5">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90600"/>
                        <a:ext cx="77724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B1CE2ABD-B67F-4719-AD91-AE720FA005A4}"/>
              </a:ext>
            </a:extLst>
          </p:cNvPr>
          <p:cNvSpPr>
            <a:spLocks noGrp="1"/>
          </p:cNvSpPr>
          <p:nvPr>
            <p:ph type="dt" sz="half" idx="10"/>
          </p:nvPr>
        </p:nvSpPr>
        <p:spPr/>
        <p:txBody>
          <a:bodyPr/>
          <a:lstStyle/>
          <a:p>
            <a:pPr>
              <a:defRPr/>
            </a:pPr>
            <a:fld id="{1DAB1C11-DC46-4E21-A723-E4E05421C499}" type="datetime11">
              <a:rPr lang="zh-CN" altLang="en-US" smtClean="0"/>
              <a:t>11:48:10</a:t>
            </a:fld>
            <a:endParaRPr lang="en-US"/>
          </a:p>
        </p:txBody>
      </p:sp>
      <p:sp>
        <p:nvSpPr>
          <p:cNvPr id="3" name="灯片编号占位符 2">
            <a:extLst>
              <a:ext uri="{FF2B5EF4-FFF2-40B4-BE49-F238E27FC236}">
                <a16:creationId xmlns:a16="http://schemas.microsoft.com/office/drawing/2014/main" id="{17E93B6F-A71B-4209-8DC3-5E7AF1D746B7}"/>
              </a:ext>
            </a:extLst>
          </p:cNvPr>
          <p:cNvSpPr>
            <a:spLocks noGrp="1"/>
          </p:cNvSpPr>
          <p:nvPr>
            <p:ph type="sldNum" sz="quarter" idx="12"/>
          </p:nvPr>
        </p:nvSpPr>
        <p:spPr/>
        <p:txBody>
          <a:bodyPr/>
          <a:lstStyle/>
          <a:p>
            <a:pPr>
              <a:defRPr/>
            </a:pPr>
            <a:fld id="{41CA9A8D-12B4-4D76-995B-D47171C6A689}" type="slidenum">
              <a:rPr lang="en-US" altLang="zh-CN" smtClean="0"/>
              <a:pPr>
                <a:defRPr/>
              </a:pPr>
              <a:t>70</a:t>
            </a:fld>
            <a:endParaRPr lang="en-US" altLang="zh-CN"/>
          </a:p>
        </p:txBody>
      </p:sp>
    </p:spTree>
  </p:cSld>
  <p:clrMapOvr>
    <a:masterClrMapping/>
  </p:clrMapOvr>
  <p:transition>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5"/>
          <p:cNvSpPr txBox="1">
            <a:spLocks noChangeArrowheads="1"/>
          </p:cNvSpPr>
          <p:nvPr/>
        </p:nvSpPr>
        <p:spPr bwMode="auto">
          <a:xfrm>
            <a:off x="290512" y="1892769"/>
            <a:ext cx="8529960" cy="245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20000"/>
              </a:lnSpc>
              <a:spcBef>
                <a:spcPct val="50000"/>
              </a:spcBef>
              <a:buClrTx/>
              <a:buSzTx/>
              <a:buFontTx/>
              <a:buNone/>
            </a:pPr>
            <a:r>
              <a:rPr lang="zh-CN" altLang="en-US" sz="2400" b="1" dirty="0">
                <a:latin typeface="Times New Roman" panose="02020603050405020304" pitchFamily="18" charset="0"/>
                <a:cs typeface="Times New Roman" panose="02020603050405020304" pitchFamily="18" charset="0"/>
              </a:rPr>
              <a:t>        双键是烯烃的官能团，凡官能团的邻位统称为</a:t>
            </a:r>
            <a:r>
              <a:rPr lang="en-US" altLang="zh-CN" sz="2400" b="1" dirty="0">
                <a:latin typeface="Times New Roman" panose="02020603050405020304" pitchFamily="18" charset="0"/>
                <a:cs typeface="Times New Roman" panose="02020603050405020304" pitchFamily="18" charset="0"/>
              </a:rPr>
              <a:t>α</a:t>
            </a:r>
            <a:r>
              <a:rPr lang="zh-CN" altLang="en-US" sz="2400" b="1" dirty="0">
                <a:latin typeface="Times New Roman" panose="02020603050405020304" pitchFamily="18" charset="0"/>
                <a:cs typeface="Times New Roman" panose="02020603050405020304" pitchFamily="18" charset="0"/>
              </a:rPr>
              <a:t>位，</a:t>
            </a:r>
            <a:r>
              <a:rPr lang="en-US" altLang="zh-CN" sz="2400" b="1" dirty="0">
                <a:latin typeface="Times New Roman" panose="02020603050405020304" pitchFamily="18" charset="0"/>
                <a:cs typeface="Times New Roman" panose="02020603050405020304" pitchFamily="18" charset="0"/>
              </a:rPr>
              <a:t>α</a:t>
            </a:r>
            <a:r>
              <a:rPr lang="zh-CN" altLang="en-US" sz="2400" b="1" dirty="0">
                <a:latin typeface="Times New Roman" panose="02020603050405020304" pitchFamily="18" charset="0"/>
                <a:cs typeface="Times New Roman" panose="02020603050405020304" pitchFamily="18" charset="0"/>
              </a:rPr>
              <a:t>碳上连接的氢原子称为</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（又称为烯丙氢）。</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由于受</a:t>
            </a:r>
            <a:r>
              <a:rPr lang="en-US" altLang="zh-CN" sz="2400" b="1" dirty="0">
                <a:latin typeface="Times New Roman" panose="02020603050405020304" pitchFamily="18" charset="0"/>
                <a:cs typeface="Times New Roman" panose="02020603050405020304" pitchFamily="18" charset="0"/>
              </a:rPr>
              <a:t>C=C</a:t>
            </a:r>
            <a:r>
              <a:rPr lang="zh-CN" altLang="en-US" sz="2400" b="1" dirty="0">
                <a:latin typeface="Times New Roman" panose="02020603050405020304" pitchFamily="18" charset="0"/>
                <a:cs typeface="Times New Roman" panose="02020603050405020304" pitchFamily="18" charset="0"/>
              </a:rPr>
              <a:t>的影响，</a:t>
            </a:r>
            <a:r>
              <a:rPr lang="en-US" altLang="zh-CN" sz="2400" b="1" dirty="0">
                <a:latin typeface="Times New Roman" panose="02020603050405020304" pitchFamily="18" charset="0"/>
                <a:cs typeface="Times New Roman" panose="02020603050405020304" pitchFamily="18" charset="0"/>
              </a:rPr>
              <a:t>α C-H</a:t>
            </a:r>
            <a:r>
              <a:rPr lang="zh-CN" altLang="en-US" sz="2400" b="1" dirty="0">
                <a:latin typeface="Times New Roman" panose="02020603050405020304" pitchFamily="18" charset="0"/>
                <a:cs typeface="Times New Roman" panose="02020603050405020304" pitchFamily="18" charset="0"/>
              </a:rPr>
              <a:t>键离解能减弱。故</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比其它类型的氢易起反应，能够发生取代反应和氧化反应。</a:t>
            </a:r>
            <a:endParaRPr lang="en-US" altLang="zh-CN" sz="2400" b="1" dirty="0">
              <a:latin typeface="Times New Roman" panose="02020603050405020304" pitchFamily="18" charset="0"/>
              <a:cs typeface="Times New Roman" panose="02020603050405020304" pitchFamily="18" charset="0"/>
            </a:endParaRPr>
          </a:p>
          <a:p>
            <a:pPr eaLnBrk="1" hangingPunct="1">
              <a:lnSpc>
                <a:spcPct val="120000"/>
              </a:lnSpc>
              <a:spcBef>
                <a:spcPct val="50000"/>
              </a:spcBef>
              <a:buClrTx/>
              <a:buSzTx/>
              <a:buFontTx/>
              <a:buNone/>
            </a:pPr>
            <a:r>
              <a:rPr lang="zh-CN" altLang="en-US" sz="2400" b="1" dirty="0">
                <a:latin typeface="Times New Roman" panose="02020603050405020304" pitchFamily="18" charset="0"/>
                <a:cs typeface="Times New Roman" panose="02020603050405020304" pitchFamily="18" charset="0"/>
              </a:rPr>
              <a:t>        活性顺序为</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α- H (</a:t>
            </a:r>
            <a:r>
              <a:rPr lang="zh-CN" altLang="en-US" sz="2400" b="1" dirty="0">
                <a:solidFill>
                  <a:srgbClr val="FF0000"/>
                </a:solidFill>
                <a:latin typeface="Times New Roman" panose="02020603050405020304" pitchFamily="18" charset="0"/>
                <a:cs typeface="Times New Roman" panose="02020603050405020304" pitchFamily="18" charset="0"/>
              </a:rPr>
              <a:t>烯丙氢</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&gt; 3°H &gt; 2°H &gt; 1°H &gt; </a:t>
            </a:r>
            <a:r>
              <a:rPr lang="zh-CN" altLang="en-US" sz="2400" b="1" dirty="0">
                <a:solidFill>
                  <a:srgbClr val="FF0000"/>
                </a:solidFill>
                <a:latin typeface="Times New Roman" panose="02020603050405020304" pitchFamily="18" charset="0"/>
                <a:cs typeface="Times New Roman" panose="02020603050405020304" pitchFamily="18" charset="0"/>
              </a:rPr>
              <a:t>乙烯</a:t>
            </a:r>
            <a:r>
              <a:rPr lang="en-US" altLang="zh-CN" sz="2400" b="1" dirty="0">
                <a:solidFill>
                  <a:srgbClr val="FF0000"/>
                </a:solidFill>
                <a:latin typeface="Times New Roman" panose="02020603050405020304" pitchFamily="18" charset="0"/>
                <a:cs typeface="Times New Roman" panose="02020603050405020304" pitchFamily="18" charset="0"/>
              </a:rPr>
              <a:t>H </a:t>
            </a:r>
          </a:p>
        </p:txBody>
      </p:sp>
      <p:sp>
        <p:nvSpPr>
          <p:cNvPr id="68" name="Text Box 7"/>
          <p:cNvSpPr txBox="1">
            <a:spLocks noChangeArrowheads="1"/>
          </p:cNvSpPr>
          <p:nvPr/>
        </p:nvSpPr>
        <p:spPr bwMode="auto">
          <a:xfrm>
            <a:off x="827584" y="4495772"/>
            <a:ext cx="6934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(1)α-H</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（烯丙氢）的卤代反应（高温或光照）</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69" name="Rectangle 10"/>
          <p:cNvSpPr>
            <a:spLocks noChangeArrowheads="1"/>
          </p:cNvSpPr>
          <p:nvPr/>
        </p:nvSpPr>
        <p:spPr bwMode="auto">
          <a:xfrm>
            <a:off x="344810" y="4952928"/>
            <a:ext cx="84756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315913">
              <a:spcBef>
                <a:spcPct val="20000"/>
              </a:spcBef>
              <a:buClr>
                <a:schemeClr val="hlink"/>
              </a:buClr>
              <a:buSzPct val="70000"/>
              <a:buFont typeface="Wingdings" pitchFamily="2" charset="2"/>
              <a:buChar char="v"/>
              <a:tabLst>
                <a:tab pos="3429000" algn="l"/>
              </a:tabLst>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tabLst>
                <a:tab pos="3429000" algn="l"/>
              </a:tabLst>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tabLst>
                <a:tab pos="3429000" algn="l"/>
              </a:tabLst>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tabLst>
                <a:tab pos="3429000" algn="l"/>
              </a:tabLst>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9pPr>
          </a:lstStyle>
          <a:p>
            <a:pPr>
              <a:spcBef>
                <a:spcPct val="0"/>
              </a:spcBef>
              <a:buClrTx/>
              <a:buSzTx/>
              <a:buFontTx/>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有</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α- 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的烯烃与氯或溴在高温下（</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500-600℃</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）或光照，发生</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α- 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原子被卤原子取代的反应而不是加成反应。例如：</a:t>
            </a:r>
          </a:p>
        </p:txBody>
      </p:sp>
      <p:sp>
        <p:nvSpPr>
          <p:cNvPr id="7" name="矩形 6">
            <a:extLst>
              <a:ext uri="{FF2B5EF4-FFF2-40B4-BE49-F238E27FC236}">
                <a16:creationId xmlns:a16="http://schemas.microsoft.com/office/drawing/2014/main" id="{1CA16B10-A317-4018-B9C2-E55918265D67}"/>
              </a:ext>
            </a:extLst>
          </p:cNvPr>
          <p:cNvSpPr/>
          <p:nvPr/>
        </p:nvSpPr>
        <p:spPr>
          <a:xfrm>
            <a:off x="33338" y="292100"/>
            <a:ext cx="5298245" cy="523220"/>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烯烃的</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α-H</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（烯丙氢）的反应</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800" b="1" dirty="0">
              <a:solidFill>
                <a:schemeClr val="tx2">
                  <a:lumMod val="75000"/>
                </a:schemeClr>
              </a:solidFill>
              <a:latin typeface="Arial" charset="0"/>
              <a:ea typeface="+mn-ea"/>
            </a:endParaRPr>
          </a:p>
        </p:txBody>
      </p:sp>
      <p:sp>
        <p:nvSpPr>
          <p:cNvPr id="9" name="Rectangle 3">
            <a:extLst>
              <a:ext uri="{FF2B5EF4-FFF2-40B4-BE49-F238E27FC236}">
                <a16:creationId xmlns:a16="http://schemas.microsoft.com/office/drawing/2014/main" id="{518C7D92-5B22-4105-A130-ACD6E9454708}"/>
              </a:ext>
            </a:extLst>
          </p:cNvPr>
          <p:cNvSpPr txBox="1">
            <a:spLocks noChangeArrowheads="1"/>
          </p:cNvSpPr>
          <p:nvPr/>
        </p:nvSpPr>
        <p:spPr bwMode="auto">
          <a:xfrm>
            <a:off x="169068" y="1219258"/>
            <a:ext cx="5026783" cy="581025"/>
          </a:xfrm>
          <a:prstGeom prst="rect">
            <a:avLst/>
          </a:prstGeom>
          <a:noFill/>
          <a:extLst>
            <a:ext uri="{909E8E84-426E-40DD-AFC4-6F175D3DCCD1}">
              <a14:hiddenFill xmlns:a14="http://schemas.microsoft.com/office/drawing/2010/main">
                <a:solidFill>
                  <a:srgbClr val="FFFFFF"/>
                </a:solidFill>
              </a14:hiddenFill>
            </a:ext>
          </a:extLst>
        </p:spPr>
        <p:txBody>
          <a:bodyPr wrap="square" lIns="92075" tIns="46038" rIns="92075" bIns="46038" numCol="1" anchor="t" anchorCtr="0" compatLnSpc="1">
            <a:prstTxWarp prst="textNoShape">
              <a:avLst/>
            </a:prstTxWarp>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US" altLang="zh-CN" sz="2400" b="1" dirty="0">
                <a:solidFill>
                  <a:srgbClr val="FF0000"/>
                </a:solidFill>
                <a:latin typeface="Symbol" panose="05050102010706020507" pitchFamily="18" charset="2"/>
              </a:rPr>
              <a:t>a-</a:t>
            </a:r>
            <a:r>
              <a:rPr lang="zh-CN" altLang="en-US" sz="2400" b="1" dirty="0">
                <a:solidFill>
                  <a:srgbClr val="FF0000"/>
                </a:solidFill>
              </a:rPr>
              <a:t>碳原子</a:t>
            </a:r>
            <a:r>
              <a:rPr lang="en-US" altLang="zh-CN" sz="2400" b="1" dirty="0">
                <a:solidFill>
                  <a:srgbClr val="FF0000"/>
                </a:solidFill>
              </a:rPr>
              <a:t>—</a:t>
            </a:r>
            <a:r>
              <a:rPr lang="zh-CN" altLang="en-US" sz="2400" b="1" dirty="0">
                <a:solidFill>
                  <a:srgbClr val="FF0000"/>
                </a:solidFill>
              </a:rPr>
              <a:t>与官能团相连的碳原子</a:t>
            </a:r>
          </a:p>
        </p:txBody>
      </p:sp>
      <p:pic>
        <p:nvPicPr>
          <p:cNvPr id="2" name="图片 1">
            <a:extLst>
              <a:ext uri="{FF2B5EF4-FFF2-40B4-BE49-F238E27FC236}">
                <a16:creationId xmlns:a16="http://schemas.microsoft.com/office/drawing/2014/main" id="{A045D851-567B-4DCD-93FF-5CCB28522068}"/>
              </a:ext>
            </a:extLst>
          </p:cNvPr>
          <p:cNvPicPr>
            <a:picLocks noChangeAspect="1"/>
          </p:cNvPicPr>
          <p:nvPr/>
        </p:nvPicPr>
        <p:blipFill>
          <a:blip r:embed="rId4"/>
          <a:stretch>
            <a:fillRect/>
          </a:stretch>
        </p:blipFill>
        <p:spPr>
          <a:xfrm>
            <a:off x="5712573" y="990664"/>
            <a:ext cx="3126515" cy="633031"/>
          </a:xfrm>
          <a:prstGeom prst="rect">
            <a:avLst/>
          </a:prstGeom>
        </p:spPr>
      </p:pic>
      <p:graphicFrame>
        <p:nvGraphicFramePr>
          <p:cNvPr id="11" name="对象 10">
            <a:extLst>
              <a:ext uri="{FF2B5EF4-FFF2-40B4-BE49-F238E27FC236}">
                <a16:creationId xmlns:a16="http://schemas.microsoft.com/office/drawing/2014/main" id="{8B904022-48D6-4D5B-B169-2009E42B1B05}"/>
              </a:ext>
            </a:extLst>
          </p:cNvPr>
          <p:cNvGraphicFramePr>
            <a:graphicFrameLocks noChangeAspect="1"/>
          </p:cNvGraphicFramePr>
          <p:nvPr>
            <p:extLst>
              <p:ext uri="{D42A27DB-BD31-4B8C-83A1-F6EECF244321}">
                <p14:modId xmlns:p14="http://schemas.microsoft.com/office/powerpoint/2010/main" val="788979951"/>
              </p:ext>
            </p:extLst>
          </p:nvPr>
        </p:nvGraphicFramePr>
        <p:xfrm>
          <a:off x="762000" y="5741909"/>
          <a:ext cx="7199313" cy="658813"/>
        </p:xfrm>
        <a:graphic>
          <a:graphicData uri="http://schemas.openxmlformats.org/presentationml/2006/ole">
            <mc:AlternateContent xmlns:mc="http://schemas.openxmlformats.org/markup-compatibility/2006">
              <mc:Choice xmlns:v="urn:schemas-microsoft-com:vml" Requires="v">
                <p:oleObj spid="_x0000_s124959" name="CS ChemDraw Drawing" r:id="rId5" imgW="3224168" imgH="252615" progId="ChemDraw.Document.4.5">
                  <p:embed/>
                </p:oleObj>
              </mc:Choice>
              <mc:Fallback>
                <p:oleObj name="CS ChemDraw Drawing" r:id="rId5" imgW="3224168" imgH="252615" progId="ChemDraw.Document.4.5">
                  <p:embed/>
                  <p:pic>
                    <p:nvPicPr>
                      <p:cNvPr id="3" name="对象 2">
                        <a:extLst>
                          <a:ext uri="{FF2B5EF4-FFF2-40B4-BE49-F238E27FC236}">
                            <a16:creationId xmlns:a16="http://schemas.microsoft.com/office/drawing/2014/main" id="{83B0D32A-1419-47BD-802C-2FA9DC021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41909"/>
                        <a:ext cx="719931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2995612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arn(inHorizont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strips(downLef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strips(downRigh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68" grpId="0" autoUpdateAnimBg="0"/>
      <p:bldP spid="69" grpId="0"/>
      <p:bldP spid="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2"/>
          <p:cNvSpPr txBox="1"/>
          <p:nvPr/>
        </p:nvSpPr>
        <p:spPr>
          <a:xfrm>
            <a:off x="597523" y="2438426"/>
            <a:ext cx="8208962" cy="957250"/>
          </a:xfrm>
          <a:prstGeom prst="rect">
            <a:avLst/>
          </a:prstGeom>
          <a:noFill/>
        </p:spPr>
        <p:txBody>
          <a:bodyPr>
            <a:spAutoFit/>
          </a:bodyPr>
          <a:lstStyle/>
          <a:p>
            <a:pPr indent="315595" eaLnBrk="1" hangingPunct="1">
              <a:lnSpc>
                <a:spcPct val="1500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实验室中烯烃</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ɑ-</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氢原子的溴代反应，用</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NBS</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作为溴代试剂，方便，产率高。</a:t>
            </a:r>
          </a:p>
        </p:txBody>
      </p:sp>
      <p:graphicFrame>
        <p:nvGraphicFramePr>
          <p:cNvPr id="100" name="对象 4"/>
          <p:cNvGraphicFramePr>
            <a:graphicFrameLocks noChangeAspect="1"/>
          </p:cNvGraphicFramePr>
          <p:nvPr>
            <p:extLst>
              <p:ext uri="{D42A27DB-BD31-4B8C-83A1-F6EECF244321}">
                <p14:modId xmlns:p14="http://schemas.microsoft.com/office/powerpoint/2010/main" val="3360129219"/>
              </p:ext>
            </p:extLst>
          </p:nvPr>
        </p:nvGraphicFramePr>
        <p:xfrm>
          <a:off x="1659434" y="3370549"/>
          <a:ext cx="5270500" cy="1079500"/>
        </p:xfrm>
        <a:graphic>
          <a:graphicData uri="http://schemas.openxmlformats.org/presentationml/2006/ole">
            <mc:AlternateContent xmlns:mc="http://schemas.openxmlformats.org/markup-compatibility/2006">
              <mc:Choice xmlns:v="urn:schemas-microsoft-com:vml" Requires="v">
                <p:oleObj spid="_x0000_s126007" name="CS ChemDraw Drawing" r:id="rId4" imgW="5763508" imgH="1182309" progId="ChemDraw.Document.6.0">
                  <p:embed/>
                </p:oleObj>
              </mc:Choice>
              <mc:Fallback>
                <p:oleObj name="CS ChemDraw Drawing" r:id="rId4" imgW="5763508" imgH="1182309" progId="ChemDraw.Document.6.0">
                  <p:embed/>
                  <p:pic>
                    <p:nvPicPr>
                      <p:cNvPr id="10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434" y="3370549"/>
                        <a:ext cx="5270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 name="Text Box 7"/>
          <p:cNvSpPr txBox="1">
            <a:spLocks noChangeArrowheads="1"/>
          </p:cNvSpPr>
          <p:nvPr/>
        </p:nvSpPr>
        <p:spPr bwMode="auto">
          <a:xfrm>
            <a:off x="827584" y="4670674"/>
            <a:ext cx="6934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 α-H</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的氧化反应</a:t>
            </a:r>
          </a:p>
        </p:txBody>
      </p:sp>
      <p:pic>
        <p:nvPicPr>
          <p:cNvPr id="10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7" y="5318746"/>
            <a:ext cx="4024083"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3">
            <a:extLst>
              <a:ext uri="{FF2B5EF4-FFF2-40B4-BE49-F238E27FC236}">
                <a16:creationId xmlns:a16="http://schemas.microsoft.com/office/drawing/2014/main" id="{384B171F-13DA-4628-86CC-648D1DF28FFD}"/>
              </a:ext>
            </a:extLst>
          </p:cNvPr>
          <p:cNvGraphicFramePr>
            <a:graphicFrameLocks noChangeAspect="1"/>
          </p:cNvGraphicFramePr>
          <p:nvPr>
            <p:extLst>
              <p:ext uri="{D42A27DB-BD31-4B8C-83A1-F6EECF244321}">
                <p14:modId xmlns:p14="http://schemas.microsoft.com/office/powerpoint/2010/main" val="1149637855"/>
              </p:ext>
            </p:extLst>
          </p:nvPr>
        </p:nvGraphicFramePr>
        <p:xfrm>
          <a:off x="1381118" y="228684"/>
          <a:ext cx="6373399" cy="2284545"/>
        </p:xfrm>
        <a:graphic>
          <a:graphicData uri="http://schemas.openxmlformats.org/presentationml/2006/ole">
            <mc:AlternateContent xmlns:mc="http://schemas.openxmlformats.org/markup-compatibility/2006">
              <mc:Choice xmlns:v="urn:schemas-microsoft-com:vml" Requires="v">
                <p:oleObj spid="_x0000_s126008" name="CS ChemDraw Drawing" r:id="rId7" imgW="6298260" imgH="2253675" progId="ChemDraw.Document.6.0">
                  <p:embed/>
                </p:oleObj>
              </mc:Choice>
              <mc:Fallback>
                <p:oleObj name="CS ChemDraw Drawing" r:id="rId7" imgW="6298260" imgH="2253675" progId="ChemDraw.Document.6.0">
                  <p:embed/>
                  <p:pic>
                    <p:nvPicPr>
                      <p:cNvPr id="7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18" y="228684"/>
                        <a:ext cx="6373399" cy="2284545"/>
                      </a:xfrm>
                      <a:prstGeom prst="rect">
                        <a:avLst/>
                      </a:prstGeom>
                      <a:noFill/>
                      <a:ln>
                        <a:noFill/>
                      </a:ln>
                    </p:spPr>
                  </p:pic>
                </p:oleObj>
              </mc:Fallback>
            </mc:AlternateContent>
          </a:graphicData>
        </a:graphic>
      </p:graphicFrame>
      <p:sp>
        <p:nvSpPr>
          <p:cNvPr id="9" name="TextBox 6">
            <a:extLst>
              <a:ext uri="{FF2B5EF4-FFF2-40B4-BE49-F238E27FC236}">
                <a16:creationId xmlns:a16="http://schemas.microsoft.com/office/drawing/2014/main" id="{2F91D037-0758-41C8-9074-5FCC7309AFE2}"/>
              </a:ext>
            </a:extLst>
          </p:cNvPr>
          <p:cNvSpPr txBox="1">
            <a:spLocks noChangeArrowheads="1"/>
          </p:cNvSpPr>
          <p:nvPr/>
        </p:nvSpPr>
        <p:spPr bwMode="auto">
          <a:xfrm>
            <a:off x="3200436" y="4352747"/>
            <a:ext cx="3906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dirty="0">
                <a:solidFill>
                  <a:srgbClr val="FF0000"/>
                </a:solidFill>
              </a:rPr>
              <a:t>NBS</a:t>
            </a:r>
            <a:r>
              <a:rPr lang="zh-CN" altLang="en-US" sz="2400" b="1" dirty="0">
                <a:solidFill>
                  <a:srgbClr val="FF0000"/>
                </a:solidFill>
              </a:rPr>
              <a:t>（</a:t>
            </a:r>
            <a:r>
              <a:rPr lang="en-US" altLang="zh-CN" sz="2400" b="1" dirty="0">
                <a:solidFill>
                  <a:srgbClr val="FF0000"/>
                </a:solidFill>
              </a:rPr>
              <a:t>N-</a:t>
            </a:r>
            <a:r>
              <a:rPr lang="zh-CN" altLang="en-US" sz="2400" b="1" dirty="0">
                <a:solidFill>
                  <a:srgbClr val="FF0000"/>
                </a:solidFill>
              </a:rPr>
              <a:t>溴代丁二酰亚胺）</a:t>
            </a:r>
          </a:p>
        </p:txBody>
      </p:sp>
    </p:spTree>
    <p:extLst>
      <p:ext uri="{BB962C8B-B14F-4D97-AF65-F5344CB8AC3E}">
        <p14:creationId xmlns:p14="http://schemas.microsoft.com/office/powerpoint/2010/main" val="36739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arn(inVertical)">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1000" fill="hold"/>
                                        <p:tgtEl>
                                          <p:spTgt spid="100"/>
                                        </p:tgtEl>
                                        <p:attrNameLst>
                                          <p:attrName>ppt_w</p:attrName>
                                        </p:attrNameLst>
                                      </p:cBhvr>
                                      <p:tavLst>
                                        <p:tav tm="0">
                                          <p:val>
                                            <p:fltVal val="0"/>
                                          </p:val>
                                        </p:tav>
                                        <p:tav tm="100000">
                                          <p:val>
                                            <p:strVal val="#ppt_w"/>
                                          </p:val>
                                        </p:tav>
                                      </p:tavLst>
                                    </p:anim>
                                    <p:anim calcmode="lin" valueType="num">
                                      <p:cBhvr>
                                        <p:cTn id="13" dur="1000" fill="hold"/>
                                        <p:tgtEl>
                                          <p:spTgt spid="100"/>
                                        </p:tgtEl>
                                        <p:attrNameLst>
                                          <p:attrName>ppt_h</p:attrName>
                                        </p:attrNameLst>
                                      </p:cBhvr>
                                      <p:tavLst>
                                        <p:tav tm="0">
                                          <p:val>
                                            <p:fltVal val="0"/>
                                          </p:val>
                                        </p:tav>
                                        <p:tav tm="100000">
                                          <p:val>
                                            <p:strVal val="#ppt_h"/>
                                          </p:val>
                                        </p:tav>
                                      </p:tavLst>
                                    </p:anim>
                                    <p:anim calcmode="lin" valueType="num">
                                      <p:cBhvr>
                                        <p:cTn id="14" dur="1000" fill="hold"/>
                                        <p:tgtEl>
                                          <p:spTgt spid="100"/>
                                        </p:tgtEl>
                                        <p:attrNameLst>
                                          <p:attrName>style.rotation</p:attrName>
                                        </p:attrNameLst>
                                      </p:cBhvr>
                                      <p:tavLst>
                                        <p:tav tm="0">
                                          <p:val>
                                            <p:fltVal val="90"/>
                                          </p:val>
                                        </p:tav>
                                        <p:tav tm="100000">
                                          <p:val>
                                            <p:fltVal val="0"/>
                                          </p:val>
                                        </p:tav>
                                      </p:tavLst>
                                    </p:anim>
                                    <p:animEffect transition="in" filter="fade">
                                      <p:cBhvr>
                                        <p:cTn id="15" dur="1000"/>
                                        <p:tgtEl>
                                          <p:spTgt spid="100"/>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strips(downLeft)">
                                      <p:cBhvr>
                                        <p:cTn id="20" dur="5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randombar(horizontal)">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1"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F87C133-3F17-4F20-B40C-5AFE3D54012C}"/>
              </a:ext>
            </a:extLst>
          </p:cNvPr>
          <p:cNvSpPr/>
          <p:nvPr/>
        </p:nvSpPr>
        <p:spPr>
          <a:xfrm>
            <a:off x="1219200" y="1423988"/>
            <a:ext cx="6858000" cy="633412"/>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II  Alkynes </a:t>
            </a:r>
            <a:r>
              <a:rPr lang="en-US" altLang="zh-CN" sz="2800" b="1" kern="0" dirty="0">
                <a:solidFill>
                  <a:srgbClr val="008080"/>
                </a:solidFill>
                <a:effectLst>
                  <a:outerShdw blurRad="38100" dist="38100" dir="2700000" algn="tl">
                    <a:srgbClr val="C0C0C0"/>
                  </a:outerShdw>
                </a:effectLst>
                <a:latin typeface="Calibri" pitchFamily="34" charset="0"/>
                <a:ea typeface="+mn-ea"/>
              </a:rPr>
              <a:t>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第二部分   炔烃</a:t>
            </a:r>
            <a:endParaRPr lang="en-US" altLang="zh-CN" sz="3200" b="1" kern="0" dirty="0">
              <a:solidFill>
                <a:srgbClr val="008080"/>
              </a:solidFill>
              <a:effectLst>
                <a:outerShdw blurRad="38100" dist="38100" dir="2700000" algn="tl">
                  <a:srgbClr val="C0C0C0"/>
                </a:outerShdw>
              </a:effectLst>
              <a:latin typeface="Calibri" pitchFamily="34" charset="0"/>
              <a:ea typeface="+mn-ea"/>
            </a:endParaRPr>
          </a:p>
        </p:txBody>
      </p:sp>
      <p:sp>
        <p:nvSpPr>
          <p:cNvPr id="72707" name="Rectangle 3">
            <a:extLst>
              <a:ext uri="{FF2B5EF4-FFF2-40B4-BE49-F238E27FC236}">
                <a16:creationId xmlns:a16="http://schemas.microsoft.com/office/drawing/2014/main" id="{73A18440-D409-4D27-9299-5D5FD62F2965}"/>
              </a:ext>
            </a:extLst>
          </p:cNvPr>
          <p:cNvSpPr>
            <a:spLocks noGrp="1" noChangeArrowheads="1"/>
          </p:cNvSpPr>
          <p:nvPr>
            <p:ph/>
          </p:nvPr>
        </p:nvSpPr>
        <p:spPr bwMode="auto">
          <a:xfrm>
            <a:off x="1219200" y="2895600"/>
            <a:ext cx="8153400" cy="3657600"/>
          </a:xfrm>
        </p:spPr>
        <p:txBody>
          <a:bodyPr wrap="square" numCol="1" anchor="t" anchorCtr="0" compatLnSpc="1">
            <a:prstTxWarp prst="textNoShape">
              <a:avLst/>
            </a:prstTxWarp>
          </a:bodyPr>
          <a:lstStyle/>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Structure and Nomenclature—</a:t>
            </a:r>
            <a:r>
              <a:rPr lang="zh-CN" altLang="en-US" sz="2400" b="1">
                <a:solidFill>
                  <a:schemeClr val="tx2"/>
                </a:solidFill>
                <a:latin typeface="Arial" panose="020B0604020202020204" pitchFamily="34" charset="0"/>
              </a:rPr>
              <a:t>结构、命名</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Chemical Properties — </a:t>
            </a:r>
            <a:r>
              <a:rPr lang="zh-CN" altLang="en-US" sz="2400" b="1">
                <a:solidFill>
                  <a:schemeClr val="tx2"/>
                </a:solidFill>
                <a:latin typeface="Arial" panose="020B0604020202020204" pitchFamily="34" charset="0"/>
              </a:rPr>
              <a:t>化学性质</a:t>
            </a:r>
            <a:endParaRPr lang="en-US" altLang="zh-CN" sz="2400" b="1">
              <a:solidFill>
                <a:schemeClr val="tx2"/>
              </a:solidFill>
              <a:latin typeface="Arial" panose="020B0604020202020204" pitchFamily="34" charset="0"/>
            </a:endParaRPr>
          </a:p>
        </p:txBody>
      </p:sp>
      <p:sp>
        <p:nvSpPr>
          <p:cNvPr id="2" name="日期占位符 1">
            <a:extLst>
              <a:ext uri="{FF2B5EF4-FFF2-40B4-BE49-F238E27FC236}">
                <a16:creationId xmlns:a16="http://schemas.microsoft.com/office/drawing/2014/main" id="{BC804787-EF93-4050-80E4-A15BB3BE4F5D}"/>
              </a:ext>
            </a:extLst>
          </p:cNvPr>
          <p:cNvSpPr>
            <a:spLocks noGrp="1"/>
          </p:cNvSpPr>
          <p:nvPr>
            <p:ph type="dt" sz="half" idx="10"/>
          </p:nvPr>
        </p:nvSpPr>
        <p:spPr/>
        <p:txBody>
          <a:bodyPr/>
          <a:lstStyle/>
          <a:p>
            <a:pPr>
              <a:defRPr/>
            </a:pPr>
            <a:fld id="{5867445F-664D-4109-9193-D050D2567D13}" type="datetime11">
              <a:rPr lang="zh-CN" altLang="en-US" smtClean="0"/>
              <a:t>11:48:10</a:t>
            </a:fld>
            <a:endParaRPr lang="en-US"/>
          </a:p>
        </p:txBody>
      </p:sp>
      <p:sp>
        <p:nvSpPr>
          <p:cNvPr id="3" name="灯片编号占位符 2">
            <a:extLst>
              <a:ext uri="{FF2B5EF4-FFF2-40B4-BE49-F238E27FC236}">
                <a16:creationId xmlns:a16="http://schemas.microsoft.com/office/drawing/2014/main" id="{EA2DA820-6067-4A53-9A39-699788A408D7}"/>
              </a:ext>
            </a:extLst>
          </p:cNvPr>
          <p:cNvSpPr>
            <a:spLocks noGrp="1"/>
          </p:cNvSpPr>
          <p:nvPr>
            <p:ph type="sldNum" sz="quarter" idx="12"/>
          </p:nvPr>
        </p:nvSpPr>
        <p:spPr/>
        <p:txBody>
          <a:bodyPr/>
          <a:lstStyle/>
          <a:p>
            <a:pPr>
              <a:defRPr/>
            </a:pPr>
            <a:fld id="{41CA9A8D-12B4-4D76-995B-D47171C6A689}" type="slidenum">
              <a:rPr lang="en-US" altLang="zh-CN" smtClean="0"/>
              <a:pPr>
                <a:defRPr/>
              </a:pPr>
              <a:t>73</a:t>
            </a:fld>
            <a:endParaRPr lang="en-US" altLang="zh-CN"/>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49867E1F-B1AF-42CD-9781-D6BF396351FD}"/>
              </a:ext>
            </a:extLst>
          </p:cNvPr>
          <p:cNvSpPr>
            <a:spLocks noGrp="1" noChangeArrowheads="1"/>
          </p:cNvSpPr>
          <p:nvPr>
            <p:ph idx="1"/>
          </p:nvPr>
        </p:nvSpPr>
        <p:spPr>
          <a:xfrm>
            <a:off x="454025" y="1524000"/>
            <a:ext cx="8388350" cy="2895574"/>
          </a:xfrm>
        </p:spPr>
        <p:txBody>
          <a:bodyPr>
            <a:noAutofit/>
          </a:bodyPr>
          <a:lstStyle/>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a:t>
            </a:r>
            <a:r>
              <a:rPr lang="zh-CN" altLang="en-US" sz="2400" b="1" dirty="0">
                <a:solidFill>
                  <a:schemeClr val="accent5">
                    <a:lumMod val="50000"/>
                  </a:schemeClr>
                </a:solidFill>
                <a:latin typeface="Times New Roman" pitchFamily="18" charset="0"/>
              </a:rPr>
              <a:t>分子中含有碳碳叁键</a:t>
            </a:r>
            <a:r>
              <a:rPr lang="en-US" altLang="zh-CN" sz="2400" b="1" dirty="0">
                <a:solidFill>
                  <a:srgbClr val="FF0000"/>
                </a:solidFill>
                <a:latin typeface="宋体" pitchFamily="2" charset="-122"/>
              </a:rPr>
              <a:t>-</a:t>
            </a:r>
            <a:r>
              <a:rPr lang="en-US" altLang="zh-CN" sz="2400" b="1" dirty="0">
                <a:solidFill>
                  <a:srgbClr val="FF0000"/>
                </a:solidFill>
                <a:latin typeface="Times New Roman" pitchFamily="18" charset="0"/>
              </a:rPr>
              <a:t>C</a:t>
            </a:r>
            <a:r>
              <a:rPr lang="en-US" altLang="zh-CN" sz="2400" b="1" dirty="0">
                <a:solidFill>
                  <a:srgbClr val="FF0000"/>
                </a:solidFill>
                <a:latin typeface="Times New Roman" pitchFamily="18" charset="0"/>
                <a:cs typeface="Times New Roman" pitchFamily="18" charset="0"/>
              </a:rPr>
              <a:t>≡C</a:t>
            </a:r>
            <a:r>
              <a:rPr lang="en-US" altLang="zh-CN" sz="2400" b="1" dirty="0">
                <a:solidFill>
                  <a:srgbClr val="FF0000"/>
                </a:solidFill>
                <a:latin typeface="宋体" pitchFamily="2" charset="-122"/>
                <a:cs typeface="Times New Roman" pitchFamily="18" charset="0"/>
              </a:rPr>
              <a:t>-</a:t>
            </a:r>
            <a:r>
              <a:rPr lang="zh-CN" altLang="en-US" sz="2400" b="1" dirty="0">
                <a:solidFill>
                  <a:schemeClr val="accent5">
                    <a:lumMod val="50000"/>
                  </a:schemeClr>
                </a:solidFill>
                <a:latin typeface="Times New Roman" pitchFamily="18" charset="0"/>
                <a:cs typeface="Times New Roman" pitchFamily="18" charset="0"/>
              </a:rPr>
              <a:t>的不饱和化合物。</a:t>
            </a:r>
            <a:endParaRPr lang="en-US" altLang="zh-CN" sz="2400" b="1" dirty="0">
              <a:solidFill>
                <a:schemeClr val="accent5">
                  <a:lumMod val="50000"/>
                </a:schemeClr>
              </a:solidFill>
              <a:latin typeface="Times New Roman" pitchFamily="18" charset="0"/>
              <a:cs typeface="Times New Roman" pitchFamily="18" charset="0"/>
            </a:endParaRP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炔烃的官能团：</a:t>
            </a:r>
            <a:r>
              <a:rPr lang="en-US" altLang="zh-CN" sz="2400" b="1" dirty="0">
                <a:solidFill>
                  <a:schemeClr val="accent5">
                    <a:lumMod val="50000"/>
                  </a:schemeClr>
                </a:solidFill>
                <a:latin typeface="Times New Roman" pitchFamily="18" charset="0"/>
                <a:cs typeface="Times New Roman" pitchFamily="18" charset="0"/>
              </a:rPr>
              <a:t>C≡C</a:t>
            </a: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炔烃比同碳数的烯烃更少两个氢原子。</a:t>
            </a:r>
            <a:endParaRPr lang="en-US" altLang="zh-CN" sz="2400" b="1" dirty="0">
              <a:solidFill>
                <a:schemeClr val="accent5">
                  <a:lumMod val="50000"/>
                </a:schemeClr>
              </a:solidFill>
              <a:latin typeface="Times New Roman" pitchFamily="18" charset="0"/>
              <a:cs typeface="Times New Roman" pitchFamily="18" charset="0"/>
            </a:endParaRP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炔烃的通式：</a:t>
            </a:r>
            <a:r>
              <a:rPr lang="en-US" altLang="zh-CN" sz="2400" b="1" dirty="0">
                <a:solidFill>
                  <a:schemeClr val="accent5">
                    <a:lumMod val="50000"/>
                  </a:schemeClr>
                </a:solidFill>
                <a:latin typeface="Times New Roman" pitchFamily="18" charset="0"/>
                <a:cs typeface="Times New Roman" pitchFamily="18" charset="0"/>
              </a:rPr>
              <a:t>C</a:t>
            </a:r>
            <a:r>
              <a:rPr lang="en-US" altLang="zh-CN" sz="2400" b="1" baseline="-25000" dirty="0">
                <a:solidFill>
                  <a:schemeClr val="accent5">
                    <a:lumMod val="50000"/>
                  </a:schemeClr>
                </a:solidFill>
                <a:latin typeface="Times New Roman" pitchFamily="18" charset="0"/>
                <a:cs typeface="Times New Roman" pitchFamily="18" charset="0"/>
              </a:rPr>
              <a:t>n</a:t>
            </a:r>
            <a:r>
              <a:rPr lang="en-US" altLang="zh-CN" sz="2400" b="1" dirty="0">
                <a:solidFill>
                  <a:schemeClr val="accent5">
                    <a:lumMod val="50000"/>
                  </a:schemeClr>
                </a:solidFill>
                <a:latin typeface="Times New Roman" pitchFamily="18" charset="0"/>
                <a:cs typeface="Times New Roman" pitchFamily="18" charset="0"/>
              </a:rPr>
              <a:t>H</a:t>
            </a:r>
            <a:r>
              <a:rPr lang="en-US" altLang="zh-CN" sz="2400" b="1" baseline="-25000" dirty="0">
                <a:solidFill>
                  <a:schemeClr val="accent5">
                    <a:lumMod val="50000"/>
                  </a:schemeClr>
                </a:solidFill>
                <a:latin typeface="Times New Roman" pitchFamily="18" charset="0"/>
                <a:cs typeface="Times New Roman" pitchFamily="18" charset="0"/>
              </a:rPr>
              <a:t>2n-2</a:t>
            </a:r>
          </a:p>
        </p:txBody>
      </p:sp>
      <p:sp>
        <p:nvSpPr>
          <p:cNvPr id="3" name="矩形 2">
            <a:extLst>
              <a:ext uri="{FF2B5EF4-FFF2-40B4-BE49-F238E27FC236}">
                <a16:creationId xmlns:a16="http://schemas.microsoft.com/office/drawing/2014/main" id="{24A19F31-B32B-4E06-87F7-5A25B7F803D4}"/>
              </a:ext>
            </a:extLst>
          </p:cNvPr>
          <p:cNvSpPr/>
          <p:nvPr/>
        </p:nvSpPr>
        <p:spPr>
          <a:xfrm>
            <a:off x="1066800" y="-152400"/>
            <a:ext cx="7162800" cy="954088"/>
          </a:xfrm>
          <a:prstGeom prst="rect">
            <a:avLst/>
          </a:prstGeom>
        </p:spPr>
        <p:txBody>
          <a:bodyPr>
            <a:spAutoFit/>
          </a:bodyPr>
          <a:lstStyle/>
          <a:p>
            <a:pPr marL="719138" indent="-719138" eaLnBrk="1" fontAlgn="auto" hangingPunct="1">
              <a:lnSpc>
                <a:spcPct val="200000"/>
              </a:lnSpc>
              <a:spcBef>
                <a:spcPct val="25000"/>
              </a:spcBef>
              <a:spcAft>
                <a:spcPts val="0"/>
              </a:spcAft>
              <a:buClr>
                <a:srgbClr val="0BD0D9"/>
              </a:buClr>
              <a:buSzPct val="95000"/>
              <a:defRPr/>
            </a:pPr>
            <a:r>
              <a:rPr lang="en-US" altLang="zh-CN" sz="2800" b="1" kern="0" dirty="0">
                <a:solidFill>
                  <a:srgbClr val="04617B"/>
                </a:solidFill>
                <a:latin typeface="+mn-lt"/>
                <a:ea typeface="宋体"/>
              </a:rPr>
              <a:t>Structure and Nomenclature—</a:t>
            </a:r>
            <a:r>
              <a:rPr lang="zh-CN" altLang="en-US" sz="2400" b="1" kern="0" dirty="0">
                <a:solidFill>
                  <a:srgbClr val="04617B"/>
                </a:solidFill>
                <a:latin typeface="+mn-lt"/>
                <a:ea typeface="宋体"/>
              </a:rPr>
              <a:t>结构、命名</a:t>
            </a:r>
            <a:endParaRPr lang="en-US" altLang="zh-CN" sz="2400" b="1" kern="0" dirty="0">
              <a:solidFill>
                <a:srgbClr val="04617B"/>
              </a:solidFill>
              <a:latin typeface="+mn-lt"/>
              <a:ea typeface="宋体"/>
            </a:endParaRPr>
          </a:p>
        </p:txBody>
      </p:sp>
      <p:sp>
        <p:nvSpPr>
          <p:cNvPr id="6" name="矩形 5">
            <a:extLst>
              <a:ext uri="{FF2B5EF4-FFF2-40B4-BE49-F238E27FC236}">
                <a16:creationId xmlns:a16="http://schemas.microsoft.com/office/drawing/2014/main" id="{EA75F100-80A9-4528-976B-731B6243B8B2}"/>
              </a:ext>
            </a:extLst>
          </p:cNvPr>
          <p:cNvSpPr/>
          <p:nvPr/>
        </p:nvSpPr>
        <p:spPr>
          <a:xfrm>
            <a:off x="33338" y="835025"/>
            <a:ext cx="2449512" cy="522288"/>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炔烃的结构</a:t>
            </a:r>
            <a:endParaRPr lang="en-US" altLang="zh-CN" sz="2800" b="1" dirty="0">
              <a:solidFill>
                <a:schemeClr val="tx2">
                  <a:lumMod val="75000"/>
                </a:schemeClr>
              </a:solidFill>
              <a:latin typeface="Arial" charset="0"/>
              <a:ea typeface="+mn-ea"/>
            </a:endParaRPr>
          </a:p>
        </p:txBody>
      </p:sp>
      <p:sp>
        <p:nvSpPr>
          <p:cNvPr id="2" name="日期占位符 1">
            <a:extLst>
              <a:ext uri="{FF2B5EF4-FFF2-40B4-BE49-F238E27FC236}">
                <a16:creationId xmlns:a16="http://schemas.microsoft.com/office/drawing/2014/main" id="{14815CC7-D56F-4EB0-850D-BF55AF9252AB}"/>
              </a:ext>
            </a:extLst>
          </p:cNvPr>
          <p:cNvSpPr>
            <a:spLocks noGrp="1"/>
          </p:cNvSpPr>
          <p:nvPr>
            <p:ph type="dt" sz="half" idx="10"/>
          </p:nvPr>
        </p:nvSpPr>
        <p:spPr/>
        <p:txBody>
          <a:bodyPr/>
          <a:lstStyle/>
          <a:p>
            <a:pPr>
              <a:defRPr/>
            </a:pPr>
            <a:fld id="{CBF6B295-E7F8-454F-8DC1-A59D92655135}" type="datetime11">
              <a:rPr lang="zh-CN" altLang="en-US" smtClean="0"/>
              <a:t>11:48:10</a:t>
            </a:fld>
            <a:endParaRPr lang="en-US"/>
          </a:p>
        </p:txBody>
      </p:sp>
      <p:sp>
        <p:nvSpPr>
          <p:cNvPr id="4" name="灯片编号占位符 3">
            <a:extLst>
              <a:ext uri="{FF2B5EF4-FFF2-40B4-BE49-F238E27FC236}">
                <a16:creationId xmlns:a16="http://schemas.microsoft.com/office/drawing/2014/main" id="{C16C949C-F270-480F-8DD6-B2B430C9E2CA}"/>
              </a:ext>
            </a:extLst>
          </p:cNvPr>
          <p:cNvSpPr>
            <a:spLocks noGrp="1"/>
          </p:cNvSpPr>
          <p:nvPr>
            <p:ph type="sldNum" sz="quarter" idx="12"/>
          </p:nvPr>
        </p:nvSpPr>
        <p:spPr/>
        <p:txBody>
          <a:bodyPr/>
          <a:lstStyle/>
          <a:p>
            <a:pPr>
              <a:defRPr/>
            </a:pPr>
            <a:fld id="{BCBA9E55-2E73-4C0B-B437-F8F2E8CAFCEF}" type="slidenum">
              <a:rPr lang="en-US" altLang="zh-CN" smtClean="0"/>
              <a:pPr>
                <a:defRPr/>
              </a:pPr>
              <a:t>74</a:t>
            </a:fld>
            <a:endParaRPr lang="en-US" altLang="zh-CN"/>
          </a:p>
        </p:txBody>
      </p:sp>
      <p:sp>
        <p:nvSpPr>
          <p:cNvPr id="13" name="Rectangle 7">
            <a:extLst>
              <a:ext uri="{FF2B5EF4-FFF2-40B4-BE49-F238E27FC236}">
                <a16:creationId xmlns:a16="http://schemas.microsoft.com/office/drawing/2014/main" id="{2E135263-7FBD-49F5-9570-13E97767AAAD}"/>
              </a:ext>
            </a:extLst>
          </p:cNvPr>
          <p:cNvSpPr>
            <a:spLocks noChangeArrowheads="1"/>
          </p:cNvSpPr>
          <p:nvPr/>
        </p:nvSpPr>
        <p:spPr bwMode="auto">
          <a:xfrm>
            <a:off x="241514" y="4267178"/>
            <a:ext cx="8660972" cy="178581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nchor="b">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60000"/>
              </a:lnSpc>
              <a:spcBef>
                <a:spcPct val="0"/>
              </a:spcBef>
              <a:buClrTx/>
              <a:buSz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最简单的炔烃是乙炔，我们以乙炔为例来讨论三键的结构。</a:t>
            </a:r>
          </a:p>
          <a:p>
            <a:pPr eaLnBrk="1" hangingPunct="1">
              <a:lnSpc>
                <a:spcPct val="160000"/>
              </a:lnSpc>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现代物理方法证明，乙炔分子是一个线型分子，分子中四个原子排在一条直线上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wipe(left)">
                                      <p:cBhvr>
                                        <p:cTn id="7" dur="500"/>
                                        <p:tgtEl>
                                          <p:spTgt spid="160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771">
                                            <p:txEl>
                                              <p:pRg st="1" end="1"/>
                                            </p:txEl>
                                          </p:spTgt>
                                        </p:tgtEl>
                                        <p:attrNameLst>
                                          <p:attrName>style.visibility</p:attrName>
                                        </p:attrNameLst>
                                      </p:cBhvr>
                                      <p:to>
                                        <p:strVal val="visible"/>
                                      </p:to>
                                    </p:set>
                                    <p:animEffect transition="in" filter="wipe(left)">
                                      <p:cBhvr>
                                        <p:cTn id="12" dur="500"/>
                                        <p:tgtEl>
                                          <p:spTgt spid="160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0771">
                                            <p:txEl>
                                              <p:pRg st="2" end="2"/>
                                            </p:txEl>
                                          </p:spTgt>
                                        </p:tgtEl>
                                        <p:attrNameLst>
                                          <p:attrName>style.visibility</p:attrName>
                                        </p:attrNameLst>
                                      </p:cBhvr>
                                      <p:to>
                                        <p:strVal val="visible"/>
                                      </p:to>
                                    </p:set>
                                    <p:animEffect transition="in" filter="wipe(left)">
                                      <p:cBhvr>
                                        <p:cTn id="17" dur="500"/>
                                        <p:tgtEl>
                                          <p:spTgt spid="160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0771">
                                            <p:txEl>
                                              <p:pRg st="3" end="3"/>
                                            </p:txEl>
                                          </p:spTgt>
                                        </p:tgtEl>
                                        <p:attrNameLst>
                                          <p:attrName>style.visibility</p:attrName>
                                        </p:attrNameLst>
                                      </p:cBhvr>
                                      <p:to>
                                        <p:strVal val="visible"/>
                                      </p:to>
                                    </p:set>
                                    <p:animEffect transition="in" filter="wipe(left)">
                                      <p:cBhvr>
                                        <p:cTn id="22" dur="500"/>
                                        <p:tgtEl>
                                          <p:spTgt spid="160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barn(inHorizontal)">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barn(inHorizontal)">
                                      <p:cBhvr>
                                        <p:cTn id="3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3662E2F-BE50-4E85-A1D5-2DD226B1641A}"/>
              </a:ext>
            </a:extLst>
          </p:cNvPr>
          <p:cNvSpPr>
            <a:spLocks noGrp="1" noChangeArrowheads="1"/>
          </p:cNvSpPr>
          <p:nvPr>
            <p:ph type="title"/>
          </p:nvPr>
        </p:nvSpPr>
        <p:spPr>
          <a:xfrm>
            <a:off x="230188" y="3581322"/>
            <a:ext cx="2590800" cy="455613"/>
          </a:xfrm>
        </p:spPr>
        <p:txBody>
          <a:bodyPr rtlCol="0">
            <a:normAutofit/>
          </a:bodyPr>
          <a:lstStyle/>
          <a:p>
            <a:pPr fontAlgn="auto">
              <a:spcAft>
                <a:spcPts val="0"/>
              </a:spcAft>
              <a:defRPr/>
            </a:pPr>
            <a:r>
              <a:rPr lang="zh-CN" altLang="en-US" sz="2500" b="1" dirty="0">
                <a:effectLst>
                  <a:outerShdw blurRad="38100" dist="38100" dir="2700000" algn="tl">
                    <a:srgbClr val="C0C0C0"/>
                  </a:outerShdw>
                </a:effectLst>
                <a:latin typeface="Tahoma" panose="020B0604030504040204" pitchFamily="34" charset="0"/>
                <a:ea typeface="宋体" pitchFamily="2" charset="-122"/>
                <a:cs typeface="+mn-cs"/>
              </a:rPr>
              <a:t>键长、键能比较</a:t>
            </a:r>
          </a:p>
        </p:txBody>
      </p:sp>
      <p:graphicFrame>
        <p:nvGraphicFramePr>
          <p:cNvPr id="167939" name="Object 3">
            <a:extLst>
              <a:ext uri="{FF2B5EF4-FFF2-40B4-BE49-F238E27FC236}">
                <a16:creationId xmlns:a16="http://schemas.microsoft.com/office/drawing/2014/main" id="{12C5EC1A-818B-4CB4-B8BE-F66C4B9A3A17}"/>
              </a:ext>
            </a:extLst>
          </p:cNvPr>
          <p:cNvGraphicFramePr>
            <a:graphicFrameLocks noGrp="1" noChangeAspect="1"/>
          </p:cNvGraphicFramePr>
          <p:nvPr>
            <p:ph idx="1"/>
            <p:extLst>
              <p:ext uri="{D42A27DB-BD31-4B8C-83A1-F6EECF244321}">
                <p14:modId xmlns:p14="http://schemas.microsoft.com/office/powerpoint/2010/main" val="2614771558"/>
              </p:ext>
            </p:extLst>
          </p:nvPr>
        </p:nvGraphicFramePr>
        <p:xfrm>
          <a:off x="230188" y="4522710"/>
          <a:ext cx="5238750" cy="1219200"/>
        </p:xfrm>
        <a:graphic>
          <a:graphicData uri="http://schemas.openxmlformats.org/presentationml/2006/ole">
            <mc:AlternateContent xmlns:mc="http://schemas.openxmlformats.org/markup-compatibility/2006">
              <mc:Choice xmlns:v="urn:schemas-microsoft-com:vml" Requires="v">
                <p:oleObj spid="_x0000_s74976" name="CS ChemDraw Drawing" r:id="rId4" imgW="2205006" imgH="509790" progId="ChemDraw.Document.5.0">
                  <p:embed/>
                </p:oleObj>
              </mc:Choice>
              <mc:Fallback>
                <p:oleObj name="CS ChemDraw Drawing" r:id="rId4" imgW="2205006" imgH="509790" progId="ChemDraw.Document.5.0">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88" y="4522710"/>
                        <a:ext cx="52387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8" name="矩形 2">
            <a:extLst>
              <a:ext uri="{FF2B5EF4-FFF2-40B4-BE49-F238E27FC236}">
                <a16:creationId xmlns:a16="http://schemas.microsoft.com/office/drawing/2014/main" id="{BCCD3752-8C87-4279-9BC2-23199BE65DF4}"/>
              </a:ext>
            </a:extLst>
          </p:cNvPr>
          <p:cNvSpPr>
            <a:spLocks noChangeArrowheads="1"/>
          </p:cNvSpPr>
          <p:nvPr/>
        </p:nvSpPr>
        <p:spPr bwMode="auto">
          <a:xfrm>
            <a:off x="5791200" y="4025822"/>
            <a:ext cx="2971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latin typeface="Times New Roman" panose="02020603050405020304" pitchFamily="18" charset="0"/>
                <a:cs typeface="Times New Roman" panose="02020603050405020304" pitchFamily="18" charset="0"/>
              </a:rPr>
              <a:t>碳原子的电负性随杂化时</a:t>
            </a:r>
            <a:r>
              <a:rPr lang="en-US" altLang="zh-CN" sz="2000" b="1">
                <a:latin typeface="Times New Roman" panose="02020603050405020304" pitchFamily="18" charset="0"/>
                <a:cs typeface="Times New Roman" panose="02020603050405020304" pitchFamily="18" charset="0"/>
              </a:rPr>
              <a:t>S</a:t>
            </a:r>
            <a:r>
              <a:rPr lang="zh-CN" altLang="en-US" sz="2000" b="1">
                <a:latin typeface="Times New Roman" panose="02020603050405020304" pitchFamily="18" charset="0"/>
                <a:cs typeface="Times New Roman" panose="02020603050405020304" pitchFamily="18" charset="0"/>
              </a:rPr>
              <a:t>成分的增加而增大</a:t>
            </a:r>
          </a:p>
        </p:txBody>
      </p:sp>
      <p:graphicFrame>
        <p:nvGraphicFramePr>
          <p:cNvPr id="74759" name="对象 4">
            <a:extLst>
              <a:ext uri="{FF2B5EF4-FFF2-40B4-BE49-F238E27FC236}">
                <a16:creationId xmlns:a16="http://schemas.microsoft.com/office/drawing/2014/main" id="{349304E7-D779-4260-91F0-F3D1B8A42AF7}"/>
              </a:ext>
            </a:extLst>
          </p:cNvPr>
          <p:cNvGraphicFramePr>
            <a:graphicFrameLocks noChangeAspect="1"/>
          </p:cNvGraphicFramePr>
          <p:nvPr>
            <p:extLst>
              <p:ext uri="{D42A27DB-BD31-4B8C-83A1-F6EECF244321}">
                <p14:modId xmlns:p14="http://schemas.microsoft.com/office/powerpoint/2010/main" val="255807260"/>
              </p:ext>
            </p:extLst>
          </p:nvPr>
        </p:nvGraphicFramePr>
        <p:xfrm>
          <a:off x="6324600" y="5041822"/>
          <a:ext cx="1981200" cy="441325"/>
        </p:xfrm>
        <a:graphic>
          <a:graphicData uri="http://schemas.openxmlformats.org/presentationml/2006/ole">
            <mc:AlternateContent xmlns:mc="http://schemas.openxmlformats.org/markup-compatibility/2006">
              <mc:Choice xmlns:v="urn:schemas-microsoft-com:vml" Requires="v">
                <p:oleObj spid="_x0000_s74977" r:id="rId6" imgW="783050" imgH="176818" progId="">
                  <p:embed/>
                </p:oleObj>
              </mc:Choice>
              <mc:Fallback>
                <p:oleObj r:id="rId6" imgW="783050" imgH="176818" progId="">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5041822"/>
                        <a:ext cx="1981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0" name="对象 5">
            <a:extLst>
              <a:ext uri="{FF2B5EF4-FFF2-40B4-BE49-F238E27FC236}">
                <a16:creationId xmlns:a16="http://schemas.microsoft.com/office/drawing/2014/main" id="{CFA79D4B-F146-4880-8551-5B00700BD124}"/>
              </a:ext>
            </a:extLst>
          </p:cNvPr>
          <p:cNvGraphicFramePr>
            <a:graphicFrameLocks noChangeAspect="1"/>
          </p:cNvGraphicFramePr>
          <p:nvPr>
            <p:extLst>
              <p:ext uri="{D42A27DB-BD31-4B8C-83A1-F6EECF244321}">
                <p14:modId xmlns:p14="http://schemas.microsoft.com/office/powerpoint/2010/main" val="3841920346"/>
              </p:ext>
            </p:extLst>
          </p:nvPr>
        </p:nvGraphicFramePr>
        <p:xfrm>
          <a:off x="6934200" y="5702222"/>
          <a:ext cx="1008063" cy="201613"/>
        </p:xfrm>
        <a:graphic>
          <a:graphicData uri="http://schemas.openxmlformats.org/presentationml/2006/ole">
            <mc:AlternateContent xmlns:mc="http://schemas.openxmlformats.org/markup-compatibility/2006">
              <mc:Choice xmlns:v="urn:schemas-microsoft-com:vml" Requires="v">
                <p:oleObj spid="_x0000_s74978" r:id="rId8" imgW="536380" imgH="112384" progId="">
                  <p:embed/>
                </p:oleObj>
              </mc:Choice>
              <mc:Fallback>
                <p:oleObj r:id="rId8" imgW="536380" imgH="112384" progId="">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5702222"/>
                        <a:ext cx="100806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1" name="TextBox 7">
            <a:extLst>
              <a:ext uri="{FF2B5EF4-FFF2-40B4-BE49-F238E27FC236}">
                <a16:creationId xmlns:a16="http://schemas.microsoft.com/office/drawing/2014/main" id="{84EFE787-9F85-44D3-9DB0-80B107DEA4ED}"/>
              </a:ext>
            </a:extLst>
          </p:cNvPr>
          <p:cNvSpPr txBox="1">
            <a:spLocks noChangeArrowheads="1"/>
          </p:cNvSpPr>
          <p:nvPr/>
        </p:nvSpPr>
        <p:spPr bwMode="auto">
          <a:xfrm>
            <a:off x="6019800" y="6000672"/>
            <a:ext cx="255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Times New Roman" panose="02020603050405020304" pitchFamily="18" charset="0"/>
                <a:cs typeface="Times New Roman" panose="02020603050405020304" pitchFamily="18" charset="0"/>
              </a:rPr>
              <a:t>带有</a:t>
            </a:r>
            <a:r>
              <a:rPr lang="zh-CN" altLang="en-US" sz="2000" b="1">
                <a:solidFill>
                  <a:srgbClr val="FF0000"/>
                </a:solidFill>
                <a:latin typeface="Times New Roman" panose="02020603050405020304" pitchFamily="18" charset="0"/>
                <a:cs typeface="Times New Roman" panose="02020603050405020304" pitchFamily="18" charset="0"/>
              </a:rPr>
              <a:t>酸性      </a:t>
            </a:r>
            <a:r>
              <a:rPr lang="en-US" altLang="zh-CN" sz="2000" b="1">
                <a:latin typeface="Times New Roman" panose="02020603050405020304" pitchFamily="18" charset="0"/>
                <a:cs typeface="Times New Roman" panose="02020603050405020304" pitchFamily="18" charset="0"/>
              </a:rPr>
              <a:t>pKa</a:t>
            </a:r>
            <a:r>
              <a:rPr lang="en-US" altLang="zh-CN" sz="2000" b="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a:latin typeface="Times New Roman" panose="02020603050405020304" pitchFamily="18" charset="0"/>
                <a:cs typeface="Times New Roman" panose="02020603050405020304" pitchFamily="18" charset="0"/>
              </a:rPr>
              <a:t>25</a:t>
            </a:r>
            <a:endParaRPr lang="zh-CN" altLang="en-US" sz="2000" b="1">
              <a:latin typeface="Times New Roman" panose="02020603050405020304" pitchFamily="18" charset="0"/>
              <a:cs typeface="Times New Roman" panose="02020603050405020304" pitchFamily="18" charset="0"/>
            </a:endParaRPr>
          </a:p>
        </p:txBody>
      </p:sp>
      <p:sp>
        <p:nvSpPr>
          <p:cNvPr id="3" name="日期占位符 2">
            <a:extLst>
              <a:ext uri="{FF2B5EF4-FFF2-40B4-BE49-F238E27FC236}">
                <a16:creationId xmlns:a16="http://schemas.microsoft.com/office/drawing/2014/main" id="{641FF35F-9CA7-48E3-8073-C0C4D8C06CFD}"/>
              </a:ext>
            </a:extLst>
          </p:cNvPr>
          <p:cNvSpPr>
            <a:spLocks noGrp="1"/>
          </p:cNvSpPr>
          <p:nvPr>
            <p:ph type="dt" sz="half" idx="10"/>
          </p:nvPr>
        </p:nvSpPr>
        <p:spPr/>
        <p:txBody>
          <a:bodyPr/>
          <a:lstStyle/>
          <a:p>
            <a:pPr>
              <a:defRPr/>
            </a:pPr>
            <a:fld id="{F44B6106-C848-4406-9F5C-A52EA4971C89}" type="datetime11">
              <a:rPr lang="zh-CN" altLang="en-US" smtClean="0"/>
              <a:t>11:48:10</a:t>
            </a:fld>
            <a:endParaRPr lang="en-US"/>
          </a:p>
        </p:txBody>
      </p:sp>
      <p:sp>
        <p:nvSpPr>
          <p:cNvPr id="4" name="灯片编号占位符 3">
            <a:extLst>
              <a:ext uri="{FF2B5EF4-FFF2-40B4-BE49-F238E27FC236}">
                <a16:creationId xmlns:a16="http://schemas.microsoft.com/office/drawing/2014/main" id="{772C9DAE-E728-44BF-8A5E-DE69D35EEA26}"/>
              </a:ext>
            </a:extLst>
          </p:cNvPr>
          <p:cNvSpPr>
            <a:spLocks noGrp="1"/>
          </p:cNvSpPr>
          <p:nvPr>
            <p:ph type="sldNum" sz="quarter" idx="12"/>
          </p:nvPr>
        </p:nvSpPr>
        <p:spPr/>
        <p:txBody>
          <a:bodyPr/>
          <a:lstStyle/>
          <a:p>
            <a:pPr>
              <a:defRPr/>
            </a:pPr>
            <a:fld id="{BCBA9E55-2E73-4C0B-B437-F8F2E8CAFCEF}" type="slidenum">
              <a:rPr lang="en-US" altLang="zh-CN" smtClean="0"/>
              <a:pPr>
                <a:defRPr/>
              </a:pPr>
              <a:t>75</a:t>
            </a:fld>
            <a:endParaRPr lang="en-US" altLang="zh-CN"/>
          </a:p>
        </p:txBody>
      </p:sp>
      <p:sp>
        <p:nvSpPr>
          <p:cNvPr id="16" name="TextBox 6">
            <a:extLst>
              <a:ext uri="{FF2B5EF4-FFF2-40B4-BE49-F238E27FC236}">
                <a16:creationId xmlns:a16="http://schemas.microsoft.com/office/drawing/2014/main" id="{304375AE-CC90-46F1-99E7-B79C1F7086E4}"/>
              </a:ext>
            </a:extLst>
          </p:cNvPr>
          <p:cNvSpPr txBox="1"/>
          <p:nvPr/>
        </p:nvSpPr>
        <p:spPr>
          <a:xfrm>
            <a:off x="381000" y="1273171"/>
            <a:ext cx="3886200" cy="2308225"/>
          </a:xfrm>
          <a:prstGeom prst="rect">
            <a:avLst/>
          </a:prstGeom>
          <a:noFill/>
        </p:spPr>
        <p:txBody>
          <a:bodyPr>
            <a:spAutoFit/>
          </a:bodyPr>
          <a:lstStyle/>
          <a:p>
            <a:pPr eaLnBrk="1" fontAlgn="auto" hangingPunct="1">
              <a:lnSpc>
                <a:spcPct val="150000"/>
              </a:lnSpc>
              <a:spcBef>
                <a:spcPct val="20000"/>
              </a:spcBef>
              <a:spcAft>
                <a:spcPts val="0"/>
              </a:spcAft>
              <a:buClr>
                <a:srgbClr val="0BD0D9"/>
              </a:buClr>
              <a:buSzPct val="95000"/>
              <a:defRPr/>
            </a:pPr>
            <a:r>
              <a:rPr lang="en-US" altLang="zh-CN" sz="2000" b="1" i="1" kern="0" dirty="0" err="1">
                <a:solidFill>
                  <a:srgbClr val="000000"/>
                </a:solidFill>
                <a:latin typeface="Times New Roman" panose="02020603050405020304" pitchFamily="18" charset="0"/>
                <a:ea typeface="宋体"/>
                <a:cs typeface="Times New Roman" panose="02020603050405020304" pitchFamily="18" charset="0"/>
              </a:rPr>
              <a:t>sp</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杂化，键角</a:t>
            </a:r>
            <a:r>
              <a:rPr lang="en-US" altLang="zh-CN" sz="2000" b="1" kern="0" dirty="0">
                <a:solidFill>
                  <a:srgbClr val="000000"/>
                </a:solidFill>
                <a:latin typeface="Times New Roman" panose="02020603050405020304" pitchFamily="18" charset="0"/>
                <a:ea typeface="宋体"/>
                <a:cs typeface="Times New Roman" panose="02020603050405020304" pitchFamily="18" charset="0"/>
              </a:rPr>
              <a:t>180º</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，线形分子</a:t>
            </a:r>
          </a:p>
          <a:p>
            <a:pPr eaLnBrk="1" fontAlgn="auto" hangingPunct="1">
              <a:lnSpc>
                <a:spcPct val="150000"/>
              </a:lnSpc>
              <a:spcBef>
                <a:spcPct val="20000"/>
              </a:spcBef>
              <a:spcAft>
                <a:spcPts val="0"/>
              </a:spcAft>
              <a:buClr>
                <a:srgbClr val="0BD0D9"/>
              </a:buClr>
              <a:buSzPct val="95000"/>
              <a:defRPr/>
            </a:pPr>
            <a:r>
              <a:rPr lang="en-US" altLang="zh-CN" sz="2000" b="1" kern="0" dirty="0">
                <a:solidFill>
                  <a:srgbClr val="000000"/>
                </a:solidFill>
                <a:latin typeface="Times New Roman" panose="02020603050405020304" pitchFamily="18" charset="0"/>
                <a:ea typeface="宋体"/>
                <a:cs typeface="Times New Roman" panose="02020603050405020304" pitchFamily="18" charset="0"/>
              </a:rPr>
              <a:t>2</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个</a:t>
            </a:r>
            <a:r>
              <a:rPr lang="zh-CN" altLang="en-US" sz="2000" b="1" kern="0" dirty="0">
                <a:solidFill>
                  <a:srgbClr val="00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键，成正交， </a:t>
            </a:r>
            <a:r>
              <a:rPr lang="zh-CN" altLang="en-US" sz="2000" b="1" kern="0" dirty="0">
                <a:solidFill>
                  <a:srgbClr val="00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电子云呈圆柱体</a:t>
            </a:r>
          </a:p>
          <a:p>
            <a:pPr eaLnBrk="1" fontAlgn="auto" hangingPunct="1">
              <a:lnSpc>
                <a:spcPct val="150000"/>
              </a:lnSpc>
              <a:spcBef>
                <a:spcPct val="20000"/>
              </a:spcBef>
              <a:spcAft>
                <a:spcPts val="0"/>
              </a:spcAft>
              <a:buClr>
                <a:srgbClr val="0BD0D9"/>
              </a:buClr>
              <a:buSzPct val="95000"/>
              <a:defRPr/>
            </a:pP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碳碳三键键长比烯键短</a:t>
            </a:r>
          </a:p>
          <a:p>
            <a:pPr eaLnBrk="1" fontAlgn="auto" hangingPunct="1">
              <a:spcBef>
                <a:spcPts val="0"/>
              </a:spcBef>
              <a:spcAft>
                <a:spcPts val="0"/>
              </a:spcAft>
              <a:defRPr/>
            </a:pPr>
            <a:endParaRPr lang="zh-CN" altLang="en-US" sz="1600" dirty="0">
              <a:latin typeface="+mn-lt"/>
              <a:ea typeface="+mn-ea"/>
            </a:endParaRPr>
          </a:p>
        </p:txBody>
      </p:sp>
      <p:sp>
        <p:nvSpPr>
          <p:cNvPr id="17" name="矩形 16">
            <a:extLst>
              <a:ext uri="{FF2B5EF4-FFF2-40B4-BE49-F238E27FC236}">
                <a16:creationId xmlns:a16="http://schemas.microsoft.com/office/drawing/2014/main" id="{A976172A-FC94-48A1-9564-5E6B4EA75D06}"/>
              </a:ext>
            </a:extLst>
          </p:cNvPr>
          <p:cNvSpPr/>
          <p:nvPr/>
        </p:nvSpPr>
        <p:spPr>
          <a:xfrm>
            <a:off x="381000" y="530221"/>
            <a:ext cx="3373438" cy="531813"/>
          </a:xfrm>
          <a:prstGeom prst="rect">
            <a:avLst/>
          </a:prstGeom>
        </p:spPr>
        <p:txBody>
          <a:bodyPr>
            <a:spAutoFit/>
          </a:bodyPr>
          <a:lstStyle/>
          <a:p>
            <a:pPr eaLnBrk="1" fontAlgn="auto" hangingPunct="1">
              <a:lnSpc>
                <a:spcPct val="130000"/>
              </a:lnSpc>
              <a:spcBef>
                <a:spcPts val="0"/>
              </a:spcBef>
              <a:spcAft>
                <a:spcPts val="0"/>
              </a:spcAft>
              <a:defRPr/>
            </a:pPr>
            <a:r>
              <a:rPr lang="zh-CN" altLang="en-US" sz="2500" b="1" dirty="0">
                <a:solidFill>
                  <a:schemeClr val="tx2"/>
                </a:solidFill>
                <a:effectLst>
                  <a:outerShdw blurRad="38100" dist="38100" dir="2700000" algn="tl">
                    <a:srgbClr val="C0C0C0"/>
                  </a:outerShdw>
                </a:effectLst>
                <a:latin typeface="Tahoma" panose="020B0604030504040204" pitchFamily="34" charset="0"/>
                <a:ea typeface="+mn-ea"/>
              </a:rPr>
              <a:t>炔烃的结构特征</a:t>
            </a:r>
            <a:endParaRPr lang="en-US" altLang="zh-CN" sz="2500" b="1" dirty="0">
              <a:solidFill>
                <a:schemeClr val="tx2"/>
              </a:solidFill>
              <a:effectLst>
                <a:outerShdw blurRad="38100" dist="38100" dir="2700000" algn="tl">
                  <a:srgbClr val="C0C0C0"/>
                </a:outerShdw>
              </a:effectLst>
              <a:latin typeface="Tahoma" panose="020B0604030504040204" pitchFamily="34" charset="0"/>
              <a:ea typeface="+mn-ea"/>
            </a:endParaRPr>
          </a:p>
        </p:txBody>
      </p:sp>
      <p:graphicFrame>
        <p:nvGraphicFramePr>
          <p:cNvPr id="18" name="Object 5">
            <a:extLst>
              <a:ext uri="{FF2B5EF4-FFF2-40B4-BE49-F238E27FC236}">
                <a16:creationId xmlns:a16="http://schemas.microsoft.com/office/drawing/2014/main" id="{5C626C59-808F-4109-A145-F104ACFED525}"/>
              </a:ext>
            </a:extLst>
          </p:cNvPr>
          <p:cNvGraphicFramePr>
            <a:graphicFrameLocks noChangeAspect="1"/>
          </p:cNvGraphicFramePr>
          <p:nvPr>
            <p:extLst>
              <p:ext uri="{D42A27DB-BD31-4B8C-83A1-F6EECF244321}">
                <p14:modId xmlns:p14="http://schemas.microsoft.com/office/powerpoint/2010/main" val="3190628976"/>
              </p:ext>
            </p:extLst>
          </p:nvPr>
        </p:nvGraphicFramePr>
        <p:xfrm>
          <a:off x="4572000" y="815963"/>
          <a:ext cx="3716416" cy="2596514"/>
        </p:xfrm>
        <a:graphic>
          <a:graphicData uri="http://schemas.openxmlformats.org/presentationml/2006/ole">
            <mc:AlternateContent xmlns:mc="http://schemas.openxmlformats.org/markup-compatibility/2006">
              <mc:Choice xmlns:v="urn:schemas-microsoft-com:vml" Requires="v">
                <p:oleObj spid="_x0000_s74979" name="CS ChemDraw Drawing" r:id="rId10" imgW="1120140" imgH="782320" progId="ChemDraw.Document.6.0">
                  <p:embed/>
                </p:oleObj>
              </mc:Choice>
              <mc:Fallback>
                <p:oleObj name="CS ChemDraw Drawing" r:id="rId10" imgW="1120140" imgH="782320" progId="ChemDraw.Document.6.0">
                  <p:embed/>
                  <p:pic>
                    <p:nvPicPr>
                      <p:cNvPr id="15" name="Object 5">
                        <a:extLst>
                          <a:ext uri="{FF2B5EF4-FFF2-40B4-BE49-F238E27FC236}">
                            <a16:creationId xmlns:a16="http://schemas.microsoft.com/office/drawing/2014/main" id="{63C9962B-F73B-4CFC-AF6B-36B7748205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15963"/>
                        <a:ext cx="3716416" cy="2596514"/>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wipe(left)">
                                      <p:cBhvr>
                                        <p:cTn id="7" dur="500"/>
                                        <p:tgtEl>
                                          <p:spTgt spid="167939"/>
                                        </p:tgtEl>
                                      </p:cBhvr>
                                    </p:animEffect>
                                  </p:childTnLst>
                                </p:cTn>
                              </p:par>
                              <p:par>
                                <p:cTn id="8" presetID="16" presetClass="entr" presetSubtype="2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a:extLst>
              <a:ext uri="{FF2B5EF4-FFF2-40B4-BE49-F238E27FC236}">
                <a16:creationId xmlns:a16="http://schemas.microsoft.com/office/drawing/2014/main" id="{B66C1563-589F-45DF-BD18-CDA2484117FD}"/>
              </a:ext>
            </a:extLst>
          </p:cNvPr>
          <p:cNvSpPr txBox="1">
            <a:spLocks noChangeArrowheads="1"/>
          </p:cNvSpPr>
          <p:nvPr/>
        </p:nvSpPr>
        <p:spPr bwMode="auto">
          <a:xfrm>
            <a:off x="735013" y="785889"/>
            <a:ext cx="2468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华文中宋" panose="02010600040101010101" pitchFamily="2" charset="-122"/>
            </a:endParaRPr>
          </a:p>
        </p:txBody>
      </p:sp>
      <p:sp>
        <p:nvSpPr>
          <p:cNvPr id="158725" name="Text Box 5">
            <a:extLst>
              <a:ext uri="{FF2B5EF4-FFF2-40B4-BE49-F238E27FC236}">
                <a16:creationId xmlns:a16="http://schemas.microsoft.com/office/drawing/2014/main" id="{468698EA-1914-49B5-9884-CD6EF2E63A4C}"/>
              </a:ext>
            </a:extLst>
          </p:cNvPr>
          <p:cNvSpPr txBox="1">
            <a:spLocks noChangeArrowheads="1"/>
          </p:cNvSpPr>
          <p:nvPr/>
        </p:nvSpPr>
        <p:spPr bwMode="auto">
          <a:xfrm>
            <a:off x="611188" y="533476"/>
            <a:ext cx="4824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、碳原子的</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sp</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杂化</a:t>
            </a:r>
          </a:p>
        </p:txBody>
      </p:sp>
      <p:sp>
        <p:nvSpPr>
          <p:cNvPr id="158728" name="Text Box 8">
            <a:extLst>
              <a:ext uri="{FF2B5EF4-FFF2-40B4-BE49-F238E27FC236}">
                <a16:creationId xmlns:a16="http://schemas.microsoft.com/office/drawing/2014/main" id="{1A48EF1F-628D-4442-AB5A-E3D257B438CC}"/>
              </a:ext>
            </a:extLst>
          </p:cNvPr>
          <p:cNvSpPr txBox="1">
            <a:spLocks noChangeArrowheads="1"/>
          </p:cNvSpPr>
          <p:nvPr/>
        </p:nvSpPr>
        <p:spPr bwMode="auto">
          <a:xfrm>
            <a:off x="346133" y="2514624"/>
            <a:ext cx="8451734" cy="182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dirty="0">
                <a:latin typeface="Times New Roman" panose="02020603050405020304" pitchFamily="18" charset="0"/>
                <a:ea typeface="宋体" panose="02010600030101010101" pitchFamily="2" charset="-122"/>
              </a:rPr>
              <a:t>     在乙炔分子中，两个碳原子采用</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杂化方式，即一个</a:t>
            </a:r>
            <a:r>
              <a:rPr lang="en-US" altLang="zh-CN" sz="2400" dirty="0">
                <a:latin typeface="Times New Roman" panose="02020603050405020304" pitchFamily="18" charset="0"/>
                <a:ea typeface="宋体" panose="02010600030101010101" pitchFamily="2" charset="-122"/>
              </a:rPr>
              <a:t>2s</a:t>
            </a:r>
            <a:r>
              <a:rPr lang="zh-CN" altLang="en-US" sz="2400" dirty="0">
                <a:latin typeface="Times New Roman" panose="02020603050405020304" pitchFamily="18" charset="0"/>
                <a:ea typeface="宋体" panose="02010600030101010101" pitchFamily="2" charset="-122"/>
              </a:rPr>
              <a:t>轨道与一个</a:t>
            </a:r>
            <a:r>
              <a:rPr lang="en-US" altLang="zh-CN" sz="2400" dirty="0">
                <a:latin typeface="Times New Roman" panose="02020603050405020304" pitchFamily="18" charset="0"/>
                <a:ea typeface="宋体" panose="02010600030101010101" pitchFamily="2" charset="-122"/>
              </a:rPr>
              <a:t>2p</a:t>
            </a:r>
            <a:r>
              <a:rPr lang="zh-CN" altLang="en-US" sz="2400" dirty="0">
                <a:latin typeface="Times New Roman" panose="02020603050405020304" pitchFamily="18" charset="0"/>
                <a:ea typeface="宋体" panose="02010600030101010101" pitchFamily="2" charset="-122"/>
              </a:rPr>
              <a:t>轨道杂化，组成两个等性的</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杂化轨道。此外，剩下两个未杂化的</a:t>
            </a:r>
            <a:r>
              <a:rPr lang="en-US" altLang="zh-CN" sz="2400"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轨道。两个</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杂化轨道成</a:t>
            </a:r>
            <a:r>
              <a:rPr lang="en-US" altLang="zh-CN" sz="2400" dirty="0">
                <a:latin typeface="Times New Roman" panose="02020603050405020304" pitchFamily="18" charset="0"/>
                <a:ea typeface="宋体" panose="02010600030101010101" pitchFamily="2" charset="-122"/>
              </a:rPr>
              <a:t>180</a:t>
            </a:r>
            <a:r>
              <a:rPr lang="en-US" altLang="zh-CN" sz="2400" baseline="40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400" dirty="0">
                <a:latin typeface="Times New Roman" panose="02020603050405020304" pitchFamily="18" charset="0"/>
                <a:ea typeface="宋体" panose="02010600030101010101" pitchFamily="2" charset="-122"/>
              </a:rPr>
              <a:t>分布，两个未杂化的</a:t>
            </a:r>
            <a:r>
              <a:rPr lang="en-US" altLang="zh-CN" sz="2400"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轨道互相垂直，且都垂直于</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杂化轨道轴所在的直线。</a:t>
            </a:r>
          </a:p>
        </p:txBody>
      </p:sp>
      <p:graphicFrame>
        <p:nvGraphicFramePr>
          <p:cNvPr id="158732" name="Object 12">
            <a:extLst>
              <a:ext uri="{FF2B5EF4-FFF2-40B4-BE49-F238E27FC236}">
                <a16:creationId xmlns:a16="http://schemas.microsoft.com/office/drawing/2014/main" id="{2364FD15-73BC-404B-952C-D2F13832CC54}"/>
              </a:ext>
            </a:extLst>
          </p:cNvPr>
          <p:cNvGraphicFramePr>
            <a:graphicFrameLocks noGrp="1" noChangeAspect="1"/>
          </p:cNvGraphicFramePr>
          <p:nvPr>
            <p:ph sz="half" idx="1"/>
          </p:nvPr>
        </p:nvGraphicFramePr>
        <p:xfrm>
          <a:off x="1370013" y="4365625"/>
          <a:ext cx="6403975" cy="2195513"/>
        </p:xfrm>
        <a:graphic>
          <a:graphicData uri="http://schemas.openxmlformats.org/presentationml/2006/ole">
            <mc:AlternateContent xmlns:mc="http://schemas.openxmlformats.org/markup-compatibility/2006">
              <mc:Choice xmlns:v="urn:schemas-microsoft-com:vml" Requires="v">
                <p:oleObj spid="_x0000_s145498" name="CS ChemDraw Drawing" r:id="rId3" imgW="4191000" imgH="1437640" progId="ChemDraw.Document.6.0">
                  <p:embed/>
                </p:oleObj>
              </mc:Choice>
              <mc:Fallback>
                <p:oleObj name="CS ChemDraw Drawing" r:id="rId3" imgW="4191000" imgH="1437640" progId="ChemDraw.Document.6.0">
                  <p:embed/>
                  <p:pic>
                    <p:nvPicPr>
                      <p:cNvPr id="158732" name="Object 12">
                        <a:extLst>
                          <a:ext uri="{FF2B5EF4-FFF2-40B4-BE49-F238E27FC236}">
                            <a16:creationId xmlns:a16="http://schemas.microsoft.com/office/drawing/2014/main" id="{2364FD15-73BC-404B-952C-D2F13832CC5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4365625"/>
                        <a:ext cx="640397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38" name="Object 18">
            <a:extLst>
              <a:ext uri="{FF2B5EF4-FFF2-40B4-BE49-F238E27FC236}">
                <a16:creationId xmlns:a16="http://schemas.microsoft.com/office/drawing/2014/main" id="{BDC6FCF1-5D45-41D2-94D8-43A6188A068C}"/>
              </a:ext>
            </a:extLst>
          </p:cNvPr>
          <p:cNvGraphicFramePr>
            <a:graphicFrameLocks noChangeAspect="1"/>
          </p:cNvGraphicFramePr>
          <p:nvPr>
            <p:extLst>
              <p:ext uri="{D42A27DB-BD31-4B8C-83A1-F6EECF244321}">
                <p14:modId xmlns:p14="http://schemas.microsoft.com/office/powerpoint/2010/main" val="1571358221"/>
              </p:ext>
            </p:extLst>
          </p:nvPr>
        </p:nvGraphicFramePr>
        <p:xfrm>
          <a:off x="395288" y="1355801"/>
          <a:ext cx="2286000" cy="1016000"/>
        </p:xfrm>
        <a:graphic>
          <a:graphicData uri="http://schemas.openxmlformats.org/presentationml/2006/ole">
            <mc:AlternateContent xmlns:mc="http://schemas.openxmlformats.org/markup-compatibility/2006">
              <mc:Choice xmlns:v="urn:schemas-microsoft-com:vml" Requires="v">
                <p:oleObj spid="_x0000_s145499" name="Document" r:id="rId5" imgW="1371600" imgH="609600" progId="ChemWindow.Document">
                  <p:embed/>
                </p:oleObj>
              </mc:Choice>
              <mc:Fallback>
                <p:oleObj name="Document" r:id="rId5" imgW="1371600" imgH="609600" progId="ChemWindow.Document">
                  <p:embed/>
                  <p:pic>
                    <p:nvPicPr>
                      <p:cNvPr id="158738" name="Object 18">
                        <a:extLst>
                          <a:ext uri="{FF2B5EF4-FFF2-40B4-BE49-F238E27FC236}">
                            <a16:creationId xmlns:a16="http://schemas.microsoft.com/office/drawing/2014/main" id="{BDC6FCF1-5D45-41D2-94D8-43A6188A0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355801"/>
                        <a:ext cx="2286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9" name="Object 19">
            <a:extLst>
              <a:ext uri="{FF2B5EF4-FFF2-40B4-BE49-F238E27FC236}">
                <a16:creationId xmlns:a16="http://schemas.microsoft.com/office/drawing/2014/main" id="{3A3D00EF-0263-4977-AFEC-8CED107C22D3}"/>
              </a:ext>
            </a:extLst>
          </p:cNvPr>
          <p:cNvGraphicFramePr>
            <a:graphicFrameLocks noChangeAspect="1"/>
          </p:cNvGraphicFramePr>
          <p:nvPr>
            <p:extLst>
              <p:ext uri="{D42A27DB-BD31-4B8C-83A1-F6EECF244321}">
                <p14:modId xmlns:p14="http://schemas.microsoft.com/office/powerpoint/2010/main" val="1143284555"/>
              </p:ext>
            </p:extLst>
          </p:nvPr>
        </p:nvGraphicFramePr>
        <p:xfrm>
          <a:off x="2700338" y="1355801"/>
          <a:ext cx="2819400" cy="982663"/>
        </p:xfrm>
        <a:graphic>
          <a:graphicData uri="http://schemas.openxmlformats.org/presentationml/2006/ole">
            <mc:AlternateContent xmlns:mc="http://schemas.openxmlformats.org/markup-compatibility/2006">
              <mc:Choice xmlns:v="urn:schemas-microsoft-com:vml" Requires="v">
                <p:oleObj spid="_x0000_s145500" name="Document" r:id="rId7" imgW="1666875" imgH="581025" progId="ChemWindow.Document">
                  <p:embed/>
                </p:oleObj>
              </mc:Choice>
              <mc:Fallback>
                <p:oleObj name="Document" r:id="rId7" imgW="1666875" imgH="581025" progId="ChemWindow.Document">
                  <p:embed/>
                  <p:pic>
                    <p:nvPicPr>
                      <p:cNvPr id="158739" name="Object 19">
                        <a:extLst>
                          <a:ext uri="{FF2B5EF4-FFF2-40B4-BE49-F238E27FC236}">
                            <a16:creationId xmlns:a16="http://schemas.microsoft.com/office/drawing/2014/main" id="{3A3D00EF-0263-4977-AFEC-8CED107C2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1355801"/>
                        <a:ext cx="28194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40" name="Object 20">
            <a:extLst>
              <a:ext uri="{FF2B5EF4-FFF2-40B4-BE49-F238E27FC236}">
                <a16:creationId xmlns:a16="http://schemas.microsoft.com/office/drawing/2014/main" id="{E7A19F29-3E4B-481A-B840-F7822794C6AE}"/>
              </a:ext>
            </a:extLst>
          </p:cNvPr>
          <p:cNvGraphicFramePr>
            <a:graphicFrameLocks noChangeAspect="1"/>
          </p:cNvGraphicFramePr>
          <p:nvPr>
            <p:extLst>
              <p:ext uri="{D42A27DB-BD31-4B8C-83A1-F6EECF244321}">
                <p14:modId xmlns:p14="http://schemas.microsoft.com/office/powerpoint/2010/main" val="2732174194"/>
              </p:ext>
            </p:extLst>
          </p:nvPr>
        </p:nvGraphicFramePr>
        <p:xfrm>
          <a:off x="5580063" y="1211339"/>
          <a:ext cx="2895600" cy="1087437"/>
        </p:xfrm>
        <a:graphic>
          <a:graphicData uri="http://schemas.openxmlformats.org/presentationml/2006/ole">
            <mc:AlternateContent xmlns:mc="http://schemas.openxmlformats.org/markup-compatibility/2006">
              <mc:Choice xmlns:v="urn:schemas-microsoft-com:vml" Requires="v">
                <p:oleObj spid="_x0000_s145501" name="Document" r:id="rId9" imgW="1724025" imgH="647700" progId="ChemWindow.Document">
                  <p:embed/>
                </p:oleObj>
              </mc:Choice>
              <mc:Fallback>
                <p:oleObj name="Document" r:id="rId9" imgW="1724025" imgH="647700" progId="ChemWindow.Document">
                  <p:embed/>
                  <p:pic>
                    <p:nvPicPr>
                      <p:cNvPr id="158740" name="Object 20">
                        <a:extLst>
                          <a:ext uri="{FF2B5EF4-FFF2-40B4-BE49-F238E27FC236}">
                            <a16:creationId xmlns:a16="http://schemas.microsoft.com/office/drawing/2014/main" id="{E7A19F29-3E4B-481A-B840-F7822794C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1211339"/>
                        <a:ext cx="2895600" cy="108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0AA8E7B-2F41-4F85-9A9D-6E72945A10BE}"/>
              </a:ext>
            </a:extLst>
          </p:cNvPr>
          <p:cNvSpPr>
            <a:spLocks noGrp="1"/>
          </p:cNvSpPr>
          <p:nvPr>
            <p:ph type="dt" sz="half" idx="10"/>
          </p:nvPr>
        </p:nvSpPr>
        <p:spPr/>
        <p:txBody>
          <a:bodyPr/>
          <a:lstStyle/>
          <a:p>
            <a:pPr>
              <a:defRPr/>
            </a:pPr>
            <a:fld id="{169285BD-AAB9-4521-A2A8-19402E3EF85B}" type="datetime11">
              <a:rPr lang="zh-CN" altLang="en-US" smtClean="0"/>
              <a:t>11:48:10</a:t>
            </a:fld>
            <a:endParaRPr lang="en-US"/>
          </a:p>
        </p:txBody>
      </p:sp>
      <p:sp>
        <p:nvSpPr>
          <p:cNvPr id="3" name="灯片编号占位符 2">
            <a:extLst>
              <a:ext uri="{FF2B5EF4-FFF2-40B4-BE49-F238E27FC236}">
                <a16:creationId xmlns:a16="http://schemas.microsoft.com/office/drawing/2014/main" id="{67E289B6-162E-44B2-AB39-8C01633B9D60}"/>
              </a:ext>
            </a:extLst>
          </p:cNvPr>
          <p:cNvSpPr>
            <a:spLocks noGrp="1"/>
          </p:cNvSpPr>
          <p:nvPr>
            <p:ph type="sldNum" sz="quarter" idx="12"/>
          </p:nvPr>
        </p:nvSpPr>
        <p:spPr/>
        <p:txBody>
          <a:bodyPr/>
          <a:lstStyle/>
          <a:p>
            <a:pPr>
              <a:defRPr/>
            </a:pPr>
            <a:fld id="{097C22A7-1258-4B72-A9CB-3ED55397CA61}" type="slidenum">
              <a:rPr lang="en-US" altLang="zh-CN" smtClean="0"/>
              <a:pPr>
                <a:defRPr/>
              </a:pPr>
              <a:t>76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wipe(down)">
                                      <p:cBhvr>
                                        <p:cTn id="7" dur="580">
                                          <p:stCondLst>
                                            <p:cond delay="0"/>
                                          </p:stCondLst>
                                        </p:cTn>
                                        <p:tgtEl>
                                          <p:spTgt spid="158725"/>
                                        </p:tgtEl>
                                      </p:cBhvr>
                                    </p:animEffect>
                                    <p:anim calcmode="lin" valueType="num">
                                      <p:cBhvr>
                                        <p:cTn id="8" dur="1822" tmFilter="0,0; 0.14,0.36; 0.43,0.73; 0.71,0.91; 1.0,1.0">
                                          <p:stCondLst>
                                            <p:cond delay="0"/>
                                          </p:stCondLst>
                                        </p:cTn>
                                        <p:tgtEl>
                                          <p:spTgt spid="1587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87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87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87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872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8725"/>
                                        </p:tgtEl>
                                      </p:cBhvr>
                                      <p:to x="100000" y="60000"/>
                                    </p:animScale>
                                    <p:animScale>
                                      <p:cBhvr>
                                        <p:cTn id="14" dur="166" decel="50000">
                                          <p:stCondLst>
                                            <p:cond delay="676"/>
                                          </p:stCondLst>
                                        </p:cTn>
                                        <p:tgtEl>
                                          <p:spTgt spid="158725"/>
                                        </p:tgtEl>
                                      </p:cBhvr>
                                      <p:to x="100000" y="100000"/>
                                    </p:animScale>
                                    <p:animScale>
                                      <p:cBhvr>
                                        <p:cTn id="15" dur="26">
                                          <p:stCondLst>
                                            <p:cond delay="1312"/>
                                          </p:stCondLst>
                                        </p:cTn>
                                        <p:tgtEl>
                                          <p:spTgt spid="158725"/>
                                        </p:tgtEl>
                                      </p:cBhvr>
                                      <p:to x="100000" y="80000"/>
                                    </p:animScale>
                                    <p:animScale>
                                      <p:cBhvr>
                                        <p:cTn id="16" dur="166" decel="50000">
                                          <p:stCondLst>
                                            <p:cond delay="1338"/>
                                          </p:stCondLst>
                                        </p:cTn>
                                        <p:tgtEl>
                                          <p:spTgt spid="158725"/>
                                        </p:tgtEl>
                                      </p:cBhvr>
                                      <p:to x="100000" y="100000"/>
                                    </p:animScale>
                                    <p:animScale>
                                      <p:cBhvr>
                                        <p:cTn id="17" dur="26">
                                          <p:stCondLst>
                                            <p:cond delay="1642"/>
                                          </p:stCondLst>
                                        </p:cTn>
                                        <p:tgtEl>
                                          <p:spTgt spid="158725"/>
                                        </p:tgtEl>
                                      </p:cBhvr>
                                      <p:to x="100000" y="90000"/>
                                    </p:animScale>
                                    <p:animScale>
                                      <p:cBhvr>
                                        <p:cTn id="18" dur="166" decel="50000">
                                          <p:stCondLst>
                                            <p:cond delay="1668"/>
                                          </p:stCondLst>
                                        </p:cTn>
                                        <p:tgtEl>
                                          <p:spTgt spid="158725"/>
                                        </p:tgtEl>
                                      </p:cBhvr>
                                      <p:to x="100000" y="100000"/>
                                    </p:animScale>
                                    <p:animScale>
                                      <p:cBhvr>
                                        <p:cTn id="19" dur="26">
                                          <p:stCondLst>
                                            <p:cond delay="1808"/>
                                          </p:stCondLst>
                                        </p:cTn>
                                        <p:tgtEl>
                                          <p:spTgt spid="158725"/>
                                        </p:tgtEl>
                                      </p:cBhvr>
                                      <p:to x="100000" y="95000"/>
                                    </p:animScale>
                                    <p:animScale>
                                      <p:cBhvr>
                                        <p:cTn id="20" dur="166" decel="50000">
                                          <p:stCondLst>
                                            <p:cond delay="1834"/>
                                          </p:stCondLst>
                                        </p:cTn>
                                        <p:tgtEl>
                                          <p:spTgt spid="158725"/>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58738"/>
                                        </p:tgtEl>
                                        <p:attrNameLst>
                                          <p:attrName>style.visibility</p:attrName>
                                        </p:attrNameLst>
                                      </p:cBhvr>
                                      <p:to>
                                        <p:strVal val="visible"/>
                                      </p:to>
                                    </p:set>
                                    <p:anim calcmode="lin" valueType="num">
                                      <p:cBhvr additive="base">
                                        <p:cTn id="25" dur="500" fill="hold"/>
                                        <p:tgtEl>
                                          <p:spTgt spid="158738"/>
                                        </p:tgtEl>
                                        <p:attrNameLst>
                                          <p:attrName>ppt_x</p:attrName>
                                        </p:attrNameLst>
                                      </p:cBhvr>
                                      <p:tavLst>
                                        <p:tav tm="0">
                                          <p:val>
                                            <p:strVal val="0-#ppt_w/2"/>
                                          </p:val>
                                        </p:tav>
                                        <p:tav tm="100000">
                                          <p:val>
                                            <p:strVal val="#ppt_x"/>
                                          </p:val>
                                        </p:tav>
                                      </p:tavLst>
                                    </p:anim>
                                    <p:anim calcmode="lin" valueType="num">
                                      <p:cBhvr additive="base">
                                        <p:cTn id="26" dur="500" fill="hold"/>
                                        <p:tgtEl>
                                          <p:spTgt spid="15873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158739"/>
                                        </p:tgtEl>
                                        <p:attrNameLst>
                                          <p:attrName>style.visibility</p:attrName>
                                        </p:attrNameLst>
                                      </p:cBhvr>
                                      <p:to>
                                        <p:strVal val="visible"/>
                                      </p:to>
                                    </p:set>
                                    <p:anim calcmode="lin" valueType="num">
                                      <p:cBhvr additive="base">
                                        <p:cTn id="31" dur="500" fill="hold"/>
                                        <p:tgtEl>
                                          <p:spTgt spid="158739"/>
                                        </p:tgtEl>
                                        <p:attrNameLst>
                                          <p:attrName>ppt_x</p:attrName>
                                        </p:attrNameLst>
                                      </p:cBhvr>
                                      <p:tavLst>
                                        <p:tav tm="0">
                                          <p:val>
                                            <p:strVal val="#ppt_x"/>
                                          </p:val>
                                        </p:tav>
                                        <p:tav tm="100000">
                                          <p:val>
                                            <p:strVal val="#ppt_x"/>
                                          </p:val>
                                        </p:tav>
                                      </p:tavLst>
                                    </p:anim>
                                    <p:anim calcmode="lin" valueType="num">
                                      <p:cBhvr additive="base">
                                        <p:cTn id="32" dur="500" fill="hold"/>
                                        <p:tgtEl>
                                          <p:spTgt spid="158739"/>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58740"/>
                                        </p:tgtEl>
                                        <p:attrNameLst>
                                          <p:attrName>style.visibility</p:attrName>
                                        </p:attrNameLst>
                                      </p:cBhvr>
                                      <p:to>
                                        <p:strVal val="visible"/>
                                      </p:to>
                                    </p:set>
                                    <p:anim calcmode="lin" valueType="num">
                                      <p:cBhvr additive="base">
                                        <p:cTn id="37" dur="500" fill="hold"/>
                                        <p:tgtEl>
                                          <p:spTgt spid="158740"/>
                                        </p:tgtEl>
                                        <p:attrNameLst>
                                          <p:attrName>ppt_x</p:attrName>
                                        </p:attrNameLst>
                                      </p:cBhvr>
                                      <p:tavLst>
                                        <p:tav tm="0">
                                          <p:val>
                                            <p:strVal val="1+#ppt_w/2"/>
                                          </p:val>
                                        </p:tav>
                                        <p:tav tm="100000">
                                          <p:val>
                                            <p:strVal val="#ppt_x"/>
                                          </p:val>
                                        </p:tav>
                                      </p:tavLst>
                                    </p:anim>
                                    <p:anim calcmode="lin" valueType="num">
                                      <p:cBhvr additive="base">
                                        <p:cTn id="38" dur="500" fill="hold"/>
                                        <p:tgtEl>
                                          <p:spTgt spid="15874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4" presetClass="entr" presetSubtype="0" fill="hold" grpId="0" nodeType="clickEffect">
                                  <p:stCondLst>
                                    <p:cond delay="0"/>
                                  </p:stCondLst>
                                  <p:childTnLst>
                                    <p:set>
                                      <p:cBhvr>
                                        <p:cTn id="42" dur="1" fill="hold">
                                          <p:stCondLst>
                                            <p:cond delay="0"/>
                                          </p:stCondLst>
                                        </p:cTn>
                                        <p:tgtEl>
                                          <p:spTgt spid="158728"/>
                                        </p:tgtEl>
                                        <p:attrNameLst>
                                          <p:attrName>style.visibility</p:attrName>
                                        </p:attrNameLst>
                                      </p:cBhvr>
                                      <p:to>
                                        <p:strVal val="visible"/>
                                      </p:to>
                                    </p:set>
                                    <p:anim from="(-#ppt_w/2)" to="(#ppt_x)" calcmode="lin" valueType="num">
                                      <p:cBhvr>
                                        <p:cTn id="43" dur="600" fill="hold">
                                          <p:stCondLst>
                                            <p:cond delay="0"/>
                                          </p:stCondLst>
                                        </p:cTn>
                                        <p:tgtEl>
                                          <p:spTgt spid="158728"/>
                                        </p:tgtEl>
                                        <p:attrNameLst>
                                          <p:attrName>ppt_x</p:attrName>
                                        </p:attrNameLst>
                                      </p:cBhvr>
                                    </p:anim>
                                    <p:anim from="0" to="-1.0" calcmode="lin" valueType="num">
                                      <p:cBhvr>
                                        <p:cTn id="44" dur="200" decel="50000" autoRev="1" fill="hold">
                                          <p:stCondLst>
                                            <p:cond delay="600"/>
                                          </p:stCondLst>
                                        </p:cTn>
                                        <p:tgtEl>
                                          <p:spTgt spid="158728"/>
                                        </p:tgtEl>
                                        <p:attrNameLst>
                                          <p:attrName>xshear</p:attrName>
                                        </p:attrNameLst>
                                      </p:cBhvr>
                                    </p:anim>
                                    <p:animScale>
                                      <p:cBhvr>
                                        <p:cTn id="45" dur="200" decel="100000" autoRev="1" fill="hold">
                                          <p:stCondLst>
                                            <p:cond delay="600"/>
                                          </p:stCondLst>
                                        </p:cTn>
                                        <p:tgtEl>
                                          <p:spTgt spid="158728"/>
                                        </p:tgtEl>
                                      </p:cBhvr>
                                      <p:from x="100000" y="100000"/>
                                      <p:to x="80000" y="100000"/>
                                    </p:animScale>
                                    <p:anim by="(#ppt_h/3+#ppt_w*0.1)" calcmode="lin" valueType="num">
                                      <p:cBhvr additive="sum">
                                        <p:cTn id="46" dur="200" decel="100000" autoRev="1" fill="hold">
                                          <p:stCondLst>
                                            <p:cond delay="600"/>
                                          </p:stCondLst>
                                        </p:cTn>
                                        <p:tgtEl>
                                          <p:spTgt spid="158728"/>
                                        </p:tgtEl>
                                        <p:attrNameLst>
                                          <p:attrName>ppt_x</p:attrName>
                                        </p:attrNameLst>
                                      </p:cBhvr>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158732"/>
                                        </p:tgtEl>
                                        <p:attrNameLst>
                                          <p:attrName>style.visibility</p:attrName>
                                        </p:attrNameLst>
                                      </p:cBhvr>
                                      <p:to>
                                        <p:strVal val="visible"/>
                                      </p:to>
                                    </p:set>
                                    <p:anim calcmode="lin" valueType="num">
                                      <p:cBhvr>
                                        <p:cTn id="51" dur="500" fill="hold"/>
                                        <p:tgtEl>
                                          <p:spTgt spid="158732"/>
                                        </p:tgtEl>
                                        <p:attrNameLst>
                                          <p:attrName>ppt_w</p:attrName>
                                        </p:attrNameLst>
                                      </p:cBhvr>
                                      <p:tavLst>
                                        <p:tav tm="0">
                                          <p:val>
                                            <p:fltVal val="0"/>
                                          </p:val>
                                        </p:tav>
                                        <p:tav tm="100000">
                                          <p:val>
                                            <p:strVal val="#ppt_w"/>
                                          </p:val>
                                        </p:tav>
                                      </p:tavLst>
                                    </p:anim>
                                    <p:anim calcmode="lin" valueType="num">
                                      <p:cBhvr>
                                        <p:cTn id="52" dur="500" fill="hold"/>
                                        <p:tgtEl>
                                          <p:spTgt spid="158732"/>
                                        </p:tgtEl>
                                        <p:attrNameLst>
                                          <p:attrName>ppt_h</p:attrName>
                                        </p:attrNameLst>
                                      </p:cBhvr>
                                      <p:tavLst>
                                        <p:tav tm="0">
                                          <p:val>
                                            <p:fltVal val="0"/>
                                          </p:val>
                                        </p:tav>
                                        <p:tav tm="100000">
                                          <p:val>
                                            <p:strVal val="#ppt_h"/>
                                          </p:val>
                                        </p:tav>
                                      </p:tavLst>
                                    </p:anim>
                                    <p:animEffect transition="in" filter="fade">
                                      <p:cBhvr>
                                        <p:cTn id="53" dur="500"/>
                                        <p:tgtEl>
                                          <p:spTgt spid="158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p:bldP spid="158728"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300" name="Text Box 4">
            <a:extLst>
              <a:ext uri="{FF2B5EF4-FFF2-40B4-BE49-F238E27FC236}">
                <a16:creationId xmlns:a16="http://schemas.microsoft.com/office/drawing/2014/main" id="{ECC895F9-A142-4D57-9107-5082E2D23256}"/>
              </a:ext>
            </a:extLst>
          </p:cNvPr>
          <p:cNvSpPr txBox="1">
            <a:spLocks noChangeArrowheads="1"/>
          </p:cNvSpPr>
          <p:nvPr/>
        </p:nvSpPr>
        <p:spPr bwMode="auto">
          <a:xfrm>
            <a:off x="323850" y="330200"/>
            <a:ext cx="324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a:solidFill>
                  <a:schemeClr val="tx2"/>
                </a:solidFill>
                <a:latin typeface="Times New Roman" panose="02020603050405020304" pitchFamily="18" charset="0"/>
                <a:cs typeface="Times New Roman" panose="02020603050405020304" pitchFamily="18" charset="0"/>
              </a:rPr>
              <a:t>2</a:t>
            </a:r>
            <a:r>
              <a:rPr lang="zh-CN" altLang="en-US" sz="2800">
                <a:solidFill>
                  <a:schemeClr val="tx2"/>
                </a:solidFill>
                <a:latin typeface="Times New Roman" panose="02020603050405020304" pitchFamily="18" charset="0"/>
                <a:cs typeface="Times New Roman" panose="02020603050405020304" pitchFamily="18" charset="0"/>
              </a:rPr>
              <a:t>、三键的形成</a:t>
            </a:r>
            <a:endParaRPr lang="zh-CN" altLang="en-US" sz="2800">
              <a:latin typeface="Times New Roman" panose="02020603050405020304" pitchFamily="18" charset="0"/>
              <a:cs typeface="Times New Roman" panose="02020603050405020304" pitchFamily="18" charset="0"/>
            </a:endParaRPr>
          </a:p>
        </p:txBody>
      </p:sp>
      <p:graphicFrame>
        <p:nvGraphicFramePr>
          <p:cNvPr id="183303" name="Object 7">
            <a:extLst>
              <a:ext uri="{FF2B5EF4-FFF2-40B4-BE49-F238E27FC236}">
                <a16:creationId xmlns:a16="http://schemas.microsoft.com/office/drawing/2014/main" id="{4112F610-2B47-415F-94FC-0A6C51A85923}"/>
              </a:ext>
            </a:extLst>
          </p:cNvPr>
          <p:cNvGraphicFramePr>
            <a:graphicFrameLocks noGrp="1" noChangeAspect="1"/>
          </p:cNvGraphicFramePr>
          <p:nvPr>
            <p:ph sz="half" idx="1"/>
            <p:extLst>
              <p:ext uri="{D42A27DB-BD31-4B8C-83A1-F6EECF244321}">
                <p14:modId xmlns:p14="http://schemas.microsoft.com/office/powerpoint/2010/main" val="286793622"/>
              </p:ext>
            </p:extLst>
          </p:nvPr>
        </p:nvGraphicFramePr>
        <p:xfrm>
          <a:off x="3363913" y="4190980"/>
          <a:ext cx="2416175" cy="1647825"/>
        </p:xfrm>
        <a:graphic>
          <a:graphicData uri="http://schemas.openxmlformats.org/presentationml/2006/ole">
            <mc:AlternateContent xmlns:mc="http://schemas.openxmlformats.org/markup-compatibility/2006">
              <mc:Choice xmlns:v="urn:schemas-microsoft-com:vml" Requires="v">
                <p:oleObj spid="_x0000_s146610" name="CS ChemDraw Drawing" r:id="rId3" imgW="1384300" imgH="944880" progId="ChemDraw.Document.6.0">
                  <p:embed/>
                </p:oleObj>
              </mc:Choice>
              <mc:Fallback>
                <p:oleObj name="CS ChemDraw Drawing" r:id="rId3" imgW="1384300" imgH="944880" progId="ChemDraw.Document.6.0">
                  <p:embed/>
                  <p:pic>
                    <p:nvPicPr>
                      <p:cNvPr id="183303" name="Object 7">
                        <a:extLst>
                          <a:ext uri="{FF2B5EF4-FFF2-40B4-BE49-F238E27FC236}">
                            <a16:creationId xmlns:a16="http://schemas.microsoft.com/office/drawing/2014/main" id="{4112F610-2B47-415F-94FC-0A6C51A8592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4190980"/>
                        <a:ext cx="24161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7" name="Text Box 11">
            <a:extLst>
              <a:ext uri="{FF2B5EF4-FFF2-40B4-BE49-F238E27FC236}">
                <a16:creationId xmlns:a16="http://schemas.microsoft.com/office/drawing/2014/main" id="{E6ADB3D8-6FA1-404E-829E-7C564166BD0C}"/>
              </a:ext>
            </a:extLst>
          </p:cNvPr>
          <p:cNvSpPr txBox="1">
            <a:spLocks noChangeArrowheads="1"/>
          </p:cNvSpPr>
          <p:nvPr/>
        </p:nvSpPr>
        <p:spPr bwMode="auto">
          <a:xfrm>
            <a:off x="323850" y="981075"/>
            <a:ext cx="84978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华文中宋" panose="02010600040101010101" pitchFamily="2" charset="-122"/>
                <a:ea typeface="华文中宋" panose="02010600040101010101" pitchFamily="2" charset="-122"/>
              </a:rPr>
              <a:t>    </a:t>
            </a:r>
            <a:r>
              <a:rPr lang="zh-CN" altLang="en-US">
                <a:latin typeface="Times New Roman" panose="02020603050405020304" pitchFamily="18" charset="0"/>
                <a:cs typeface="Times New Roman" panose="02020603050405020304" pitchFamily="18" charset="0"/>
              </a:rPr>
              <a:t>叁键是由一个</a:t>
            </a:r>
            <a:r>
              <a:rPr lang="zh-CN" altLang="en-US">
                <a:latin typeface="Times New Roman" panose="02020603050405020304" pitchFamily="18" charset="0"/>
                <a:cs typeface="Times New Roman" panose="02020603050405020304" pitchFamily="18" charset="0"/>
                <a:sym typeface="Symbol" panose="05050102010706020507" pitchFamily="18" charset="2"/>
              </a:rPr>
              <a:t>键和两个互相垂直的键组成的。</a:t>
            </a:r>
          </a:p>
        </p:txBody>
      </p:sp>
      <p:graphicFrame>
        <p:nvGraphicFramePr>
          <p:cNvPr id="183312" name="Object 16">
            <a:extLst>
              <a:ext uri="{FF2B5EF4-FFF2-40B4-BE49-F238E27FC236}">
                <a16:creationId xmlns:a16="http://schemas.microsoft.com/office/drawing/2014/main" id="{35CA682E-32AA-48D6-9411-E27ADF116896}"/>
              </a:ext>
            </a:extLst>
          </p:cNvPr>
          <p:cNvGraphicFramePr>
            <a:graphicFrameLocks noChangeAspect="1"/>
          </p:cNvGraphicFramePr>
          <p:nvPr>
            <p:extLst>
              <p:ext uri="{D42A27DB-BD31-4B8C-83A1-F6EECF244321}">
                <p14:modId xmlns:p14="http://schemas.microsoft.com/office/powerpoint/2010/main" val="1854742136"/>
              </p:ext>
            </p:extLst>
          </p:nvPr>
        </p:nvGraphicFramePr>
        <p:xfrm>
          <a:off x="484188" y="1959023"/>
          <a:ext cx="1828800" cy="417513"/>
        </p:xfrm>
        <a:graphic>
          <a:graphicData uri="http://schemas.openxmlformats.org/presentationml/2006/ole">
            <mc:AlternateContent xmlns:mc="http://schemas.openxmlformats.org/markup-compatibility/2006">
              <mc:Choice xmlns:v="urn:schemas-microsoft-com:vml" Requires="v">
                <p:oleObj spid="_x0000_s146611" name="Document" r:id="rId5" imgW="1000125" imgH="228600" progId="ChemWindow.Document">
                  <p:embed/>
                </p:oleObj>
              </mc:Choice>
              <mc:Fallback>
                <p:oleObj name="Document" r:id="rId5" imgW="1000125" imgH="228600" progId="ChemWindow.Document">
                  <p:embed/>
                  <p:pic>
                    <p:nvPicPr>
                      <p:cNvPr id="183312" name="Object 16">
                        <a:extLst>
                          <a:ext uri="{FF2B5EF4-FFF2-40B4-BE49-F238E27FC236}">
                            <a16:creationId xmlns:a16="http://schemas.microsoft.com/office/drawing/2014/main" id="{35CA682E-32AA-48D6-9411-E27ADF116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8" y="1959023"/>
                        <a:ext cx="18288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3" name="Object 17">
            <a:extLst>
              <a:ext uri="{FF2B5EF4-FFF2-40B4-BE49-F238E27FC236}">
                <a16:creationId xmlns:a16="http://schemas.microsoft.com/office/drawing/2014/main" id="{9D74531F-1682-4506-8FD1-6CFEC7A89DA8}"/>
              </a:ext>
            </a:extLst>
          </p:cNvPr>
          <p:cNvGraphicFramePr>
            <a:graphicFrameLocks noChangeAspect="1"/>
          </p:cNvGraphicFramePr>
          <p:nvPr>
            <p:extLst>
              <p:ext uri="{D42A27DB-BD31-4B8C-83A1-F6EECF244321}">
                <p14:modId xmlns:p14="http://schemas.microsoft.com/office/powerpoint/2010/main" val="4192779152"/>
              </p:ext>
            </p:extLst>
          </p:nvPr>
        </p:nvGraphicFramePr>
        <p:xfrm>
          <a:off x="2066925" y="1959023"/>
          <a:ext cx="1905000" cy="457200"/>
        </p:xfrm>
        <a:graphic>
          <a:graphicData uri="http://schemas.openxmlformats.org/presentationml/2006/ole">
            <mc:AlternateContent xmlns:mc="http://schemas.openxmlformats.org/markup-compatibility/2006">
              <mc:Choice xmlns:v="urn:schemas-microsoft-com:vml" Requires="v">
                <p:oleObj spid="_x0000_s146612" name="Document" r:id="rId7" imgW="990600" imgH="238125" progId="ChemWindow.Document">
                  <p:embed/>
                </p:oleObj>
              </mc:Choice>
              <mc:Fallback>
                <p:oleObj name="Document" r:id="rId7" imgW="990600" imgH="238125" progId="ChemWindow.Document">
                  <p:embed/>
                  <p:pic>
                    <p:nvPicPr>
                      <p:cNvPr id="183313" name="Object 17">
                        <a:extLst>
                          <a:ext uri="{FF2B5EF4-FFF2-40B4-BE49-F238E27FC236}">
                            <a16:creationId xmlns:a16="http://schemas.microsoft.com/office/drawing/2014/main" id="{9D74531F-1682-4506-8FD1-6CFEC7A89D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6925" y="195902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4" name="Object 18">
            <a:extLst>
              <a:ext uri="{FF2B5EF4-FFF2-40B4-BE49-F238E27FC236}">
                <a16:creationId xmlns:a16="http://schemas.microsoft.com/office/drawing/2014/main" id="{4F298880-755D-42CA-B27F-7E50E8AFA2BA}"/>
              </a:ext>
            </a:extLst>
          </p:cNvPr>
          <p:cNvGraphicFramePr>
            <a:graphicFrameLocks noChangeAspect="1"/>
          </p:cNvGraphicFramePr>
          <p:nvPr>
            <p:extLst>
              <p:ext uri="{D42A27DB-BD31-4B8C-83A1-F6EECF244321}">
                <p14:modId xmlns:p14="http://schemas.microsoft.com/office/powerpoint/2010/main" val="3047338041"/>
              </p:ext>
            </p:extLst>
          </p:nvPr>
        </p:nvGraphicFramePr>
        <p:xfrm>
          <a:off x="1484313" y="1600248"/>
          <a:ext cx="1447800" cy="1241425"/>
        </p:xfrm>
        <a:graphic>
          <a:graphicData uri="http://schemas.openxmlformats.org/presentationml/2006/ole">
            <mc:AlternateContent xmlns:mc="http://schemas.openxmlformats.org/markup-compatibility/2006">
              <mc:Choice xmlns:v="urn:schemas-microsoft-com:vml" Requires="v">
                <p:oleObj spid="_x0000_s146613" name="Document" r:id="rId9" imgW="800100" imgH="723900" progId="ChemWindow.Document">
                  <p:embed/>
                </p:oleObj>
              </mc:Choice>
              <mc:Fallback>
                <p:oleObj name="Document" r:id="rId9" imgW="800100" imgH="723900" progId="ChemWindow.Document">
                  <p:embed/>
                  <p:pic>
                    <p:nvPicPr>
                      <p:cNvPr id="183314" name="Object 18">
                        <a:extLst>
                          <a:ext uri="{FF2B5EF4-FFF2-40B4-BE49-F238E27FC236}">
                            <a16:creationId xmlns:a16="http://schemas.microsoft.com/office/drawing/2014/main" id="{4F298880-755D-42CA-B27F-7E50E8AFA2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4313" y="1600248"/>
                        <a:ext cx="144780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5" name="Object 19">
            <a:extLst>
              <a:ext uri="{FF2B5EF4-FFF2-40B4-BE49-F238E27FC236}">
                <a16:creationId xmlns:a16="http://schemas.microsoft.com/office/drawing/2014/main" id="{4C77F65D-B3A0-47E3-8C6F-83A8AEAC0FDB}"/>
              </a:ext>
            </a:extLst>
          </p:cNvPr>
          <p:cNvGraphicFramePr>
            <a:graphicFrameLocks noChangeAspect="1"/>
          </p:cNvGraphicFramePr>
          <p:nvPr>
            <p:extLst>
              <p:ext uri="{D42A27DB-BD31-4B8C-83A1-F6EECF244321}">
                <p14:modId xmlns:p14="http://schemas.microsoft.com/office/powerpoint/2010/main" val="3415783565"/>
              </p:ext>
            </p:extLst>
          </p:nvPr>
        </p:nvGraphicFramePr>
        <p:xfrm>
          <a:off x="1058863" y="1671686"/>
          <a:ext cx="2286000" cy="1103312"/>
        </p:xfrm>
        <a:graphic>
          <a:graphicData uri="http://schemas.openxmlformats.org/presentationml/2006/ole">
            <mc:AlternateContent xmlns:mc="http://schemas.openxmlformats.org/markup-compatibility/2006">
              <mc:Choice xmlns:v="urn:schemas-microsoft-com:vml" Requires="v">
                <p:oleObj spid="_x0000_s146614" name="Document" r:id="rId11" imgW="1247775" imgH="647700" progId="ChemWindow.Document">
                  <p:embed/>
                </p:oleObj>
              </mc:Choice>
              <mc:Fallback>
                <p:oleObj name="Document" r:id="rId11" imgW="1247775" imgH="647700" progId="ChemWindow.Document">
                  <p:embed/>
                  <p:pic>
                    <p:nvPicPr>
                      <p:cNvPr id="183315" name="Object 19">
                        <a:extLst>
                          <a:ext uri="{FF2B5EF4-FFF2-40B4-BE49-F238E27FC236}">
                            <a16:creationId xmlns:a16="http://schemas.microsoft.com/office/drawing/2014/main" id="{4C77F65D-B3A0-47E3-8C6F-83A8AEAC0F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863" y="1671686"/>
                        <a:ext cx="2286000"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6" name="Object 20">
            <a:extLst>
              <a:ext uri="{FF2B5EF4-FFF2-40B4-BE49-F238E27FC236}">
                <a16:creationId xmlns:a16="http://schemas.microsoft.com/office/drawing/2014/main" id="{64F775BF-BB29-46DF-994B-735C76309110}"/>
              </a:ext>
            </a:extLst>
          </p:cNvPr>
          <p:cNvGraphicFramePr>
            <a:graphicFrameLocks noChangeAspect="1"/>
          </p:cNvGraphicFramePr>
          <p:nvPr>
            <p:extLst>
              <p:ext uri="{D42A27DB-BD31-4B8C-83A1-F6EECF244321}">
                <p14:modId xmlns:p14="http://schemas.microsoft.com/office/powerpoint/2010/main" val="608620657"/>
              </p:ext>
            </p:extLst>
          </p:nvPr>
        </p:nvGraphicFramePr>
        <p:xfrm>
          <a:off x="1189038" y="1671686"/>
          <a:ext cx="1743075" cy="908050"/>
        </p:xfrm>
        <a:graphic>
          <a:graphicData uri="http://schemas.openxmlformats.org/presentationml/2006/ole">
            <mc:AlternateContent xmlns:mc="http://schemas.openxmlformats.org/markup-compatibility/2006">
              <mc:Choice xmlns:v="urn:schemas-microsoft-com:vml" Requires="v">
                <p:oleObj spid="_x0000_s146615" name="Document" r:id="rId13" imgW="895350" imgH="466725" progId="ChemWindow.Document">
                  <p:embed/>
                </p:oleObj>
              </mc:Choice>
              <mc:Fallback>
                <p:oleObj name="Document" r:id="rId13" imgW="895350" imgH="466725" progId="ChemWindow.Document">
                  <p:embed/>
                  <p:pic>
                    <p:nvPicPr>
                      <p:cNvPr id="183316" name="Object 20">
                        <a:extLst>
                          <a:ext uri="{FF2B5EF4-FFF2-40B4-BE49-F238E27FC236}">
                            <a16:creationId xmlns:a16="http://schemas.microsoft.com/office/drawing/2014/main" id="{64F775BF-BB29-46DF-994B-735C763091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9038" y="1671686"/>
                        <a:ext cx="1743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7" name="Object 21">
            <a:extLst>
              <a:ext uri="{FF2B5EF4-FFF2-40B4-BE49-F238E27FC236}">
                <a16:creationId xmlns:a16="http://schemas.microsoft.com/office/drawing/2014/main" id="{0CD26D37-8747-4047-B29B-A1BB3062D28A}"/>
              </a:ext>
            </a:extLst>
          </p:cNvPr>
          <p:cNvGraphicFramePr>
            <a:graphicFrameLocks noChangeAspect="1"/>
          </p:cNvGraphicFramePr>
          <p:nvPr>
            <p:extLst>
              <p:ext uri="{D42A27DB-BD31-4B8C-83A1-F6EECF244321}">
                <p14:modId xmlns:p14="http://schemas.microsoft.com/office/powerpoint/2010/main" val="4230362149"/>
              </p:ext>
            </p:extLst>
          </p:nvPr>
        </p:nvGraphicFramePr>
        <p:xfrm>
          <a:off x="4156075" y="1887586"/>
          <a:ext cx="3962400" cy="831850"/>
        </p:xfrm>
        <a:graphic>
          <a:graphicData uri="http://schemas.openxmlformats.org/presentationml/2006/ole">
            <mc:AlternateContent xmlns:mc="http://schemas.openxmlformats.org/markup-compatibility/2006">
              <mc:Choice xmlns:v="urn:schemas-microsoft-com:vml" Requires="v">
                <p:oleObj spid="_x0000_s146616" name="Document" r:id="rId15" imgW="1724025" imgH="361950" progId="ChemWindow.Document">
                  <p:embed/>
                </p:oleObj>
              </mc:Choice>
              <mc:Fallback>
                <p:oleObj name="Document" r:id="rId15" imgW="1724025" imgH="361950" progId="ChemWindow.Document">
                  <p:embed/>
                  <p:pic>
                    <p:nvPicPr>
                      <p:cNvPr id="183317" name="Object 21">
                        <a:extLst>
                          <a:ext uri="{FF2B5EF4-FFF2-40B4-BE49-F238E27FC236}">
                            <a16:creationId xmlns:a16="http://schemas.microsoft.com/office/drawing/2014/main" id="{0CD26D37-8747-4047-B29B-A1BB3062D28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6075" y="1887586"/>
                        <a:ext cx="3962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8" name="Object 22">
            <a:extLst>
              <a:ext uri="{FF2B5EF4-FFF2-40B4-BE49-F238E27FC236}">
                <a16:creationId xmlns:a16="http://schemas.microsoft.com/office/drawing/2014/main" id="{B351FB85-D5A6-48F6-A54C-A578D4DD3E84}"/>
              </a:ext>
            </a:extLst>
          </p:cNvPr>
          <p:cNvGraphicFramePr>
            <a:graphicFrameLocks noChangeAspect="1"/>
          </p:cNvGraphicFramePr>
          <p:nvPr>
            <p:extLst>
              <p:ext uri="{D42A27DB-BD31-4B8C-83A1-F6EECF244321}">
                <p14:modId xmlns:p14="http://schemas.microsoft.com/office/powerpoint/2010/main" val="1089756930"/>
              </p:ext>
            </p:extLst>
          </p:nvPr>
        </p:nvGraphicFramePr>
        <p:xfrm>
          <a:off x="6156325" y="1743123"/>
          <a:ext cx="1524000" cy="1023938"/>
        </p:xfrm>
        <a:graphic>
          <a:graphicData uri="http://schemas.openxmlformats.org/presentationml/2006/ole">
            <mc:AlternateContent xmlns:mc="http://schemas.openxmlformats.org/markup-compatibility/2006">
              <mc:Choice xmlns:v="urn:schemas-microsoft-com:vml" Requires="v">
                <p:oleObj spid="_x0000_s146617" name="Document" r:id="rId17" imgW="609600" imgH="409575" progId="ChemWindow.Document">
                  <p:embed/>
                </p:oleObj>
              </mc:Choice>
              <mc:Fallback>
                <p:oleObj name="Document" r:id="rId17" imgW="609600" imgH="409575" progId="ChemWindow.Document">
                  <p:embed/>
                  <p:pic>
                    <p:nvPicPr>
                      <p:cNvPr id="183318" name="Object 22">
                        <a:extLst>
                          <a:ext uri="{FF2B5EF4-FFF2-40B4-BE49-F238E27FC236}">
                            <a16:creationId xmlns:a16="http://schemas.microsoft.com/office/drawing/2014/main" id="{B351FB85-D5A6-48F6-A54C-A578D4DD3E8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56325" y="1743123"/>
                        <a:ext cx="15240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4073" name="Rectangle 1033">
            <a:extLst>
              <a:ext uri="{FF2B5EF4-FFF2-40B4-BE49-F238E27FC236}">
                <a16:creationId xmlns:a16="http://schemas.microsoft.com/office/drawing/2014/main" id="{77581B58-2ADF-49A2-889D-CAF00B93B0A7}"/>
              </a:ext>
            </a:extLst>
          </p:cNvPr>
          <p:cNvSpPr>
            <a:spLocks noChangeArrowheads="1"/>
          </p:cNvSpPr>
          <p:nvPr/>
        </p:nvSpPr>
        <p:spPr bwMode="auto">
          <a:xfrm>
            <a:off x="323850" y="3124208"/>
            <a:ext cx="8589963" cy="96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dirty="0">
                <a:latin typeface="Times New Roman" panose="02020603050405020304" pitchFamily="18" charset="0"/>
                <a:ea typeface="宋体" panose="02010600030101010101" pitchFamily="2" charset="-122"/>
                <a:sym typeface="Symbol" panose="05050102010706020507" pitchFamily="18" charset="2"/>
              </a:rPr>
              <a:t>   </a:t>
            </a:r>
            <a:r>
              <a:rPr lang="zh-CN" altLang="en-US" sz="2400" dirty="0">
                <a:latin typeface="Times New Roman" panose="02020603050405020304" pitchFamily="18" charset="0"/>
                <a:ea typeface="宋体" panose="02010600030101010101" pitchFamily="2" charset="-122"/>
                <a:sym typeface="Symbol" panose="05050102010706020507" pitchFamily="18" charset="2"/>
              </a:rPr>
              <a:t>两个键的电子云分布是围绕两个碳原子核中心连线的类似圆柱状的筒形电子云。如下图：</a:t>
            </a:r>
          </a:p>
        </p:txBody>
      </p:sp>
      <p:sp>
        <p:nvSpPr>
          <p:cNvPr id="13" name="文本框 15">
            <a:extLst>
              <a:ext uri="{FF2B5EF4-FFF2-40B4-BE49-F238E27FC236}">
                <a16:creationId xmlns:a16="http://schemas.microsoft.com/office/drawing/2014/main" id="{86666F39-E055-4F62-93B9-C7325A653B16}"/>
              </a:ext>
            </a:extLst>
          </p:cNvPr>
          <p:cNvSpPr txBox="1"/>
          <p:nvPr/>
        </p:nvSpPr>
        <p:spPr>
          <a:xfrm>
            <a:off x="242888" y="6003999"/>
            <a:ext cx="8867775" cy="777713"/>
          </a:xfrm>
          <a:prstGeom prst="rect">
            <a:avLst/>
          </a:prstGeom>
          <a:noFill/>
        </p:spPr>
        <p:txBody>
          <a:bodyPr>
            <a:spAutoFit/>
          </a:bodyPr>
          <a:lstStyle/>
          <a:p>
            <a:pPr indent="298450" algn="just" eaLnBrk="1" hangingPunct="1">
              <a:lnSpc>
                <a:spcPts val="2800"/>
              </a:lnSpc>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筒形电子云，紧密围绕原子核，导致：</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、亲电加成活性下降；</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、可发生亲核加成；</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、端炔氢具有酸性：</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1" kern="1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O&gt;CH</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CH&gt;NH</a:t>
            </a:r>
            <a:r>
              <a:rPr lang="en-US" altLang="zh-CN" sz="2000" b="1" kern="1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 name="日期占位符 1">
            <a:extLst>
              <a:ext uri="{FF2B5EF4-FFF2-40B4-BE49-F238E27FC236}">
                <a16:creationId xmlns:a16="http://schemas.microsoft.com/office/drawing/2014/main" id="{759927E2-B313-412D-8A5D-7D80846BAF3D}"/>
              </a:ext>
            </a:extLst>
          </p:cNvPr>
          <p:cNvSpPr>
            <a:spLocks noGrp="1"/>
          </p:cNvSpPr>
          <p:nvPr>
            <p:ph type="dt" sz="half" idx="10"/>
          </p:nvPr>
        </p:nvSpPr>
        <p:spPr/>
        <p:txBody>
          <a:bodyPr/>
          <a:lstStyle/>
          <a:p>
            <a:pPr>
              <a:defRPr/>
            </a:pPr>
            <a:fld id="{B59E0C23-F4E2-4A23-83A0-11020AFE3BE3}" type="datetime11">
              <a:rPr lang="zh-CN" altLang="en-US" smtClean="0"/>
              <a:t>11:48:10</a:t>
            </a:fld>
            <a:endParaRPr lang="en-US"/>
          </a:p>
        </p:txBody>
      </p:sp>
      <p:sp>
        <p:nvSpPr>
          <p:cNvPr id="3" name="灯片编号占位符 2">
            <a:extLst>
              <a:ext uri="{FF2B5EF4-FFF2-40B4-BE49-F238E27FC236}">
                <a16:creationId xmlns:a16="http://schemas.microsoft.com/office/drawing/2014/main" id="{0DB4A8D3-C90D-40B9-9A9E-98BDBB37345E}"/>
              </a:ext>
            </a:extLst>
          </p:cNvPr>
          <p:cNvSpPr>
            <a:spLocks noGrp="1"/>
          </p:cNvSpPr>
          <p:nvPr>
            <p:ph type="sldNum" sz="quarter" idx="12"/>
          </p:nvPr>
        </p:nvSpPr>
        <p:spPr/>
        <p:txBody>
          <a:bodyPr/>
          <a:lstStyle/>
          <a:p>
            <a:pPr>
              <a:defRPr/>
            </a:pPr>
            <a:fld id="{097C22A7-1258-4B72-A9CB-3ED55397CA61}" type="slidenum">
              <a:rPr lang="en-US" altLang="zh-CN" smtClean="0"/>
              <a:pPr>
                <a:defRPr/>
              </a:pPr>
              <a:t>77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3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33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183312"/>
                                        </p:tgtEl>
                                        <p:attrNameLst>
                                          <p:attrName>style.visibility</p:attrName>
                                        </p:attrNameLst>
                                      </p:cBhvr>
                                      <p:to>
                                        <p:strVal val="visible"/>
                                      </p:to>
                                    </p:set>
                                    <p:anim calcmode="lin" valueType="num">
                                      <p:cBhvr additive="base">
                                        <p:cTn id="15" dur="500" fill="hold"/>
                                        <p:tgtEl>
                                          <p:spTgt spid="183312"/>
                                        </p:tgtEl>
                                        <p:attrNameLst>
                                          <p:attrName>ppt_x</p:attrName>
                                        </p:attrNameLst>
                                      </p:cBhvr>
                                      <p:tavLst>
                                        <p:tav tm="0">
                                          <p:val>
                                            <p:strVal val="0-#ppt_w/2"/>
                                          </p:val>
                                        </p:tav>
                                        <p:tav tm="100000">
                                          <p:val>
                                            <p:strVal val="#ppt_x"/>
                                          </p:val>
                                        </p:tav>
                                      </p:tavLst>
                                    </p:anim>
                                    <p:anim calcmode="lin" valueType="num">
                                      <p:cBhvr additive="base">
                                        <p:cTn id="16" dur="500" fill="hold"/>
                                        <p:tgtEl>
                                          <p:spTgt spid="18331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183313"/>
                                        </p:tgtEl>
                                        <p:attrNameLst>
                                          <p:attrName>style.visibility</p:attrName>
                                        </p:attrNameLst>
                                      </p:cBhvr>
                                      <p:to>
                                        <p:strVal val="visible"/>
                                      </p:to>
                                    </p:set>
                                    <p:anim calcmode="lin" valueType="num">
                                      <p:cBhvr additive="base">
                                        <p:cTn id="21" dur="500" fill="hold"/>
                                        <p:tgtEl>
                                          <p:spTgt spid="183313"/>
                                        </p:tgtEl>
                                        <p:attrNameLst>
                                          <p:attrName>ppt_x</p:attrName>
                                        </p:attrNameLst>
                                      </p:cBhvr>
                                      <p:tavLst>
                                        <p:tav tm="0">
                                          <p:val>
                                            <p:strVal val="1+#ppt_w/2"/>
                                          </p:val>
                                        </p:tav>
                                        <p:tav tm="100000">
                                          <p:val>
                                            <p:strVal val="#ppt_x"/>
                                          </p:val>
                                        </p:tav>
                                      </p:tavLst>
                                    </p:anim>
                                    <p:anim calcmode="lin" valueType="num">
                                      <p:cBhvr additive="base">
                                        <p:cTn id="22" dur="500" fill="hold"/>
                                        <p:tgtEl>
                                          <p:spTgt spid="18331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83314"/>
                                        </p:tgtEl>
                                        <p:attrNameLst>
                                          <p:attrName>style.visibility</p:attrName>
                                        </p:attrNameLst>
                                      </p:cBhvr>
                                      <p:to>
                                        <p:strVal val="visible"/>
                                      </p:to>
                                    </p:set>
                                    <p:animEffect transition="in" filter="dissolve">
                                      <p:cBhvr>
                                        <p:cTn id="27" dur="500"/>
                                        <p:tgtEl>
                                          <p:spTgt spid="1833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3315"/>
                                        </p:tgtEl>
                                        <p:attrNameLst>
                                          <p:attrName>style.visibility</p:attrName>
                                        </p:attrNameLst>
                                      </p:cBhvr>
                                      <p:to>
                                        <p:strVal val="visible"/>
                                      </p:to>
                                    </p:set>
                                    <p:animEffect transition="in" filter="dissolve">
                                      <p:cBhvr>
                                        <p:cTn id="32" dur="500"/>
                                        <p:tgtEl>
                                          <p:spTgt spid="1833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183316"/>
                                        </p:tgtEl>
                                        <p:attrNameLst>
                                          <p:attrName>style.visibility</p:attrName>
                                        </p:attrNameLst>
                                      </p:cBhvr>
                                      <p:to>
                                        <p:strVal val="visible"/>
                                      </p:to>
                                    </p:set>
                                    <p:anim calcmode="lin" valueType="num">
                                      <p:cBhvr>
                                        <p:cTn id="37" dur="500" fill="hold"/>
                                        <p:tgtEl>
                                          <p:spTgt spid="183316"/>
                                        </p:tgtEl>
                                        <p:attrNameLst>
                                          <p:attrName>ppt_w</p:attrName>
                                        </p:attrNameLst>
                                      </p:cBhvr>
                                      <p:tavLst>
                                        <p:tav tm="0">
                                          <p:val>
                                            <p:fltVal val="0"/>
                                          </p:val>
                                        </p:tav>
                                        <p:tav tm="100000">
                                          <p:val>
                                            <p:strVal val="#ppt_w"/>
                                          </p:val>
                                        </p:tav>
                                      </p:tavLst>
                                    </p:anim>
                                    <p:anim calcmode="lin" valueType="num">
                                      <p:cBhvr>
                                        <p:cTn id="38" dur="500" fill="hold"/>
                                        <p:tgtEl>
                                          <p:spTgt spid="183316"/>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3317"/>
                                        </p:tgtEl>
                                        <p:attrNameLst>
                                          <p:attrName>style.visibility</p:attrName>
                                        </p:attrNameLst>
                                      </p:cBhvr>
                                      <p:to>
                                        <p:strVal val="visible"/>
                                      </p:to>
                                    </p:set>
                                    <p:animEffect transition="in" filter="dissolve">
                                      <p:cBhvr>
                                        <p:cTn id="43" dur="500"/>
                                        <p:tgtEl>
                                          <p:spTgt spid="18331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9" presetClass="entr" presetSubtype="10" fill="hold" nodeType="clickEffect">
                                  <p:stCondLst>
                                    <p:cond delay="0"/>
                                  </p:stCondLst>
                                  <p:childTnLst>
                                    <p:set>
                                      <p:cBhvr>
                                        <p:cTn id="47" dur="1" fill="hold">
                                          <p:stCondLst>
                                            <p:cond delay="0"/>
                                          </p:stCondLst>
                                        </p:cTn>
                                        <p:tgtEl>
                                          <p:spTgt spid="183318"/>
                                        </p:tgtEl>
                                        <p:attrNameLst>
                                          <p:attrName>style.visibility</p:attrName>
                                        </p:attrNameLst>
                                      </p:cBhvr>
                                      <p:to>
                                        <p:strVal val="visible"/>
                                      </p:to>
                                    </p:set>
                                    <p:anim calcmode="lin" valueType="num">
                                      <p:cBhvr>
                                        <p:cTn id="48" dur="5000" fill="hold"/>
                                        <p:tgtEl>
                                          <p:spTgt spid="183318"/>
                                        </p:tgtEl>
                                        <p:attrNameLst>
                                          <p:attrName>ppt_w</p:attrName>
                                        </p:attrNameLst>
                                      </p:cBhvr>
                                      <p:tavLst>
                                        <p:tav tm="0" fmla="#ppt_w*sin(2.5*pi*$)">
                                          <p:val>
                                            <p:fltVal val="0"/>
                                          </p:val>
                                        </p:tav>
                                        <p:tav tm="100000">
                                          <p:val>
                                            <p:fltVal val="1"/>
                                          </p:val>
                                        </p:tav>
                                      </p:tavLst>
                                    </p:anim>
                                    <p:anim calcmode="lin" valueType="num">
                                      <p:cBhvr>
                                        <p:cTn id="49" dur="5000" fill="hold"/>
                                        <p:tgtEl>
                                          <p:spTgt spid="183318"/>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26" fill="hold" grpId="0" nodeType="clickEffect">
                                  <p:stCondLst>
                                    <p:cond delay="0"/>
                                  </p:stCondLst>
                                  <p:childTnLst>
                                    <p:set>
                                      <p:cBhvr>
                                        <p:cTn id="53" dur="1" fill="hold">
                                          <p:stCondLst>
                                            <p:cond delay="0"/>
                                          </p:stCondLst>
                                        </p:cTn>
                                        <p:tgtEl>
                                          <p:spTgt spid="344073"/>
                                        </p:tgtEl>
                                        <p:attrNameLst>
                                          <p:attrName>style.visibility</p:attrName>
                                        </p:attrNameLst>
                                      </p:cBhvr>
                                      <p:to>
                                        <p:strVal val="visible"/>
                                      </p:to>
                                    </p:set>
                                    <p:animEffect transition="in" filter="barn(inHorizontal)">
                                      <p:cBhvr>
                                        <p:cTn id="54" dur="500"/>
                                        <p:tgtEl>
                                          <p:spTgt spid="34407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6" fill="hold" nodeType="clickEffect">
                                  <p:stCondLst>
                                    <p:cond delay="0"/>
                                  </p:stCondLst>
                                  <p:childTnLst>
                                    <p:set>
                                      <p:cBhvr>
                                        <p:cTn id="58" dur="1" fill="hold">
                                          <p:stCondLst>
                                            <p:cond delay="0"/>
                                          </p:stCondLst>
                                        </p:cTn>
                                        <p:tgtEl>
                                          <p:spTgt spid="183303"/>
                                        </p:tgtEl>
                                        <p:attrNameLst>
                                          <p:attrName>style.visibility</p:attrName>
                                        </p:attrNameLst>
                                      </p:cBhvr>
                                      <p:to>
                                        <p:strVal val="visible"/>
                                      </p:to>
                                    </p:set>
                                    <p:animEffect transition="in" filter="barn(inHorizontal)">
                                      <p:cBhvr>
                                        <p:cTn id="59" dur="500"/>
                                        <p:tgtEl>
                                          <p:spTgt spid="1833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down)">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utoUpdateAnimBg="0"/>
      <p:bldP spid="183307" grpId="0" autoUpdateAnimBg="0"/>
      <p:bldP spid="344073"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4" name="Rectangle 4">
            <a:extLst>
              <a:ext uri="{FF2B5EF4-FFF2-40B4-BE49-F238E27FC236}">
                <a16:creationId xmlns:a16="http://schemas.microsoft.com/office/drawing/2014/main" id="{44EAF9C8-F4B9-4183-9ADF-A9964C5A9D3E}"/>
              </a:ext>
            </a:extLst>
          </p:cNvPr>
          <p:cNvSpPr>
            <a:spLocks noChangeArrowheads="1"/>
          </p:cNvSpPr>
          <p:nvPr/>
        </p:nvSpPr>
        <p:spPr bwMode="auto">
          <a:xfrm>
            <a:off x="395288" y="301159"/>
            <a:ext cx="431079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pPr>
            <a:r>
              <a:rPr lang="zh-CN" altLang="en-US" sz="2800" b="1" dirty="0">
                <a:solidFill>
                  <a:schemeClr val="accent1"/>
                </a:solidFill>
                <a:cs typeface="Times New Roman" panose="02020603050405020304" pitchFamily="18" charset="0"/>
              </a:rPr>
              <a:t>炔烃的同分异构和命名</a:t>
            </a:r>
            <a:r>
              <a:rPr lang="zh-CN" altLang="en-US" b="1" dirty="0">
                <a:solidFill>
                  <a:schemeClr val="accent1"/>
                </a:solidFill>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501765" name="Text Box 5">
            <a:extLst>
              <a:ext uri="{FF2B5EF4-FFF2-40B4-BE49-F238E27FC236}">
                <a16:creationId xmlns:a16="http://schemas.microsoft.com/office/drawing/2014/main" id="{05BF3E9D-B8DC-407A-AFFC-CFFABC6EBC46}"/>
              </a:ext>
            </a:extLst>
          </p:cNvPr>
          <p:cNvSpPr txBox="1">
            <a:spLocks noChangeArrowheads="1"/>
          </p:cNvSpPr>
          <p:nvPr/>
        </p:nvSpPr>
        <p:spPr bwMode="auto">
          <a:xfrm>
            <a:off x="500063" y="836613"/>
            <a:ext cx="86439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1</a:t>
            </a:r>
            <a:r>
              <a:rPr lang="zh-CN" altLang="en-US" sz="2400" b="1">
                <a:latin typeface="宋体" panose="02010600030101010101" pitchFamily="2" charset="-122"/>
                <a:ea typeface="宋体" panose="02010600030101010101" pitchFamily="2" charset="-122"/>
                <a:cs typeface="Times New Roman" panose="02020603050405020304" pitchFamily="18" charset="0"/>
              </a:rPr>
              <a:t>、炔烃的同分异构</a:t>
            </a:r>
          </a:p>
        </p:txBody>
      </p:sp>
      <p:sp>
        <p:nvSpPr>
          <p:cNvPr id="501766" name="Rectangle 6">
            <a:extLst>
              <a:ext uri="{FF2B5EF4-FFF2-40B4-BE49-F238E27FC236}">
                <a16:creationId xmlns:a16="http://schemas.microsoft.com/office/drawing/2014/main" id="{4A533A95-1B66-4AC9-B348-471A07EF1C26}"/>
              </a:ext>
            </a:extLst>
          </p:cNvPr>
          <p:cNvSpPr>
            <a:spLocks noChangeArrowheads="1"/>
          </p:cNvSpPr>
          <p:nvPr/>
        </p:nvSpPr>
        <p:spPr bwMode="auto">
          <a:xfrm>
            <a:off x="395288" y="1282700"/>
            <a:ext cx="8137525" cy="157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dirty="0">
                <a:ea typeface="宋体" panose="02010600030101010101" pitchFamily="2" charset="-122"/>
                <a:cs typeface="Times New Roman" panose="02020603050405020304" pitchFamily="18" charset="0"/>
              </a:rPr>
              <a:t>    由于</a:t>
            </a:r>
            <a:r>
              <a:rPr lang="en-US" altLang="zh-CN" sz="2400" dirty="0" err="1">
                <a:ea typeface="宋体" panose="02010600030101010101" pitchFamily="2" charset="-122"/>
                <a:cs typeface="Times New Roman" panose="02020603050405020304" pitchFamily="18" charset="0"/>
              </a:rPr>
              <a:t>sp</a:t>
            </a:r>
            <a:r>
              <a:rPr lang="zh-CN" altLang="en-US" sz="2400" dirty="0">
                <a:ea typeface="宋体" panose="02010600030101010101" pitchFamily="2" charset="-122"/>
                <a:cs typeface="Times New Roman" panose="02020603050405020304" pitchFamily="18" charset="0"/>
              </a:rPr>
              <a:t>杂化的碳原子只能再连接一个原子或基团。炔烃只存在构造异构</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碳架异构和官能团位置异构</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，而不存在几何异构，且碳架异构的数目也比烯烃少。炔烃异构包括碳骨架异构和三键的位置异构。</a:t>
            </a:r>
            <a:r>
              <a:rPr lang="zh-CN" altLang="en-US" sz="2400" dirty="0">
                <a:latin typeface="宋体" panose="02010600030101010101" pitchFamily="2" charset="-122"/>
                <a:ea typeface="宋体" panose="02010600030101010101" pitchFamily="2" charset="-122"/>
                <a:cs typeface="Times New Roman" panose="02020603050405020304" pitchFamily="18" charset="0"/>
              </a:rPr>
              <a:t> </a:t>
            </a:r>
          </a:p>
        </p:txBody>
      </p:sp>
      <p:sp>
        <p:nvSpPr>
          <p:cNvPr id="501767" name="Rectangle 7">
            <a:extLst>
              <a:ext uri="{FF2B5EF4-FFF2-40B4-BE49-F238E27FC236}">
                <a16:creationId xmlns:a16="http://schemas.microsoft.com/office/drawing/2014/main" id="{83D90FF2-B23A-433A-8656-51F7ED241CFB}"/>
              </a:ext>
            </a:extLst>
          </p:cNvPr>
          <p:cNvSpPr>
            <a:spLocks noChangeArrowheads="1"/>
          </p:cNvSpPr>
          <p:nvPr/>
        </p:nvSpPr>
        <p:spPr bwMode="auto">
          <a:xfrm>
            <a:off x="684213" y="3119434"/>
            <a:ext cx="6049962"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例如：分子是为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8</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的炔烃的同分异构体有</a:t>
            </a:r>
          </a:p>
        </p:txBody>
      </p:sp>
      <p:sp>
        <p:nvSpPr>
          <p:cNvPr id="13318" name="Rectangle 9">
            <a:extLst>
              <a:ext uri="{FF2B5EF4-FFF2-40B4-BE49-F238E27FC236}">
                <a16:creationId xmlns:a16="http://schemas.microsoft.com/office/drawing/2014/main" id="{362592B5-4FF1-4975-AB5B-18333D9898A9}"/>
              </a:ext>
            </a:extLst>
          </p:cNvPr>
          <p:cNvSpPr>
            <a:spLocks noChangeArrowheads="1"/>
          </p:cNvSpPr>
          <p:nvPr/>
        </p:nvSpPr>
        <p:spPr bwMode="auto">
          <a:xfrm>
            <a:off x="0" y="3832225"/>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graphicFrame>
        <p:nvGraphicFramePr>
          <p:cNvPr id="501768" name="Object 8">
            <a:extLst>
              <a:ext uri="{FF2B5EF4-FFF2-40B4-BE49-F238E27FC236}">
                <a16:creationId xmlns:a16="http://schemas.microsoft.com/office/drawing/2014/main" id="{3422963A-A71B-44AF-B373-9D4BECE56855}"/>
              </a:ext>
            </a:extLst>
          </p:cNvPr>
          <p:cNvGraphicFramePr>
            <a:graphicFrameLocks noChangeAspect="1"/>
          </p:cNvGraphicFramePr>
          <p:nvPr>
            <p:extLst>
              <p:ext uri="{D42A27DB-BD31-4B8C-83A1-F6EECF244321}">
                <p14:modId xmlns:p14="http://schemas.microsoft.com/office/powerpoint/2010/main" val="328472597"/>
              </p:ext>
            </p:extLst>
          </p:nvPr>
        </p:nvGraphicFramePr>
        <p:xfrm>
          <a:off x="900113" y="3636937"/>
          <a:ext cx="7345362" cy="782637"/>
        </p:xfrm>
        <a:graphic>
          <a:graphicData uri="http://schemas.openxmlformats.org/presentationml/2006/ole">
            <mc:AlternateContent xmlns:mc="http://schemas.openxmlformats.org/markup-compatibility/2006">
              <mc:Choice xmlns:v="urn:schemas-microsoft-com:vml" Requires="v">
                <p:oleObj spid="_x0000_s147502" name="CS ChemDraw Drawing" r:id="rId3" imgW="6148983" imgH="653509" progId="ChemDraw.Document.6.0">
                  <p:embed/>
                </p:oleObj>
              </mc:Choice>
              <mc:Fallback>
                <p:oleObj name="CS ChemDraw Drawing" r:id="rId3" imgW="6148983" imgH="653509" progId="ChemDraw.Document.6.0">
                  <p:embed/>
                  <p:pic>
                    <p:nvPicPr>
                      <p:cNvPr id="501768" name="Object 8">
                        <a:extLst>
                          <a:ext uri="{FF2B5EF4-FFF2-40B4-BE49-F238E27FC236}">
                            <a16:creationId xmlns:a16="http://schemas.microsoft.com/office/drawing/2014/main" id="{3422963A-A71B-44AF-B373-9D4BECE56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636937"/>
                        <a:ext cx="734536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70" name="Text Box 10">
            <a:extLst>
              <a:ext uri="{FF2B5EF4-FFF2-40B4-BE49-F238E27FC236}">
                <a16:creationId xmlns:a16="http://schemas.microsoft.com/office/drawing/2014/main" id="{2336A36F-A153-4092-BF66-1D5A41D7084E}"/>
              </a:ext>
            </a:extLst>
          </p:cNvPr>
          <p:cNvSpPr txBox="1">
            <a:spLocks noChangeArrowheads="1"/>
          </p:cNvSpPr>
          <p:nvPr/>
        </p:nvSpPr>
        <p:spPr bwMode="auto">
          <a:xfrm>
            <a:off x="500063" y="4476750"/>
            <a:ext cx="86439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2</a:t>
            </a:r>
            <a:r>
              <a:rPr lang="zh-CN" altLang="en-US" sz="2400" b="1">
                <a:latin typeface="宋体" panose="02010600030101010101" pitchFamily="2" charset="-122"/>
                <a:ea typeface="宋体" panose="02010600030101010101" pitchFamily="2" charset="-122"/>
                <a:cs typeface="Times New Roman" panose="02020603050405020304" pitchFamily="18" charset="0"/>
              </a:rPr>
              <a:t>、炔烃的命名</a:t>
            </a:r>
          </a:p>
        </p:txBody>
      </p:sp>
      <p:sp>
        <p:nvSpPr>
          <p:cNvPr id="501771" name="Rectangle 11">
            <a:extLst>
              <a:ext uri="{FF2B5EF4-FFF2-40B4-BE49-F238E27FC236}">
                <a16:creationId xmlns:a16="http://schemas.microsoft.com/office/drawing/2014/main" id="{07116F60-67BB-4A26-B853-AAE97F6F416E}"/>
              </a:ext>
            </a:extLst>
          </p:cNvPr>
          <p:cNvSpPr>
            <a:spLocks noChangeArrowheads="1"/>
          </p:cNvSpPr>
          <p:nvPr/>
        </p:nvSpPr>
        <p:spPr bwMode="auto">
          <a:xfrm>
            <a:off x="539750" y="4981575"/>
            <a:ext cx="82089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a:latin typeface="Times New Roman" panose="02020603050405020304" pitchFamily="18" charset="0"/>
                <a:cs typeface="Times New Roman" panose="02020603050405020304" pitchFamily="18" charset="0"/>
              </a:rPr>
              <a:t> </a:t>
            </a:r>
            <a:r>
              <a:rPr lang="en-US" altLang="zh-CN" sz="2400">
                <a:ea typeface="宋体" panose="02010600030101010101" pitchFamily="2" charset="-122"/>
                <a:cs typeface="Times New Roman" panose="02020603050405020304" pitchFamily="18" charset="0"/>
              </a:rPr>
              <a:t> </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1</a:t>
            </a:r>
            <a:r>
              <a:rPr lang="zh-CN" altLang="en-US" sz="2400">
                <a:ea typeface="宋体" panose="02010600030101010101" pitchFamily="2" charset="-122"/>
                <a:cs typeface="Times New Roman" panose="02020603050405020304" pitchFamily="18" charset="0"/>
              </a:rPr>
              <a:t>）炔烃的系统命名法和烯烃相似，只是将“烯”字改为“炔”字。</a:t>
            </a:r>
          </a:p>
        </p:txBody>
      </p:sp>
      <p:graphicFrame>
        <p:nvGraphicFramePr>
          <p:cNvPr id="501776" name="Object 16">
            <a:extLst>
              <a:ext uri="{FF2B5EF4-FFF2-40B4-BE49-F238E27FC236}">
                <a16:creationId xmlns:a16="http://schemas.microsoft.com/office/drawing/2014/main" id="{572716B3-69AB-4025-80A0-FD1DD2AEC545}"/>
              </a:ext>
            </a:extLst>
          </p:cNvPr>
          <p:cNvGraphicFramePr>
            <a:graphicFrameLocks noGrp="1" noChangeAspect="1"/>
          </p:cNvGraphicFramePr>
          <p:nvPr>
            <p:ph/>
          </p:nvPr>
        </p:nvGraphicFramePr>
        <p:xfrm>
          <a:off x="1619250" y="6096000"/>
          <a:ext cx="2952750" cy="492125"/>
        </p:xfrm>
        <a:graphic>
          <a:graphicData uri="http://schemas.openxmlformats.org/presentationml/2006/ole">
            <mc:AlternateContent xmlns:mc="http://schemas.openxmlformats.org/markup-compatibility/2006">
              <mc:Choice xmlns:v="urn:schemas-microsoft-com:vml" Requires="v">
                <p:oleObj spid="_x0000_s147503" name="CS ChemDraw Drawing" r:id="rId5" imgW="2021857" imgH="336337" progId="ChemDraw.Document.6.0">
                  <p:embed/>
                </p:oleObj>
              </mc:Choice>
              <mc:Fallback>
                <p:oleObj name="CS ChemDraw Drawing" r:id="rId5" imgW="2021857" imgH="336337" progId="ChemDraw.Document.6.0">
                  <p:embed/>
                  <p:pic>
                    <p:nvPicPr>
                      <p:cNvPr id="501776" name="Object 16">
                        <a:extLst>
                          <a:ext uri="{FF2B5EF4-FFF2-40B4-BE49-F238E27FC236}">
                            <a16:creationId xmlns:a16="http://schemas.microsoft.com/office/drawing/2014/main" id="{572716B3-69AB-4025-80A0-FD1DD2AEC545}"/>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6096000"/>
                        <a:ext cx="29527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778" name="Text Box 18">
            <a:extLst>
              <a:ext uri="{FF2B5EF4-FFF2-40B4-BE49-F238E27FC236}">
                <a16:creationId xmlns:a16="http://schemas.microsoft.com/office/drawing/2014/main" id="{C882C8E3-3511-4921-92E2-B1BBF9A3FDAE}"/>
              </a:ext>
            </a:extLst>
          </p:cNvPr>
          <p:cNvSpPr txBox="1">
            <a:spLocks noChangeArrowheads="1"/>
          </p:cNvSpPr>
          <p:nvPr/>
        </p:nvSpPr>
        <p:spPr bwMode="auto">
          <a:xfrm>
            <a:off x="5148263" y="6199188"/>
            <a:ext cx="194468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戊炔</a:t>
            </a:r>
          </a:p>
        </p:txBody>
      </p:sp>
      <p:sp>
        <p:nvSpPr>
          <p:cNvPr id="13" name="文本框 12">
            <a:extLst>
              <a:ext uri="{FF2B5EF4-FFF2-40B4-BE49-F238E27FC236}">
                <a16:creationId xmlns:a16="http://schemas.microsoft.com/office/drawing/2014/main" id="{8EE3C71B-E1B3-407C-BFB7-63AF5EFF33E8}"/>
              </a:ext>
            </a:extLst>
          </p:cNvPr>
          <p:cNvSpPr txBox="1"/>
          <p:nvPr/>
        </p:nvSpPr>
        <p:spPr>
          <a:xfrm>
            <a:off x="1013664" y="2819416"/>
            <a:ext cx="7116672" cy="369332"/>
          </a:xfrm>
          <a:prstGeom prst="rect">
            <a:avLst/>
          </a:prstGeom>
          <a:noFill/>
        </p:spPr>
        <p:txBody>
          <a:bodyPr wrap="square">
            <a:spAutoFit/>
          </a:bodyPr>
          <a:lstStyle/>
          <a:p>
            <a:pPr eaLnBrk="1" hangingPunct="1">
              <a:buFontTx/>
              <a:buNone/>
              <a:defRPr/>
            </a:pPr>
            <a:r>
              <a:rPr lang="zh-CN" altLang="en-US" sz="1800" b="1" dirty="0">
                <a:solidFill>
                  <a:schemeClr val="accent5">
                    <a:lumMod val="50000"/>
                  </a:schemeClr>
                </a:solidFill>
                <a:latin typeface="Times New Roman" pitchFamily="18" charset="0"/>
                <a:cs typeface="Times New Roman" pitchFamily="18" charset="0"/>
              </a:rPr>
              <a:t>四个碳的丁炔有两个异构体            </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3</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2</a:t>
            </a:r>
            <a:r>
              <a:rPr lang="en-US" altLang="zh-CN" sz="1800" b="1" dirty="0">
                <a:solidFill>
                  <a:schemeClr val="accent5">
                    <a:lumMod val="50000"/>
                  </a:schemeClr>
                </a:solidFill>
                <a:latin typeface="Times New Roman" pitchFamily="18" charset="0"/>
                <a:cs typeface="Times New Roman" pitchFamily="18" charset="0"/>
              </a:rPr>
              <a:t>C≡CH</a:t>
            </a:r>
            <a:r>
              <a:rPr lang="zh-CN" altLang="en-US" sz="1800" b="1" dirty="0">
                <a:solidFill>
                  <a:schemeClr val="accent5">
                    <a:lumMod val="50000"/>
                  </a:schemeClr>
                </a:solidFill>
                <a:latin typeface="Times New Roman" pitchFamily="18" charset="0"/>
                <a:cs typeface="Times New Roman" pitchFamily="18" charset="0"/>
              </a:rPr>
              <a:t>、  </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3</a:t>
            </a:r>
            <a:r>
              <a:rPr lang="en-US" altLang="zh-CN" sz="1800" b="1" dirty="0">
                <a:solidFill>
                  <a:schemeClr val="accent5">
                    <a:lumMod val="50000"/>
                  </a:schemeClr>
                </a:solidFill>
                <a:latin typeface="Times New Roman" pitchFamily="18" charset="0"/>
                <a:cs typeface="Times New Roman" pitchFamily="18" charset="0"/>
              </a:rPr>
              <a:t>C≡CCH</a:t>
            </a:r>
            <a:r>
              <a:rPr lang="en-US" altLang="zh-CN" sz="1800" b="1" baseline="-25000" dirty="0">
                <a:solidFill>
                  <a:schemeClr val="accent5">
                    <a:lumMod val="50000"/>
                  </a:schemeClr>
                </a:solidFill>
                <a:latin typeface="Times New Roman" pitchFamily="18" charset="0"/>
                <a:cs typeface="Times New Roman" pitchFamily="18" charset="0"/>
              </a:rPr>
              <a:t>3</a:t>
            </a:r>
          </a:p>
        </p:txBody>
      </p:sp>
      <p:sp>
        <p:nvSpPr>
          <p:cNvPr id="3" name="日期占位符 2">
            <a:extLst>
              <a:ext uri="{FF2B5EF4-FFF2-40B4-BE49-F238E27FC236}">
                <a16:creationId xmlns:a16="http://schemas.microsoft.com/office/drawing/2014/main" id="{CBFDFE21-BAA3-4597-9810-6BDFFDD2EDE9}"/>
              </a:ext>
            </a:extLst>
          </p:cNvPr>
          <p:cNvSpPr>
            <a:spLocks noGrp="1"/>
          </p:cNvSpPr>
          <p:nvPr>
            <p:ph type="dt" sz="half" idx="10"/>
          </p:nvPr>
        </p:nvSpPr>
        <p:spPr/>
        <p:txBody>
          <a:bodyPr/>
          <a:lstStyle/>
          <a:p>
            <a:pPr>
              <a:defRPr/>
            </a:pPr>
            <a:fld id="{F0C42501-69F3-46CC-95E5-BCB63961C55B}" type="datetime11">
              <a:rPr lang="zh-CN" altLang="en-US" smtClean="0"/>
              <a:t>11:48:10</a:t>
            </a:fld>
            <a:endParaRPr lang="en-US"/>
          </a:p>
        </p:txBody>
      </p:sp>
      <p:sp>
        <p:nvSpPr>
          <p:cNvPr id="4" name="灯片编号占位符 3">
            <a:extLst>
              <a:ext uri="{FF2B5EF4-FFF2-40B4-BE49-F238E27FC236}">
                <a16:creationId xmlns:a16="http://schemas.microsoft.com/office/drawing/2014/main" id="{0D7DE79D-0B04-43C5-B5C6-DBBDEC7F0C32}"/>
              </a:ext>
            </a:extLst>
          </p:cNvPr>
          <p:cNvSpPr>
            <a:spLocks noGrp="1"/>
          </p:cNvSpPr>
          <p:nvPr>
            <p:ph type="sldNum" sz="quarter" idx="12"/>
          </p:nvPr>
        </p:nvSpPr>
        <p:spPr/>
        <p:txBody>
          <a:bodyPr/>
          <a:lstStyle/>
          <a:p>
            <a:pPr>
              <a:defRPr/>
            </a:pPr>
            <a:fld id="{41CA9A8D-12B4-4D76-995B-D47171C6A689}" type="slidenum">
              <a:rPr lang="en-US" altLang="zh-CN" smtClean="0"/>
              <a:pPr>
                <a:defRPr/>
              </a:pPr>
              <a:t>78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01764"/>
                                        </p:tgtEl>
                                        <p:attrNameLst>
                                          <p:attrName>style.visibility</p:attrName>
                                        </p:attrNameLst>
                                      </p:cBhvr>
                                      <p:to>
                                        <p:strVal val="visible"/>
                                      </p:to>
                                    </p:set>
                                    <p:animEffect transition="in" filter="barn(inHorizontal)">
                                      <p:cBhvr>
                                        <p:cTn id="7" dur="500"/>
                                        <p:tgtEl>
                                          <p:spTgt spid="5017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01765"/>
                                        </p:tgtEl>
                                        <p:attrNameLst>
                                          <p:attrName>style.visibility</p:attrName>
                                        </p:attrNameLst>
                                      </p:cBhvr>
                                      <p:to>
                                        <p:strVal val="visible"/>
                                      </p:to>
                                    </p:set>
                                    <p:animEffect transition="in" filter="barn(inHorizontal)">
                                      <p:cBhvr>
                                        <p:cTn id="12" dur="500"/>
                                        <p:tgtEl>
                                          <p:spTgt spid="5017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501766"/>
                                        </p:tgtEl>
                                        <p:attrNameLst>
                                          <p:attrName>style.visibility</p:attrName>
                                        </p:attrNameLst>
                                      </p:cBhvr>
                                      <p:to>
                                        <p:strVal val="visible"/>
                                      </p:to>
                                    </p:set>
                                    <p:animEffect transition="in" filter="barn(inHorizontal)">
                                      <p:cBhvr>
                                        <p:cTn id="17" dur="500"/>
                                        <p:tgtEl>
                                          <p:spTgt spid="5017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01767"/>
                                        </p:tgtEl>
                                        <p:attrNameLst>
                                          <p:attrName>style.visibility</p:attrName>
                                        </p:attrNameLst>
                                      </p:cBhvr>
                                      <p:to>
                                        <p:strVal val="visible"/>
                                      </p:to>
                                    </p:set>
                                    <p:animEffect transition="in" filter="slide(fromBottom)">
                                      <p:cBhvr>
                                        <p:cTn id="22" dur="500"/>
                                        <p:tgtEl>
                                          <p:spTgt spid="501767"/>
                                        </p:tgtEl>
                                      </p:cBhvr>
                                    </p:animEffect>
                                  </p:childTnLst>
                                </p:cTn>
                              </p:par>
                              <p:par>
                                <p:cTn id="23" presetID="12" presetClass="entr" presetSubtype="4" fill="hold" nodeType="withEffect">
                                  <p:stCondLst>
                                    <p:cond delay="0"/>
                                  </p:stCondLst>
                                  <p:childTnLst>
                                    <p:set>
                                      <p:cBhvr>
                                        <p:cTn id="24" dur="1" fill="hold">
                                          <p:stCondLst>
                                            <p:cond delay="0"/>
                                          </p:stCondLst>
                                        </p:cTn>
                                        <p:tgtEl>
                                          <p:spTgt spid="501768"/>
                                        </p:tgtEl>
                                        <p:attrNameLst>
                                          <p:attrName>style.visibility</p:attrName>
                                        </p:attrNameLst>
                                      </p:cBhvr>
                                      <p:to>
                                        <p:strVal val="visible"/>
                                      </p:to>
                                    </p:set>
                                    <p:animEffect transition="in" filter="slide(fromBottom)">
                                      <p:cBhvr>
                                        <p:cTn id="25" dur="500"/>
                                        <p:tgtEl>
                                          <p:spTgt spid="5017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01770"/>
                                        </p:tgtEl>
                                        <p:attrNameLst>
                                          <p:attrName>style.visibility</p:attrName>
                                        </p:attrNameLst>
                                      </p:cBhvr>
                                      <p:to>
                                        <p:strVal val="visible"/>
                                      </p:to>
                                    </p:set>
                                    <p:animEffect transition="in" filter="slide(fromBottom)">
                                      <p:cBhvr>
                                        <p:cTn id="30" dur="500"/>
                                        <p:tgtEl>
                                          <p:spTgt spid="5017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01771"/>
                                        </p:tgtEl>
                                        <p:attrNameLst>
                                          <p:attrName>style.visibility</p:attrName>
                                        </p:attrNameLst>
                                      </p:cBhvr>
                                      <p:to>
                                        <p:strVal val="visible"/>
                                      </p:to>
                                    </p:set>
                                    <p:animEffect transition="in" filter="slide(fromBottom)">
                                      <p:cBhvr>
                                        <p:cTn id="35" dur="500"/>
                                        <p:tgtEl>
                                          <p:spTgt spid="5017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nodeType="clickEffect">
                                  <p:stCondLst>
                                    <p:cond delay="0"/>
                                  </p:stCondLst>
                                  <p:childTnLst>
                                    <p:set>
                                      <p:cBhvr>
                                        <p:cTn id="39" dur="1" fill="hold">
                                          <p:stCondLst>
                                            <p:cond delay="0"/>
                                          </p:stCondLst>
                                        </p:cTn>
                                        <p:tgtEl>
                                          <p:spTgt spid="501776"/>
                                        </p:tgtEl>
                                        <p:attrNameLst>
                                          <p:attrName>style.visibility</p:attrName>
                                        </p:attrNameLst>
                                      </p:cBhvr>
                                      <p:to>
                                        <p:strVal val="visible"/>
                                      </p:to>
                                    </p:set>
                                    <p:animEffect transition="in" filter="slide(fromBottom)">
                                      <p:cBhvr>
                                        <p:cTn id="40" dur="500"/>
                                        <p:tgtEl>
                                          <p:spTgt spid="5017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501778"/>
                                        </p:tgtEl>
                                        <p:attrNameLst>
                                          <p:attrName>style.visibility</p:attrName>
                                        </p:attrNameLst>
                                      </p:cBhvr>
                                      <p:to>
                                        <p:strVal val="visible"/>
                                      </p:to>
                                    </p:set>
                                    <p:animEffect transition="in" filter="checkerboard(across)">
                                      <p:cBhvr>
                                        <p:cTn id="45" dur="500"/>
                                        <p:tgtEl>
                                          <p:spTgt spid="501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4" grpId="0"/>
      <p:bldP spid="501765" grpId="0"/>
      <p:bldP spid="501766" grpId="0"/>
      <p:bldP spid="501767" grpId="0"/>
      <p:bldP spid="501770" grpId="0"/>
      <p:bldP spid="501771" grpId="0"/>
      <p:bldP spid="50177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3" name="Rectangle 9">
            <a:extLst>
              <a:ext uri="{FF2B5EF4-FFF2-40B4-BE49-F238E27FC236}">
                <a16:creationId xmlns:a16="http://schemas.microsoft.com/office/drawing/2014/main" id="{8FB4FE35-C847-412F-ADCE-0C3B32272CA3}"/>
              </a:ext>
            </a:extLst>
          </p:cNvPr>
          <p:cNvSpPr>
            <a:spLocks noChangeArrowheads="1"/>
          </p:cNvSpPr>
          <p:nvPr/>
        </p:nvSpPr>
        <p:spPr bwMode="auto">
          <a:xfrm>
            <a:off x="34925" y="1844675"/>
            <a:ext cx="7885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42900">
              <a:tabLst>
                <a:tab pos="438150" algn="l"/>
              </a:tabLst>
              <a:defRPr>
                <a:solidFill>
                  <a:schemeClr val="tx1"/>
                </a:solidFill>
                <a:latin typeface="等线" panose="02010600030101010101" pitchFamily="2" charset="-122"/>
                <a:ea typeface="等线" panose="02010600030101010101" pitchFamily="2" charset="-122"/>
              </a:defRPr>
            </a:lvl1pPr>
            <a:lvl2pPr marL="742950" indent="-285750">
              <a:tabLst>
                <a:tab pos="438150" algn="l"/>
              </a:tabLst>
              <a:defRPr>
                <a:solidFill>
                  <a:schemeClr val="tx1"/>
                </a:solidFill>
                <a:latin typeface="等线" panose="02010600030101010101" pitchFamily="2" charset="-122"/>
                <a:ea typeface="等线" panose="02010600030101010101" pitchFamily="2" charset="-122"/>
              </a:defRPr>
            </a:lvl2pPr>
            <a:lvl3pPr marL="1143000" indent="-228600">
              <a:tabLst>
                <a:tab pos="438150" algn="l"/>
              </a:tabLst>
              <a:defRPr>
                <a:solidFill>
                  <a:schemeClr val="tx1"/>
                </a:solidFill>
                <a:latin typeface="等线" panose="02010600030101010101" pitchFamily="2" charset="-122"/>
                <a:ea typeface="等线" panose="02010600030101010101" pitchFamily="2" charset="-122"/>
              </a:defRPr>
            </a:lvl3pPr>
            <a:lvl4pPr marL="1600200" indent="-228600">
              <a:tabLst>
                <a:tab pos="438150" algn="l"/>
              </a:tabLst>
              <a:defRPr>
                <a:solidFill>
                  <a:schemeClr val="tx1"/>
                </a:solidFill>
                <a:latin typeface="等线" panose="02010600030101010101" pitchFamily="2" charset="-122"/>
                <a:ea typeface="等线" panose="02010600030101010101" pitchFamily="2" charset="-122"/>
              </a:defRPr>
            </a:lvl4pPr>
            <a:lvl5pPr marL="2057400" indent="-228600">
              <a:tabLst>
                <a:tab pos="43815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2</a:t>
            </a:r>
            <a:r>
              <a:rPr lang="zh-CN" altLang="en-US" sz="2400">
                <a:ea typeface="宋体" panose="02010600030101010101" pitchFamily="2" charset="-122"/>
                <a:cs typeface="Times New Roman" panose="02020603050405020304" pitchFamily="18" charset="0"/>
              </a:rPr>
              <a:t>）烯炔（同时含有三键和双键的分子）的命名：</a:t>
            </a:r>
          </a:p>
        </p:txBody>
      </p:sp>
      <p:sp>
        <p:nvSpPr>
          <p:cNvPr id="236554" name="Rectangle 10">
            <a:extLst>
              <a:ext uri="{FF2B5EF4-FFF2-40B4-BE49-F238E27FC236}">
                <a16:creationId xmlns:a16="http://schemas.microsoft.com/office/drawing/2014/main" id="{3265DDB2-72F1-4669-9CEE-2984E2443590}"/>
              </a:ext>
            </a:extLst>
          </p:cNvPr>
          <p:cNvSpPr>
            <a:spLocks noChangeArrowheads="1"/>
          </p:cNvSpPr>
          <p:nvPr/>
        </p:nvSpPr>
        <p:spPr bwMode="auto">
          <a:xfrm>
            <a:off x="323850" y="2425700"/>
            <a:ext cx="8496300" cy="89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AutoNum type="circleNumDbPlain"/>
            </a:pPr>
            <a:r>
              <a:rPr lang="zh-CN" altLang="en-US" sz="2400">
                <a:latin typeface="Times New Roman" panose="02020603050405020304" pitchFamily="18" charset="0"/>
                <a:ea typeface="宋体" panose="02010600030101010101" pitchFamily="2" charset="-122"/>
                <a:cs typeface="Times New Roman" panose="02020603050405020304" pitchFamily="18" charset="0"/>
              </a:rPr>
              <a:t>选择含有三键和双键的最长碳链为主链，命名为某稀炔。</a:t>
            </a:r>
          </a:p>
          <a:p>
            <a:pPr eaLnBrk="1" hangingPunct="1">
              <a:lnSpc>
                <a:spcPct val="130000"/>
              </a:lnSpc>
              <a:buFontTx/>
              <a:buAutoNum type="circleNumDbPlain"/>
            </a:pPr>
            <a:r>
              <a:rPr lang="zh-CN" altLang="en-US" sz="2400">
                <a:latin typeface="Times New Roman" panose="02020603050405020304" pitchFamily="18" charset="0"/>
                <a:ea typeface="宋体" panose="02010600030101010101" pitchFamily="2" charset="-122"/>
                <a:cs typeface="Times New Roman" panose="02020603050405020304" pitchFamily="18" charset="0"/>
              </a:rPr>
              <a:t>双、三键位次相同时，按先烯后炔的原则编号。</a:t>
            </a:r>
          </a:p>
        </p:txBody>
      </p:sp>
      <p:sp>
        <p:nvSpPr>
          <p:cNvPr id="14340" name="Line 20">
            <a:extLst>
              <a:ext uri="{FF2B5EF4-FFF2-40B4-BE49-F238E27FC236}">
                <a16:creationId xmlns:a16="http://schemas.microsoft.com/office/drawing/2014/main" id="{B3FF52C7-2E7D-4AF6-B09C-B43BCDA79F19}"/>
              </a:ext>
            </a:extLst>
          </p:cNvPr>
          <p:cNvSpPr>
            <a:spLocks noChangeShapeType="1"/>
          </p:cNvSpPr>
          <p:nvPr/>
        </p:nvSpPr>
        <p:spPr bwMode="auto">
          <a:xfrm>
            <a:off x="2209800" y="4191000"/>
            <a:ext cx="381000" cy="0"/>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Lst>
        </p:spPr>
        <p:txBody>
          <a:bodyPr anchor="b"/>
          <a:lstStyle/>
          <a:p>
            <a:endParaRPr lang="zh-CN" altLang="en-US"/>
          </a:p>
        </p:txBody>
      </p:sp>
      <p:graphicFrame>
        <p:nvGraphicFramePr>
          <p:cNvPr id="236569" name="Object 25">
            <a:extLst>
              <a:ext uri="{FF2B5EF4-FFF2-40B4-BE49-F238E27FC236}">
                <a16:creationId xmlns:a16="http://schemas.microsoft.com/office/drawing/2014/main" id="{25DC9026-E454-4994-95BD-59CE48AC7A61}"/>
              </a:ext>
            </a:extLst>
          </p:cNvPr>
          <p:cNvGraphicFramePr>
            <a:graphicFrameLocks noGrp="1" noChangeAspect="1"/>
          </p:cNvGraphicFramePr>
          <p:nvPr>
            <p:ph sz="half" idx="1"/>
          </p:nvPr>
        </p:nvGraphicFramePr>
        <p:xfrm>
          <a:off x="1042988" y="549275"/>
          <a:ext cx="3671887" cy="946150"/>
        </p:xfrm>
        <a:graphic>
          <a:graphicData uri="http://schemas.openxmlformats.org/presentationml/2006/ole">
            <mc:AlternateContent xmlns:mc="http://schemas.openxmlformats.org/markup-compatibility/2006">
              <mc:Choice xmlns:v="urn:schemas-microsoft-com:vml" Requires="v">
                <p:oleObj spid="_x0000_s148548" name="CS ChemDraw Drawing" r:id="rId3" imgW="2783900" imgH="717214" progId="ChemDraw.Document.6.0">
                  <p:embed/>
                </p:oleObj>
              </mc:Choice>
              <mc:Fallback>
                <p:oleObj name="CS ChemDraw Drawing" r:id="rId3" imgW="2783900" imgH="717214" progId="ChemDraw.Document.6.0">
                  <p:embed/>
                  <p:pic>
                    <p:nvPicPr>
                      <p:cNvPr id="236569" name="Object 25">
                        <a:extLst>
                          <a:ext uri="{FF2B5EF4-FFF2-40B4-BE49-F238E27FC236}">
                            <a16:creationId xmlns:a16="http://schemas.microsoft.com/office/drawing/2014/main" id="{25DC9026-E454-4994-95BD-59CE48AC7A6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49275"/>
                        <a:ext cx="36718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77" name="Object 33">
            <a:extLst>
              <a:ext uri="{FF2B5EF4-FFF2-40B4-BE49-F238E27FC236}">
                <a16:creationId xmlns:a16="http://schemas.microsoft.com/office/drawing/2014/main" id="{790AC330-9F29-42AA-9CB0-75D5F2ADC737}"/>
              </a:ext>
            </a:extLst>
          </p:cNvPr>
          <p:cNvGraphicFramePr>
            <a:graphicFrameLocks noGrp="1" noChangeAspect="1"/>
          </p:cNvGraphicFramePr>
          <p:nvPr>
            <p:ph sz="quarter" idx="2"/>
          </p:nvPr>
        </p:nvGraphicFramePr>
        <p:xfrm>
          <a:off x="1763713" y="3500438"/>
          <a:ext cx="2665412" cy="976312"/>
        </p:xfrm>
        <a:graphic>
          <a:graphicData uri="http://schemas.openxmlformats.org/presentationml/2006/ole">
            <mc:AlternateContent xmlns:mc="http://schemas.openxmlformats.org/markup-compatibility/2006">
              <mc:Choice xmlns:v="urn:schemas-microsoft-com:vml" Requires="v">
                <p:oleObj spid="_x0000_s148549" name="CS ChemDraw Drawing" r:id="rId5" imgW="2067477" imgH="757164" progId="ChemDraw.Document.6.0">
                  <p:embed/>
                </p:oleObj>
              </mc:Choice>
              <mc:Fallback>
                <p:oleObj name="CS ChemDraw Drawing" r:id="rId5" imgW="2067477" imgH="757164" progId="ChemDraw.Document.6.0">
                  <p:embed/>
                  <p:pic>
                    <p:nvPicPr>
                      <p:cNvPr id="236577" name="Object 33">
                        <a:extLst>
                          <a:ext uri="{FF2B5EF4-FFF2-40B4-BE49-F238E27FC236}">
                            <a16:creationId xmlns:a16="http://schemas.microsoft.com/office/drawing/2014/main" id="{790AC330-9F29-42AA-9CB0-75D5F2ADC73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500438"/>
                        <a:ext cx="2665412"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79" name="Object 35">
            <a:extLst>
              <a:ext uri="{FF2B5EF4-FFF2-40B4-BE49-F238E27FC236}">
                <a16:creationId xmlns:a16="http://schemas.microsoft.com/office/drawing/2014/main" id="{F7676B06-9068-4906-8308-09354677DE5B}"/>
              </a:ext>
            </a:extLst>
          </p:cNvPr>
          <p:cNvGraphicFramePr>
            <a:graphicFrameLocks noGrp="1" noChangeAspect="1"/>
          </p:cNvGraphicFramePr>
          <p:nvPr>
            <p:ph sz="quarter" idx="3"/>
          </p:nvPr>
        </p:nvGraphicFramePr>
        <p:xfrm>
          <a:off x="1042988" y="5445125"/>
          <a:ext cx="3600450" cy="1222375"/>
        </p:xfrm>
        <a:graphic>
          <a:graphicData uri="http://schemas.openxmlformats.org/presentationml/2006/ole">
            <mc:AlternateContent xmlns:mc="http://schemas.openxmlformats.org/markup-compatibility/2006">
              <mc:Choice xmlns:v="urn:schemas-microsoft-com:vml" Requires="v">
                <p:oleObj spid="_x0000_s148550" name="CS ChemDraw Drawing" r:id="rId7" imgW="2835729" imgH="961233" progId="ChemDraw.Document.6.0">
                  <p:embed/>
                </p:oleObj>
              </mc:Choice>
              <mc:Fallback>
                <p:oleObj name="CS ChemDraw Drawing" r:id="rId7" imgW="2835729" imgH="961233" progId="ChemDraw.Document.6.0">
                  <p:embed/>
                  <p:pic>
                    <p:nvPicPr>
                      <p:cNvPr id="236579" name="Object 35">
                        <a:extLst>
                          <a:ext uri="{FF2B5EF4-FFF2-40B4-BE49-F238E27FC236}">
                            <a16:creationId xmlns:a16="http://schemas.microsoft.com/office/drawing/2014/main" id="{F7676B06-9068-4906-8308-09354677DE5B}"/>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445125"/>
                        <a:ext cx="360045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571" name="Text Box 27">
            <a:extLst>
              <a:ext uri="{FF2B5EF4-FFF2-40B4-BE49-F238E27FC236}">
                <a16:creationId xmlns:a16="http://schemas.microsoft.com/office/drawing/2014/main" id="{88619C4C-4647-4BFB-9939-64FBDF7E824F}"/>
              </a:ext>
            </a:extLst>
          </p:cNvPr>
          <p:cNvSpPr txBox="1">
            <a:spLocks noChangeArrowheads="1"/>
          </p:cNvSpPr>
          <p:nvPr/>
        </p:nvSpPr>
        <p:spPr bwMode="auto">
          <a:xfrm>
            <a:off x="5076825" y="812800"/>
            <a:ext cx="28082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甲基</a:t>
            </a:r>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庚炔</a:t>
            </a:r>
          </a:p>
        </p:txBody>
      </p:sp>
      <p:sp>
        <p:nvSpPr>
          <p:cNvPr id="236575" name="Text Box 31">
            <a:extLst>
              <a:ext uri="{FF2B5EF4-FFF2-40B4-BE49-F238E27FC236}">
                <a16:creationId xmlns:a16="http://schemas.microsoft.com/office/drawing/2014/main" id="{CE6230E7-87F4-4D0F-9FD6-CB8CE0F4C130}"/>
              </a:ext>
            </a:extLst>
          </p:cNvPr>
          <p:cNvSpPr txBox="1">
            <a:spLocks noChangeArrowheads="1"/>
          </p:cNvSpPr>
          <p:nvPr/>
        </p:nvSpPr>
        <p:spPr bwMode="auto">
          <a:xfrm>
            <a:off x="5148263" y="3603625"/>
            <a:ext cx="3024187"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丁烯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sp>
        <p:nvSpPr>
          <p:cNvPr id="236578" name="Rectangle 34">
            <a:extLst>
              <a:ext uri="{FF2B5EF4-FFF2-40B4-BE49-F238E27FC236}">
                <a16:creationId xmlns:a16="http://schemas.microsoft.com/office/drawing/2014/main" id="{0573ADF9-B2D4-4938-B3ED-78A1D80BF89A}"/>
              </a:ext>
            </a:extLst>
          </p:cNvPr>
          <p:cNvSpPr>
            <a:spLocks noChangeArrowheads="1"/>
          </p:cNvSpPr>
          <p:nvPr/>
        </p:nvSpPr>
        <p:spPr bwMode="auto">
          <a:xfrm>
            <a:off x="341313" y="4918640"/>
            <a:ext cx="8604250" cy="49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buFontTx/>
              <a:buAutoNum type="circleNumDbPlain" startAt="3"/>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双、三键位次不相同时，参考最低系列原则。</a:t>
            </a:r>
          </a:p>
        </p:txBody>
      </p:sp>
      <p:sp>
        <p:nvSpPr>
          <p:cNvPr id="236582" name="Text Box 38">
            <a:extLst>
              <a:ext uri="{FF2B5EF4-FFF2-40B4-BE49-F238E27FC236}">
                <a16:creationId xmlns:a16="http://schemas.microsoft.com/office/drawing/2014/main" id="{C5589339-F935-482E-A2D2-6B2D604E0015}"/>
              </a:ext>
            </a:extLst>
          </p:cNvPr>
          <p:cNvSpPr txBox="1">
            <a:spLocks noChangeArrowheads="1"/>
          </p:cNvSpPr>
          <p:nvPr/>
        </p:nvSpPr>
        <p:spPr bwMode="auto">
          <a:xfrm>
            <a:off x="5076825" y="5835650"/>
            <a:ext cx="259080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己烯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sp>
        <p:nvSpPr>
          <p:cNvPr id="2" name="日期占位符 1">
            <a:extLst>
              <a:ext uri="{FF2B5EF4-FFF2-40B4-BE49-F238E27FC236}">
                <a16:creationId xmlns:a16="http://schemas.microsoft.com/office/drawing/2014/main" id="{14D6DD3D-4CE8-4E17-B570-8B38ACA26877}"/>
              </a:ext>
            </a:extLst>
          </p:cNvPr>
          <p:cNvSpPr>
            <a:spLocks noGrp="1"/>
          </p:cNvSpPr>
          <p:nvPr>
            <p:ph type="dt" sz="half" idx="10"/>
          </p:nvPr>
        </p:nvSpPr>
        <p:spPr/>
        <p:txBody>
          <a:bodyPr/>
          <a:lstStyle/>
          <a:p>
            <a:pPr>
              <a:defRPr/>
            </a:pPr>
            <a:fld id="{EFDAD956-6BC6-4245-846C-5CF393690D6F}"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AE15E2F1-6136-42E7-B565-BD8EC52D4680}"/>
              </a:ext>
            </a:extLst>
          </p:cNvPr>
          <p:cNvSpPr>
            <a:spLocks noGrp="1"/>
          </p:cNvSpPr>
          <p:nvPr>
            <p:ph type="sldNum" sz="quarter" idx="12"/>
          </p:nvPr>
        </p:nvSpPr>
        <p:spPr/>
        <p:txBody>
          <a:bodyPr/>
          <a:lstStyle/>
          <a:p>
            <a:pPr>
              <a:defRPr/>
            </a:pPr>
            <a:fld id="{E0888302-4ED3-4C82-B03F-1F6A6C1A141D}" type="slidenum">
              <a:rPr lang="en-US" altLang="zh-CN" smtClean="0"/>
              <a:pPr>
                <a:defRPr/>
              </a:pPr>
              <a:t>79</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36569"/>
                                        </p:tgtEl>
                                        <p:attrNameLst>
                                          <p:attrName>style.visibility</p:attrName>
                                        </p:attrNameLst>
                                      </p:cBhvr>
                                      <p:to>
                                        <p:strVal val="visible"/>
                                      </p:to>
                                    </p:set>
                                    <p:animEffect transition="in" filter="slide(fromBottom)">
                                      <p:cBhvr>
                                        <p:cTn id="7" dur="500"/>
                                        <p:tgtEl>
                                          <p:spTgt spid="236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36571"/>
                                        </p:tgtEl>
                                        <p:attrNameLst>
                                          <p:attrName>style.visibility</p:attrName>
                                        </p:attrNameLst>
                                      </p:cBhvr>
                                      <p:to>
                                        <p:strVal val="visible"/>
                                      </p:to>
                                    </p:set>
                                    <p:animEffect transition="in" filter="barn(inHorizontal)">
                                      <p:cBhvr>
                                        <p:cTn id="12" dur="500"/>
                                        <p:tgtEl>
                                          <p:spTgt spid="236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6553"/>
                                        </p:tgtEl>
                                        <p:attrNameLst>
                                          <p:attrName>style.visibility</p:attrName>
                                        </p:attrNameLst>
                                      </p:cBhvr>
                                      <p:to>
                                        <p:strVal val="visible"/>
                                      </p:to>
                                    </p:set>
                                    <p:animEffect transition="in" filter="slide(fromBottom)">
                                      <p:cBhvr>
                                        <p:cTn id="17" dur="500"/>
                                        <p:tgtEl>
                                          <p:spTgt spid="2365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36554">
                                            <p:txEl>
                                              <p:pRg st="0" end="0"/>
                                            </p:txEl>
                                          </p:spTgt>
                                        </p:tgtEl>
                                        <p:attrNameLst>
                                          <p:attrName>style.visibility</p:attrName>
                                        </p:attrNameLst>
                                      </p:cBhvr>
                                      <p:to>
                                        <p:strVal val="visible"/>
                                      </p:to>
                                    </p:set>
                                    <p:animEffect transition="in" filter="slide(fromBottom)">
                                      <p:cBhvr>
                                        <p:cTn id="22" dur="500"/>
                                        <p:tgtEl>
                                          <p:spTgt spid="23655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36554">
                                            <p:txEl>
                                              <p:pRg st="1" end="1"/>
                                            </p:txEl>
                                          </p:spTgt>
                                        </p:tgtEl>
                                        <p:attrNameLst>
                                          <p:attrName>style.visibility</p:attrName>
                                        </p:attrNameLst>
                                      </p:cBhvr>
                                      <p:to>
                                        <p:strVal val="visible"/>
                                      </p:to>
                                    </p:set>
                                    <p:animEffect transition="in" filter="slide(fromBottom)">
                                      <p:cBhvr>
                                        <p:cTn id="27" dur="500"/>
                                        <p:tgtEl>
                                          <p:spTgt spid="23655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36577"/>
                                        </p:tgtEl>
                                        <p:attrNameLst>
                                          <p:attrName>style.visibility</p:attrName>
                                        </p:attrNameLst>
                                      </p:cBhvr>
                                      <p:to>
                                        <p:strVal val="visible"/>
                                      </p:to>
                                    </p:set>
                                    <p:animEffect transition="in" filter="slide(fromBottom)">
                                      <p:cBhvr>
                                        <p:cTn id="32" dur="500"/>
                                        <p:tgtEl>
                                          <p:spTgt spid="2365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236575"/>
                                        </p:tgtEl>
                                        <p:attrNameLst>
                                          <p:attrName>style.visibility</p:attrName>
                                        </p:attrNameLst>
                                      </p:cBhvr>
                                      <p:to>
                                        <p:strVal val="visible"/>
                                      </p:to>
                                    </p:set>
                                    <p:animEffect transition="in" filter="barn(inHorizontal)">
                                      <p:cBhvr>
                                        <p:cTn id="37" dur="500"/>
                                        <p:tgtEl>
                                          <p:spTgt spid="2365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236578"/>
                                        </p:tgtEl>
                                        <p:attrNameLst>
                                          <p:attrName>style.visibility</p:attrName>
                                        </p:attrNameLst>
                                      </p:cBhvr>
                                      <p:to>
                                        <p:strVal val="visible"/>
                                      </p:to>
                                    </p:set>
                                    <p:animEffect transition="in" filter="barn(inHorizontal)">
                                      <p:cBhvr>
                                        <p:cTn id="42" dur="500"/>
                                        <p:tgtEl>
                                          <p:spTgt spid="2365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nodeType="clickEffect">
                                  <p:stCondLst>
                                    <p:cond delay="0"/>
                                  </p:stCondLst>
                                  <p:childTnLst>
                                    <p:set>
                                      <p:cBhvr>
                                        <p:cTn id="46" dur="1" fill="hold">
                                          <p:stCondLst>
                                            <p:cond delay="0"/>
                                          </p:stCondLst>
                                        </p:cTn>
                                        <p:tgtEl>
                                          <p:spTgt spid="236579"/>
                                        </p:tgtEl>
                                        <p:attrNameLst>
                                          <p:attrName>style.visibility</p:attrName>
                                        </p:attrNameLst>
                                      </p:cBhvr>
                                      <p:to>
                                        <p:strVal val="visible"/>
                                      </p:to>
                                    </p:set>
                                    <p:animEffect transition="in" filter="barn(inHorizontal)">
                                      <p:cBhvr>
                                        <p:cTn id="47" dur="500"/>
                                        <p:tgtEl>
                                          <p:spTgt spid="2365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nodeType="clickEffect">
                                  <p:stCondLst>
                                    <p:cond delay="0"/>
                                  </p:stCondLst>
                                  <p:childTnLst>
                                    <p:set>
                                      <p:cBhvr>
                                        <p:cTn id="51" dur="1" fill="hold">
                                          <p:stCondLst>
                                            <p:cond delay="0"/>
                                          </p:stCondLst>
                                        </p:cTn>
                                        <p:tgtEl>
                                          <p:spTgt spid="236582">
                                            <p:txEl>
                                              <p:pRg st="0" end="0"/>
                                            </p:txEl>
                                          </p:spTgt>
                                        </p:tgtEl>
                                        <p:attrNameLst>
                                          <p:attrName>style.visibility</p:attrName>
                                        </p:attrNameLst>
                                      </p:cBhvr>
                                      <p:to>
                                        <p:strVal val="visible"/>
                                      </p:to>
                                    </p:set>
                                    <p:animEffect transition="in" filter="barn(inHorizontal)">
                                      <p:cBhvr>
                                        <p:cTn id="52" dur="500"/>
                                        <p:tgtEl>
                                          <p:spTgt spid="2365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3" grpId="0"/>
      <p:bldP spid="236571" grpId="0"/>
      <p:bldP spid="236575" grpId="0"/>
      <p:bldP spid="2365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a:extLst>
              <a:ext uri="{FF2B5EF4-FFF2-40B4-BE49-F238E27FC236}">
                <a16:creationId xmlns:a16="http://schemas.microsoft.com/office/drawing/2014/main" id="{ED0163DF-3E1F-4782-9BE9-7CC8B24412FF}"/>
              </a:ext>
            </a:extLst>
          </p:cNvPr>
          <p:cNvSpPr txBox="1">
            <a:spLocks noChangeArrowheads="1"/>
          </p:cNvSpPr>
          <p:nvPr/>
        </p:nvSpPr>
        <p:spPr bwMode="auto">
          <a:xfrm>
            <a:off x="5230813" y="1530350"/>
            <a:ext cx="349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r>
              <a:rPr kumimoji="1" lang="zh-CN" altLang="en-US" sz="2400" b="1">
                <a:solidFill>
                  <a:schemeClr val="tx2"/>
                </a:solidFill>
                <a:latin typeface="Times New Roman" panose="02020603050405020304" pitchFamily="18" charset="0"/>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67" name="Text Box 4">
            <a:extLst>
              <a:ext uri="{FF2B5EF4-FFF2-40B4-BE49-F238E27FC236}">
                <a16:creationId xmlns:a16="http://schemas.microsoft.com/office/drawing/2014/main" id="{498664D8-6222-41A1-9383-EF8B52E609E5}"/>
              </a:ext>
            </a:extLst>
          </p:cNvPr>
          <p:cNvSpPr txBox="1">
            <a:spLocks noChangeArrowheads="1"/>
          </p:cNvSpPr>
          <p:nvPr/>
        </p:nvSpPr>
        <p:spPr bwMode="auto">
          <a:xfrm>
            <a:off x="7315200" y="1062038"/>
            <a:ext cx="379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68" name="Text Box 6">
            <a:extLst>
              <a:ext uri="{FF2B5EF4-FFF2-40B4-BE49-F238E27FC236}">
                <a16:creationId xmlns:a16="http://schemas.microsoft.com/office/drawing/2014/main" id="{CF052C91-5C1A-4825-8E3F-86764E27F64C}"/>
              </a:ext>
            </a:extLst>
          </p:cNvPr>
          <p:cNvSpPr txBox="1">
            <a:spLocks noChangeArrowheads="1"/>
          </p:cNvSpPr>
          <p:nvPr/>
        </p:nvSpPr>
        <p:spPr bwMode="auto">
          <a:xfrm>
            <a:off x="5624513" y="2509838"/>
            <a:ext cx="2376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p>
        </p:txBody>
      </p:sp>
      <p:grpSp>
        <p:nvGrpSpPr>
          <p:cNvPr id="11269" name="组合 65">
            <a:extLst>
              <a:ext uri="{FF2B5EF4-FFF2-40B4-BE49-F238E27FC236}">
                <a16:creationId xmlns:a16="http://schemas.microsoft.com/office/drawing/2014/main" id="{25535AB3-A437-4DA1-A8E7-E586B6702933}"/>
              </a:ext>
            </a:extLst>
          </p:cNvPr>
          <p:cNvGrpSpPr>
            <a:grpSpLocks/>
          </p:cNvGrpSpPr>
          <p:nvPr/>
        </p:nvGrpSpPr>
        <p:grpSpPr bwMode="auto">
          <a:xfrm>
            <a:off x="5356225" y="3294063"/>
            <a:ext cx="1900238" cy="1277937"/>
            <a:chOff x="5765675" y="3064987"/>
            <a:chExt cx="1900620" cy="1278389"/>
          </a:xfrm>
        </p:grpSpPr>
        <p:sp>
          <p:nvSpPr>
            <p:cNvPr id="11296" name="Text Box 9">
              <a:extLst>
                <a:ext uri="{FF2B5EF4-FFF2-40B4-BE49-F238E27FC236}">
                  <a16:creationId xmlns:a16="http://schemas.microsoft.com/office/drawing/2014/main" id="{FAA51024-B758-4A99-AD4E-08464F50DCA0}"/>
                </a:ext>
              </a:extLst>
            </p:cNvPr>
            <p:cNvSpPr txBox="1">
              <a:spLocks noChangeArrowheads="1"/>
            </p:cNvSpPr>
            <p:nvPr/>
          </p:nvSpPr>
          <p:spPr bwMode="auto">
            <a:xfrm>
              <a:off x="6162550" y="3449613"/>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97" name="Text Box 10">
              <a:extLst>
                <a:ext uri="{FF2B5EF4-FFF2-40B4-BE49-F238E27FC236}">
                  <a16:creationId xmlns:a16="http://schemas.microsoft.com/office/drawing/2014/main" id="{E2BAD71B-AFBD-4259-8D8A-BB87C606F556}"/>
                </a:ext>
              </a:extLst>
            </p:cNvPr>
            <p:cNvSpPr txBox="1">
              <a:spLocks noChangeArrowheads="1"/>
            </p:cNvSpPr>
            <p:nvPr/>
          </p:nvSpPr>
          <p:spPr bwMode="auto">
            <a:xfrm>
              <a:off x="5765675" y="3097660"/>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98" name="Text Box 11">
              <a:extLst>
                <a:ext uri="{FF2B5EF4-FFF2-40B4-BE49-F238E27FC236}">
                  <a16:creationId xmlns:a16="http://schemas.microsoft.com/office/drawing/2014/main" id="{39DC265E-E709-489C-BA07-F2C506FC4843}"/>
                </a:ext>
              </a:extLst>
            </p:cNvPr>
            <p:cNvSpPr txBox="1">
              <a:spLocks noChangeArrowheads="1"/>
            </p:cNvSpPr>
            <p:nvPr/>
          </p:nvSpPr>
          <p:spPr bwMode="auto">
            <a:xfrm>
              <a:off x="7138890" y="38464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99" name="Text Box 12">
              <a:extLst>
                <a:ext uri="{FF2B5EF4-FFF2-40B4-BE49-F238E27FC236}">
                  <a16:creationId xmlns:a16="http://schemas.microsoft.com/office/drawing/2014/main" id="{4DC3DE2D-0D69-4311-BBC8-281264D954EB}"/>
                </a:ext>
              </a:extLst>
            </p:cNvPr>
            <p:cNvSpPr txBox="1">
              <a:spLocks noChangeArrowheads="1"/>
            </p:cNvSpPr>
            <p:nvPr/>
          </p:nvSpPr>
          <p:spPr bwMode="auto">
            <a:xfrm>
              <a:off x="5819196" y="3881413"/>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300" name="Text Box 13">
              <a:extLst>
                <a:ext uri="{FF2B5EF4-FFF2-40B4-BE49-F238E27FC236}">
                  <a16:creationId xmlns:a16="http://schemas.microsoft.com/office/drawing/2014/main" id="{728AA300-87D1-4BC7-90E6-9FC0A6EC4407}"/>
                </a:ext>
              </a:extLst>
            </p:cNvPr>
            <p:cNvSpPr txBox="1">
              <a:spLocks noChangeArrowheads="1"/>
            </p:cNvSpPr>
            <p:nvPr/>
          </p:nvSpPr>
          <p:spPr bwMode="auto">
            <a:xfrm>
              <a:off x="7161470" y="30649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301" name="Line 14">
              <a:extLst>
                <a:ext uri="{FF2B5EF4-FFF2-40B4-BE49-F238E27FC236}">
                  <a16:creationId xmlns:a16="http://schemas.microsoft.com/office/drawing/2014/main" id="{7864B507-65C2-4A52-9971-A7926520EBF1}"/>
                </a:ext>
              </a:extLst>
            </p:cNvPr>
            <p:cNvSpPr>
              <a:spLocks noChangeShapeType="1"/>
            </p:cNvSpPr>
            <p:nvPr/>
          </p:nvSpPr>
          <p:spPr bwMode="auto">
            <a:xfrm>
              <a:off x="6162550" y="3399607"/>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2" name="Line 15">
              <a:extLst>
                <a:ext uri="{FF2B5EF4-FFF2-40B4-BE49-F238E27FC236}">
                  <a16:creationId xmlns:a16="http://schemas.microsoft.com/office/drawing/2014/main" id="{5CC7397B-3E4B-4C5E-AFB8-EE159987C972}"/>
                </a:ext>
              </a:extLst>
            </p:cNvPr>
            <p:cNvSpPr>
              <a:spLocks noChangeShapeType="1"/>
            </p:cNvSpPr>
            <p:nvPr/>
          </p:nvSpPr>
          <p:spPr bwMode="auto">
            <a:xfrm>
              <a:off x="7030940" y="3821603"/>
              <a:ext cx="215900" cy="217488"/>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3" name="Line 16">
              <a:extLst>
                <a:ext uri="{FF2B5EF4-FFF2-40B4-BE49-F238E27FC236}">
                  <a16:creationId xmlns:a16="http://schemas.microsoft.com/office/drawing/2014/main" id="{482690D6-F710-4A88-84FE-C69B5D3DF35C}"/>
                </a:ext>
              </a:extLst>
            </p:cNvPr>
            <p:cNvSpPr>
              <a:spLocks noChangeShapeType="1"/>
            </p:cNvSpPr>
            <p:nvPr/>
          </p:nvSpPr>
          <p:spPr bwMode="auto">
            <a:xfrm flipH="1">
              <a:off x="6210175" y="3821603"/>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4" name="Line 17">
              <a:extLst>
                <a:ext uri="{FF2B5EF4-FFF2-40B4-BE49-F238E27FC236}">
                  <a16:creationId xmlns:a16="http://schemas.microsoft.com/office/drawing/2014/main" id="{C09F257C-A3BC-445A-AF8B-2DAB269611DA}"/>
                </a:ext>
              </a:extLst>
            </p:cNvPr>
            <p:cNvSpPr>
              <a:spLocks noChangeShapeType="1"/>
            </p:cNvSpPr>
            <p:nvPr/>
          </p:nvSpPr>
          <p:spPr bwMode="auto">
            <a:xfrm flipH="1">
              <a:off x="7072116" y="3339284"/>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1270" name="Text Box 28">
            <a:extLst>
              <a:ext uri="{FF2B5EF4-FFF2-40B4-BE49-F238E27FC236}">
                <a16:creationId xmlns:a16="http://schemas.microsoft.com/office/drawing/2014/main" id="{81E10334-5390-489F-BCD9-BC1A1E7DFD32}"/>
              </a:ext>
            </a:extLst>
          </p:cNvPr>
          <p:cNvSpPr txBox="1">
            <a:spLocks noChangeArrowheads="1"/>
          </p:cNvSpPr>
          <p:nvPr/>
        </p:nvSpPr>
        <p:spPr bwMode="auto">
          <a:xfrm>
            <a:off x="7339013" y="3886200"/>
            <a:ext cx="154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bp.3.5 ℃</a:t>
            </a:r>
          </a:p>
        </p:txBody>
      </p:sp>
      <p:sp>
        <p:nvSpPr>
          <p:cNvPr id="11271" name="Text Box 29">
            <a:extLst>
              <a:ext uri="{FF2B5EF4-FFF2-40B4-BE49-F238E27FC236}">
                <a16:creationId xmlns:a16="http://schemas.microsoft.com/office/drawing/2014/main" id="{4B48A36C-3F2C-487F-BF13-8DDD0FE63E83}"/>
              </a:ext>
            </a:extLst>
          </p:cNvPr>
          <p:cNvSpPr txBox="1">
            <a:spLocks noChangeArrowheads="1"/>
          </p:cNvSpPr>
          <p:nvPr/>
        </p:nvSpPr>
        <p:spPr bwMode="auto">
          <a:xfrm>
            <a:off x="7367588" y="5378450"/>
            <a:ext cx="154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bp.0.9 ℃</a:t>
            </a:r>
          </a:p>
        </p:txBody>
      </p:sp>
      <p:grpSp>
        <p:nvGrpSpPr>
          <p:cNvPr id="11272" name="Group 30">
            <a:extLst>
              <a:ext uri="{FF2B5EF4-FFF2-40B4-BE49-F238E27FC236}">
                <a16:creationId xmlns:a16="http://schemas.microsoft.com/office/drawing/2014/main" id="{4A43266C-F2B8-4350-A829-43E8CA662797}"/>
              </a:ext>
            </a:extLst>
          </p:cNvPr>
          <p:cNvGrpSpPr>
            <a:grpSpLocks/>
          </p:cNvGrpSpPr>
          <p:nvPr/>
        </p:nvGrpSpPr>
        <p:grpSpPr bwMode="auto">
          <a:xfrm>
            <a:off x="304800" y="1878013"/>
            <a:ext cx="1035050" cy="3240087"/>
            <a:chOff x="299" y="890"/>
            <a:chExt cx="652" cy="2041"/>
          </a:xfrm>
        </p:grpSpPr>
        <p:sp>
          <p:nvSpPr>
            <p:cNvPr id="11294" name="Text Box 31">
              <a:extLst>
                <a:ext uri="{FF2B5EF4-FFF2-40B4-BE49-F238E27FC236}">
                  <a16:creationId xmlns:a16="http://schemas.microsoft.com/office/drawing/2014/main" id="{2EC8C2BC-7262-4712-AE69-A23E497AFA3B}"/>
                </a:ext>
              </a:extLst>
            </p:cNvPr>
            <p:cNvSpPr txBox="1">
              <a:spLocks noChangeArrowheads="1"/>
            </p:cNvSpPr>
            <p:nvPr/>
          </p:nvSpPr>
          <p:spPr bwMode="auto">
            <a:xfrm>
              <a:off x="299" y="1097"/>
              <a:ext cx="388"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800" b="1">
                  <a:solidFill>
                    <a:srgbClr val="FF0000"/>
                  </a:solidFill>
                  <a:latin typeface="Arial" panose="020B0604020202020204" pitchFamily="34" charset="0"/>
                  <a:ea typeface="宋体" panose="02010600030101010101" pitchFamily="2" charset="-122"/>
                </a:rPr>
                <a:t>烯烃的异构</a:t>
              </a:r>
            </a:p>
          </p:txBody>
        </p:sp>
        <p:sp>
          <p:nvSpPr>
            <p:cNvPr id="11295" name="AutoShape 32">
              <a:extLst>
                <a:ext uri="{FF2B5EF4-FFF2-40B4-BE49-F238E27FC236}">
                  <a16:creationId xmlns:a16="http://schemas.microsoft.com/office/drawing/2014/main" id="{16ABF5D7-2A6D-4595-B215-E2636A7271E4}"/>
                </a:ext>
              </a:extLst>
            </p:cNvPr>
            <p:cNvSpPr>
              <a:spLocks/>
            </p:cNvSpPr>
            <p:nvPr/>
          </p:nvSpPr>
          <p:spPr bwMode="auto">
            <a:xfrm>
              <a:off x="748" y="890"/>
              <a:ext cx="203" cy="2041"/>
            </a:xfrm>
            <a:prstGeom prst="leftBrace">
              <a:avLst>
                <a:gd name="adj1" fmla="val 74941"/>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1273" name="Text Box 34">
            <a:extLst>
              <a:ext uri="{FF2B5EF4-FFF2-40B4-BE49-F238E27FC236}">
                <a16:creationId xmlns:a16="http://schemas.microsoft.com/office/drawing/2014/main" id="{E189BB8C-3375-444A-90A7-1BF547BDBF09}"/>
              </a:ext>
            </a:extLst>
          </p:cNvPr>
          <p:cNvSpPr txBox="1">
            <a:spLocks noChangeArrowheads="1"/>
          </p:cNvSpPr>
          <p:nvPr/>
        </p:nvSpPr>
        <p:spPr bwMode="auto">
          <a:xfrm>
            <a:off x="1473200" y="2009775"/>
            <a:ext cx="1655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构造异构</a:t>
            </a:r>
          </a:p>
        </p:txBody>
      </p:sp>
      <p:sp>
        <p:nvSpPr>
          <p:cNvPr id="11274" name="Text Box 35">
            <a:extLst>
              <a:ext uri="{FF2B5EF4-FFF2-40B4-BE49-F238E27FC236}">
                <a16:creationId xmlns:a16="http://schemas.microsoft.com/office/drawing/2014/main" id="{572C90E8-EE25-4240-8D44-2F48509F8209}"/>
              </a:ext>
            </a:extLst>
          </p:cNvPr>
          <p:cNvSpPr txBox="1">
            <a:spLocks noChangeArrowheads="1"/>
          </p:cNvSpPr>
          <p:nvPr/>
        </p:nvSpPr>
        <p:spPr bwMode="auto">
          <a:xfrm>
            <a:off x="3359150" y="1768475"/>
            <a:ext cx="180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200" b="1">
                <a:solidFill>
                  <a:schemeClr val="tx2"/>
                </a:solidFill>
                <a:latin typeface="Arial" panose="020B0604020202020204" pitchFamily="34" charset="0"/>
                <a:ea typeface="宋体" panose="02010600030101010101" pitchFamily="2" charset="-122"/>
              </a:rPr>
              <a:t>碳架异构</a:t>
            </a:r>
          </a:p>
        </p:txBody>
      </p:sp>
      <p:sp>
        <p:nvSpPr>
          <p:cNvPr id="11275" name="Text Box 36">
            <a:extLst>
              <a:ext uri="{FF2B5EF4-FFF2-40B4-BE49-F238E27FC236}">
                <a16:creationId xmlns:a16="http://schemas.microsoft.com/office/drawing/2014/main" id="{12914B33-BB99-4DCD-A89D-7DA5D375A994}"/>
              </a:ext>
            </a:extLst>
          </p:cNvPr>
          <p:cNvSpPr txBox="1">
            <a:spLocks noChangeArrowheads="1"/>
          </p:cNvSpPr>
          <p:nvPr/>
        </p:nvSpPr>
        <p:spPr bwMode="auto">
          <a:xfrm>
            <a:off x="3359150" y="2466975"/>
            <a:ext cx="21605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200" b="1">
                <a:solidFill>
                  <a:schemeClr val="tx2"/>
                </a:solidFill>
                <a:latin typeface="Arial" panose="020B0604020202020204" pitchFamily="34" charset="0"/>
                <a:ea typeface="宋体" panose="02010600030101010101" pitchFamily="2" charset="-122"/>
              </a:rPr>
              <a:t>官能团位置异构</a:t>
            </a:r>
          </a:p>
        </p:txBody>
      </p:sp>
      <p:sp>
        <p:nvSpPr>
          <p:cNvPr id="11276" name="AutoShape 37">
            <a:extLst>
              <a:ext uri="{FF2B5EF4-FFF2-40B4-BE49-F238E27FC236}">
                <a16:creationId xmlns:a16="http://schemas.microsoft.com/office/drawing/2014/main" id="{52C5B4EE-979F-4F87-B4EC-57D8A7FAFB8D}"/>
              </a:ext>
            </a:extLst>
          </p:cNvPr>
          <p:cNvSpPr>
            <a:spLocks/>
          </p:cNvSpPr>
          <p:nvPr/>
        </p:nvSpPr>
        <p:spPr bwMode="auto">
          <a:xfrm>
            <a:off x="2949575" y="1816100"/>
            <a:ext cx="358775" cy="969963"/>
          </a:xfrm>
          <a:prstGeom prst="leftBrace">
            <a:avLst>
              <a:gd name="adj1" fmla="val 26773"/>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grpSp>
        <p:nvGrpSpPr>
          <p:cNvPr id="11277" name="Group 38">
            <a:extLst>
              <a:ext uri="{FF2B5EF4-FFF2-40B4-BE49-F238E27FC236}">
                <a16:creationId xmlns:a16="http://schemas.microsoft.com/office/drawing/2014/main" id="{4CC3A0CD-A00C-471D-8BCE-A8384774CB7F}"/>
              </a:ext>
            </a:extLst>
          </p:cNvPr>
          <p:cNvGrpSpPr>
            <a:grpSpLocks/>
          </p:cNvGrpSpPr>
          <p:nvPr/>
        </p:nvGrpSpPr>
        <p:grpSpPr bwMode="auto">
          <a:xfrm>
            <a:off x="1339850" y="3930650"/>
            <a:ext cx="3994150" cy="1635125"/>
            <a:chOff x="930" y="2309"/>
            <a:chExt cx="2516" cy="1030"/>
          </a:xfrm>
        </p:grpSpPr>
        <p:sp>
          <p:nvSpPr>
            <p:cNvPr id="11290" name="Text Box 39">
              <a:extLst>
                <a:ext uri="{FF2B5EF4-FFF2-40B4-BE49-F238E27FC236}">
                  <a16:creationId xmlns:a16="http://schemas.microsoft.com/office/drawing/2014/main" id="{63E79119-3FCA-45CC-A2F1-05A35AEC116C}"/>
                </a:ext>
              </a:extLst>
            </p:cNvPr>
            <p:cNvSpPr txBox="1">
              <a:spLocks noChangeArrowheads="1"/>
            </p:cNvSpPr>
            <p:nvPr/>
          </p:nvSpPr>
          <p:spPr bwMode="auto">
            <a:xfrm>
              <a:off x="930" y="2614"/>
              <a:ext cx="11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构型异构</a:t>
              </a:r>
            </a:p>
          </p:txBody>
        </p:sp>
        <p:sp>
          <p:nvSpPr>
            <p:cNvPr id="11291" name="Text Box 40">
              <a:extLst>
                <a:ext uri="{FF2B5EF4-FFF2-40B4-BE49-F238E27FC236}">
                  <a16:creationId xmlns:a16="http://schemas.microsoft.com/office/drawing/2014/main" id="{DF31F92E-5162-4879-9F8E-86309F3FE635}"/>
                </a:ext>
              </a:extLst>
            </p:cNvPr>
            <p:cNvSpPr txBox="1">
              <a:spLocks noChangeArrowheads="1"/>
            </p:cNvSpPr>
            <p:nvPr/>
          </p:nvSpPr>
          <p:spPr bwMode="auto">
            <a:xfrm>
              <a:off x="2202" y="2442"/>
              <a:ext cx="1179"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400" b="1">
                  <a:solidFill>
                    <a:schemeClr val="tx2"/>
                  </a:solidFill>
                  <a:latin typeface="Arial" panose="020B0604020202020204" pitchFamily="34" charset="0"/>
                  <a:ea typeface="宋体" panose="02010600030101010101" pitchFamily="2" charset="-122"/>
                </a:rPr>
                <a:t>几何异</a:t>
              </a:r>
              <a:r>
                <a:rPr kumimoji="1" lang="zh-CN" altLang="en-US" sz="2400" b="1">
                  <a:solidFill>
                    <a:schemeClr val="tx2"/>
                  </a:solidFill>
                  <a:latin typeface="Arial" panose="020B0604020202020204" pitchFamily="34" charset="0"/>
                  <a:ea typeface="宋体" panose="02010600030101010101" pitchFamily="2" charset="-122"/>
                </a:rPr>
                <a:t>构</a:t>
              </a:r>
            </a:p>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a:t>
              </a:r>
              <a:r>
                <a:rPr kumimoji="1" lang="zh-CN" altLang="en-US" sz="2400" b="1">
                  <a:solidFill>
                    <a:schemeClr val="tx2"/>
                  </a:solidFill>
                  <a:latin typeface="Times New Roman" panose="02020603050405020304" pitchFamily="18" charset="0"/>
                  <a:ea typeface="宋体" panose="02010600030101010101" pitchFamily="2" charset="-122"/>
                </a:rPr>
                <a:t>顺反异构</a:t>
              </a:r>
              <a:r>
                <a:rPr kumimoji="1" lang="en-US" altLang="zh-CN" sz="2400" b="1">
                  <a:solidFill>
                    <a:schemeClr val="tx2"/>
                  </a:solidFill>
                  <a:latin typeface="Times New Roman" panose="02020603050405020304" pitchFamily="18" charset="0"/>
                  <a:ea typeface="宋体" panose="02010600030101010101" pitchFamily="2" charset="-122"/>
                </a:rPr>
                <a:t>)</a:t>
              </a:r>
            </a:p>
          </p:txBody>
        </p:sp>
        <p:sp>
          <p:nvSpPr>
            <p:cNvPr id="11292" name="Line 41">
              <a:extLst>
                <a:ext uri="{FF2B5EF4-FFF2-40B4-BE49-F238E27FC236}">
                  <a16:creationId xmlns:a16="http://schemas.microsoft.com/office/drawing/2014/main" id="{6B82A529-DD19-4BFF-9051-B0902B84E294}"/>
                </a:ext>
              </a:extLst>
            </p:cNvPr>
            <p:cNvSpPr>
              <a:spLocks noChangeShapeType="1"/>
            </p:cNvSpPr>
            <p:nvPr/>
          </p:nvSpPr>
          <p:spPr bwMode="auto">
            <a:xfrm>
              <a:off x="1973" y="2750"/>
              <a:ext cx="340" cy="0"/>
            </a:xfrm>
            <a:prstGeom prst="line">
              <a:avLst/>
            </a:prstGeom>
            <a:noFill/>
            <a:ln w="3492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93" name="AutoShape 42">
              <a:extLst>
                <a:ext uri="{FF2B5EF4-FFF2-40B4-BE49-F238E27FC236}">
                  <a16:creationId xmlns:a16="http://schemas.microsoft.com/office/drawing/2014/main" id="{B1A9B98A-AA4F-4DAE-B082-E00113066785}"/>
                </a:ext>
              </a:extLst>
            </p:cNvPr>
            <p:cNvSpPr>
              <a:spLocks/>
            </p:cNvSpPr>
            <p:nvPr/>
          </p:nvSpPr>
          <p:spPr bwMode="auto">
            <a:xfrm>
              <a:off x="3264" y="2309"/>
              <a:ext cx="182" cy="1030"/>
            </a:xfrm>
            <a:prstGeom prst="leftBrace">
              <a:avLst>
                <a:gd name="adj1" fmla="val 56043"/>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grpSp>
      <p:grpSp>
        <p:nvGrpSpPr>
          <p:cNvPr id="11278" name="组合 66">
            <a:extLst>
              <a:ext uri="{FF2B5EF4-FFF2-40B4-BE49-F238E27FC236}">
                <a16:creationId xmlns:a16="http://schemas.microsoft.com/office/drawing/2014/main" id="{AD43F103-A49E-4DA8-A760-BA51A9DE4732}"/>
              </a:ext>
            </a:extLst>
          </p:cNvPr>
          <p:cNvGrpSpPr>
            <a:grpSpLocks/>
          </p:cNvGrpSpPr>
          <p:nvPr/>
        </p:nvGrpSpPr>
        <p:grpSpPr bwMode="auto">
          <a:xfrm>
            <a:off x="5372100" y="4856163"/>
            <a:ext cx="1900238" cy="1277937"/>
            <a:chOff x="5765675" y="3064987"/>
            <a:chExt cx="1900620" cy="1278389"/>
          </a:xfrm>
        </p:grpSpPr>
        <p:sp>
          <p:nvSpPr>
            <p:cNvPr id="11281" name="Text Box 9">
              <a:extLst>
                <a:ext uri="{FF2B5EF4-FFF2-40B4-BE49-F238E27FC236}">
                  <a16:creationId xmlns:a16="http://schemas.microsoft.com/office/drawing/2014/main" id="{59AC5F3D-7B3E-46A0-B492-02FA66FBBA27}"/>
                </a:ext>
              </a:extLst>
            </p:cNvPr>
            <p:cNvSpPr txBox="1">
              <a:spLocks noChangeArrowheads="1"/>
            </p:cNvSpPr>
            <p:nvPr/>
          </p:nvSpPr>
          <p:spPr bwMode="auto">
            <a:xfrm>
              <a:off x="6162550" y="3449613"/>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82" name="Text Box 10">
              <a:extLst>
                <a:ext uri="{FF2B5EF4-FFF2-40B4-BE49-F238E27FC236}">
                  <a16:creationId xmlns:a16="http://schemas.microsoft.com/office/drawing/2014/main" id="{EAE5B4B7-54F8-499B-8C68-6EDFE11FB36B}"/>
                </a:ext>
              </a:extLst>
            </p:cNvPr>
            <p:cNvSpPr txBox="1">
              <a:spLocks noChangeArrowheads="1"/>
            </p:cNvSpPr>
            <p:nvPr/>
          </p:nvSpPr>
          <p:spPr bwMode="auto">
            <a:xfrm>
              <a:off x="5765675" y="3097660"/>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83" name="Text Box 11">
              <a:extLst>
                <a:ext uri="{FF2B5EF4-FFF2-40B4-BE49-F238E27FC236}">
                  <a16:creationId xmlns:a16="http://schemas.microsoft.com/office/drawing/2014/main" id="{8AA1E064-A486-4CC4-A006-19B3C674964B}"/>
                </a:ext>
              </a:extLst>
            </p:cNvPr>
            <p:cNvSpPr txBox="1">
              <a:spLocks noChangeArrowheads="1"/>
            </p:cNvSpPr>
            <p:nvPr/>
          </p:nvSpPr>
          <p:spPr bwMode="auto">
            <a:xfrm>
              <a:off x="7138890" y="38464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84" name="Text Box 12">
              <a:extLst>
                <a:ext uri="{FF2B5EF4-FFF2-40B4-BE49-F238E27FC236}">
                  <a16:creationId xmlns:a16="http://schemas.microsoft.com/office/drawing/2014/main" id="{9080EC27-9D26-464F-B81A-60A930431D66}"/>
                </a:ext>
              </a:extLst>
            </p:cNvPr>
            <p:cNvSpPr txBox="1">
              <a:spLocks noChangeArrowheads="1"/>
            </p:cNvSpPr>
            <p:nvPr/>
          </p:nvSpPr>
          <p:spPr bwMode="auto">
            <a:xfrm>
              <a:off x="5819196" y="3881413"/>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85" name="Text Box 13">
              <a:extLst>
                <a:ext uri="{FF2B5EF4-FFF2-40B4-BE49-F238E27FC236}">
                  <a16:creationId xmlns:a16="http://schemas.microsoft.com/office/drawing/2014/main" id="{F6561749-4366-4160-8296-CCD96DE9ED03}"/>
                </a:ext>
              </a:extLst>
            </p:cNvPr>
            <p:cNvSpPr txBox="1">
              <a:spLocks noChangeArrowheads="1"/>
            </p:cNvSpPr>
            <p:nvPr/>
          </p:nvSpPr>
          <p:spPr bwMode="auto">
            <a:xfrm>
              <a:off x="7161470" y="30649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86" name="Line 14">
              <a:extLst>
                <a:ext uri="{FF2B5EF4-FFF2-40B4-BE49-F238E27FC236}">
                  <a16:creationId xmlns:a16="http://schemas.microsoft.com/office/drawing/2014/main" id="{90991A38-B773-4331-B4EF-3BB9EE09C276}"/>
                </a:ext>
              </a:extLst>
            </p:cNvPr>
            <p:cNvSpPr>
              <a:spLocks noChangeShapeType="1"/>
            </p:cNvSpPr>
            <p:nvPr/>
          </p:nvSpPr>
          <p:spPr bwMode="auto">
            <a:xfrm>
              <a:off x="6162550" y="3399607"/>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7" name="Line 15">
              <a:extLst>
                <a:ext uri="{FF2B5EF4-FFF2-40B4-BE49-F238E27FC236}">
                  <a16:creationId xmlns:a16="http://schemas.microsoft.com/office/drawing/2014/main" id="{381F8CD2-AE0B-42E6-B2B7-8D78E4CB4E61}"/>
                </a:ext>
              </a:extLst>
            </p:cNvPr>
            <p:cNvSpPr>
              <a:spLocks noChangeShapeType="1"/>
            </p:cNvSpPr>
            <p:nvPr/>
          </p:nvSpPr>
          <p:spPr bwMode="auto">
            <a:xfrm>
              <a:off x="7030940" y="3821603"/>
              <a:ext cx="215900" cy="217488"/>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8" name="Line 16">
              <a:extLst>
                <a:ext uri="{FF2B5EF4-FFF2-40B4-BE49-F238E27FC236}">
                  <a16:creationId xmlns:a16="http://schemas.microsoft.com/office/drawing/2014/main" id="{8D82056A-C794-4BE3-835D-139875344DB9}"/>
                </a:ext>
              </a:extLst>
            </p:cNvPr>
            <p:cNvSpPr>
              <a:spLocks noChangeShapeType="1"/>
            </p:cNvSpPr>
            <p:nvPr/>
          </p:nvSpPr>
          <p:spPr bwMode="auto">
            <a:xfrm flipH="1">
              <a:off x="6210175" y="3821603"/>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9" name="Line 17">
              <a:extLst>
                <a:ext uri="{FF2B5EF4-FFF2-40B4-BE49-F238E27FC236}">
                  <a16:creationId xmlns:a16="http://schemas.microsoft.com/office/drawing/2014/main" id="{09B78BA5-2E48-40D8-9A05-464CE42ED7DC}"/>
                </a:ext>
              </a:extLst>
            </p:cNvPr>
            <p:cNvSpPr>
              <a:spLocks noChangeShapeType="1"/>
            </p:cNvSpPr>
            <p:nvPr/>
          </p:nvSpPr>
          <p:spPr bwMode="auto">
            <a:xfrm flipH="1">
              <a:off x="7072116" y="3339284"/>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1279" name="Line 17">
            <a:extLst>
              <a:ext uri="{FF2B5EF4-FFF2-40B4-BE49-F238E27FC236}">
                <a16:creationId xmlns:a16="http://schemas.microsoft.com/office/drawing/2014/main" id="{89514E6D-4BF5-4776-8F6B-21FE5CB7BCC7}"/>
              </a:ext>
            </a:extLst>
          </p:cNvPr>
          <p:cNvSpPr>
            <a:spLocks noChangeShapeType="1"/>
          </p:cNvSpPr>
          <p:nvPr/>
        </p:nvSpPr>
        <p:spPr bwMode="auto">
          <a:xfrm>
            <a:off x="7494588" y="1411288"/>
            <a:ext cx="0" cy="238125"/>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 name="矩形 39">
            <a:extLst>
              <a:ext uri="{FF2B5EF4-FFF2-40B4-BE49-F238E27FC236}">
                <a16:creationId xmlns:a16="http://schemas.microsoft.com/office/drawing/2014/main" id="{69FC68B3-817F-495B-ADCA-D8445EFE780B}"/>
              </a:ext>
            </a:extLst>
          </p:cNvPr>
          <p:cNvSpPr/>
          <p:nvPr/>
        </p:nvSpPr>
        <p:spPr>
          <a:xfrm>
            <a:off x="601663" y="604838"/>
            <a:ext cx="2105025" cy="461962"/>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 烯烃的异构</a:t>
            </a:r>
            <a:endParaRPr lang="zh-CN" altLang="en-US" sz="2400" dirty="0">
              <a:solidFill>
                <a:schemeClr val="tx2">
                  <a:lumMod val="75000"/>
                </a:schemeClr>
              </a:solidFill>
              <a:latin typeface="Arial" charset="0"/>
              <a:ea typeface="+mn-ea"/>
            </a:endParaRPr>
          </a:p>
        </p:txBody>
      </p:sp>
      <p:sp>
        <p:nvSpPr>
          <p:cNvPr id="2" name="日期占位符 1">
            <a:extLst>
              <a:ext uri="{FF2B5EF4-FFF2-40B4-BE49-F238E27FC236}">
                <a16:creationId xmlns:a16="http://schemas.microsoft.com/office/drawing/2014/main" id="{2F7E85D9-2A35-469C-8547-D48147C8A1A4}"/>
              </a:ext>
            </a:extLst>
          </p:cNvPr>
          <p:cNvSpPr>
            <a:spLocks noGrp="1"/>
          </p:cNvSpPr>
          <p:nvPr>
            <p:ph type="dt" sz="half" idx="10"/>
          </p:nvPr>
        </p:nvSpPr>
        <p:spPr/>
        <p:txBody>
          <a:bodyPr/>
          <a:lstStyle/>
          <a:p>
            <a:pPr>
              <a:defRPr/>
            </a:pPr>
            <a:fld id="{D7E251DF-AA47-466C-9C42-EE6838C8E888}" type="datetime11">
              <a:rPr lang="zh-CN" altLang="en-US" smtClean="0"/>
              <a:t>11:48:09</a:t>
            </a:fld>
            <a:endParaRPr lang="en-US"/>
          </a:p>
        </p:txBody>
      </p:sp>
      <p:sp>
        <p:nvSpPr>
          <p:cNvPr id="3" name="灯片编号占位符 2">
            <a:extLst>
              <a:ext uri="{FF2B5EF4-FFF2-40B4-BE49-F238E27FC236}">
                <a16:creationId xmlns:a16="http://schemas.microsoft.com/office/drawing/2014/main" id="{1BF9088E-F707-41FD-B516-F4CE868A5ECB}"/>
              </a:ext>
            </a:extLst>
          </p:cNvPr>
          <p:cNvSpPr>
            <a:spLocks noGrp="1"/>
          </p:cNvSpPr>
          <p:nvPr>
            <p:ph type="sldNum" sz="quarter" idx="12"/>
          </p:nvPr>
        </p:nvSpPr>
        <p:spPr/>
        <p:txBody>
          <a:bodyPr/>
          <a:lstStyle/>
          <a:p>
            <a:pPr>
              <a:defRPr/>
            </a:pPr>
            <a:fld id="{D9255669-4D76-4035-84D2-5F59D5D8FE20}" type="slidenum">
              <a:rPr lang="en-US" altLang="zh-CN" smtClean="0"/>
              <a:pPr>
                <a:defRPr/>
              </a:pPr>
              <a:t>8</a:t>
            </a:fld>
            <a:endParaRPr lang="en-US" altLang="zh-CN"/>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4426" name="Text Box 10">
            <a:extLst>
              <a:ext uri="{FF2B5EF4-FFF2-40B4-BE49-F238E27FC236}">
                <a16:creationId xmlns:a16="http://schemas.microsoft.com/office/drawing/2014/main" id="{F62386E4-7461-48EC-800E-D17D1CC69C77}"/>
              </a:ext>
            </a:extLst>
          </p:cNvPr>
          <p:cNvSpPr txBox="1">
            <a:spLocks noChangeArrowheads="1"/>
          </p:cNvSpPr>
          <p:nvPr/>
        </p:nvSpPr>
        <p:spPr bwMode="auto">
          <a:xfrm>
            <a:off x="6080125" y="3933825"/>
            <a:ext cx="2879725" cy="460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latin typeface="Times New Roman" panose="02020603050405020304" pitchFamily="18" charset="0"/>
                <a:ea typeface="宋体" panose="02010600030101010101" pitchFamily="2" charset="-122"/>
                <a:cs typeface="Times New Roman" panose="02020603050405020304" pitchFamily="18" charset="0"/>
              </a:rPr>
              <a:t>乙基</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庚烯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graphicFrame>
        <p:nvGraphicFramePr>
          <p:cNvPr id="444437" name="Object 21">
            <a:extLst>
              <a:ext uri="{FF2B5EF4-FFF2-40B4-BE49-F238E27FC236}">
                <a16:creationId xmlns:a16="http://schemas.microsoft.com/office/drawing/2014/main" id="{FC6451F0-6723-440D-A2A7-11B9B563EAA1}"/>
              </a:ext>
            </a:extLst>
          </p:cNvPr>
          <p:cNvGraphicFramePr>
            <a:graphicFrameLocks noChangeAspect="1"/>
          </p:cNvGraphicFramePr>
          <p:nvPr/>
        </p:nvGraphicFramePr>
        <p:xfrm>
          <a:off x="846138" y="1196975"/>
          <a:ext cx="3725862" cy="1295400"/>
        </p:xfrm>
        <a:graphic>
          <a:graphicData uri="http://schemas.openxmlformats.org/presentationml/2006/ole">
            <mc:AlternateContent xmlns:mc="http://schemas.openxmlformats.org/markup-compatibility/2006">
              <mc:Choice xmlns:v="urn:schemas-microsoft-com:vml" Requires="v">
                <p:oleObj spid="_x0000_s149550" name="CS ChemDraw Drawing" r:id="rId3" imgW="2433247" imgH="845432" progId="ChemDraw.Document.6.0">
                  <p:embed/>
                </p:oleObj>
              </mc:Choice>
              <mc:Fallback>
                <p:oleObj name="CS ChemDraw Drawing" r:id="rId3" imgW="2433247" imgH="845432" progId="ChemDraw.Document.6.0">
                  <p:embed/>
                  <p:pic>
                    <p:nvPicPr>
                      <p:cNvPr id="444437" name="Object 21">
                        <a:extLst>
                          <a:ext uri="{FF2B5EF4-FFF2-40B4-BE49-F238E27FC236}">
                            <a16:creationId xmlns:a16="http://schemas.microsoft.com/office/drawing/2014/main" id="{FC6451F0-6723-440D-A2A7-11B9B563E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1196975"/>
                        <a:ext cx="37258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4439" name="Rectangle 23">
            <a:extLst>
              <a:ext uri="{FF2B5EF4-FFF2-40B4-BE49-F238E27FC236}">
                <a16:creationId xmlns:a16="http://schemas.microsoft.com/office/drawing/2014/main" id="{496C3ABE-2A1E-45BF-999F-BB0C3DD1A683}"/>
              </a:ext>
            </a:extLst>
          </p:cNvPr>
          <p:cNvSpPr>
            <a:spLocks noChangeArrowheads="1"/>
          </p:cNvSpPr>
          <p:nvPr/>
        </p:nvSpPr>
        <p:spPr bwMode="auto">
          <a:xfrm>
            <a:off x="6081713" y="1484313"/>
            <a:ext cx="17240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戊烯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graphicFrame>
        <p:nvGraphicFramePr>
          <p:cNvPr id="444443" name="Object 27">
            <a:extLst>
              <a:ext uri="{FF2B5EF4-FFF2-40B4-BE49-F238E27FC236}">
                <a16:creationId xmlns:a16="http://schemas.microsoft.com/office/drawing/2014/main" id="{37860223-0B9E-479F-BDB1-9312C0F82BB0}"/>
              </a:ext>
            </a:extLst>
          </p:cNvPr>
          <p:cNvGraphicFramePr>
            <a:graphicFrameLocks noGrp="1" noChangeAspect="1"/>
          </p:cNvGraphicFramePr>
          <p:nvPr>
            <p:ph sz="quarter" idx="1"/>
          </p:nvPr>
        </p:nvGraphicFramePr>
        <p:xfrm>
          <a:off x="846138" y="3533775"/>
          <a:ext cx="4603750" cy="1663700"/>
        </p:xfrm>
        <a:graphic>
          <a:graphicData uri="http://schemas.openxmlformats.org/presentationml/2006/ole">
            <mc:AlternateContent xmlns:mc="http://schemas.openxmlformats.org/markup-compatibility/2006">
              <mc:Choice xmlns:v="urn:schemas-microsoft-com:vml" Requires="v">
                <p:oleObj spid="_x0000_s149551" name="CS ChemDraw Drawing" r:id="rId5" imgW="3264125" imgH="1179070" progId="ChemDraw.Document.6.0">
                  <p:embed/>
                </p:oleObj>
              </mc:Choice>
              <mc:Fallback>
                <p:oleObj name="CS ChemDraw Drawing" r:id="rId5" imgW="3264125" imgH="1179070" progId="ChemDraw.Document.6.0">
                  <p:embed/>
                  <p:pic>
                    <p:nvPicPr>
                      <p:cNvPr id="444443" name="Object 27">
                        <a:extLst>
                          <a:ext uri="{FF2B5EF4-FFF2-40B4-BE49-F238E27FC236}">
                            <a16:creationId xmlns:a16="http://schemas.microsoft.com/office/drawing/2014/main" id="{37860223-0B9E-479F-BDB1-9312C0F82BB0}"/>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3533775"/>
                        <a:ext cx="46037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C523676-833D-443A-83A2-8ACB85943584}"/>
              </a:ext>
            </a:extLst>
          </p:cNvPr>
          <p:cNvSpPr>
            <a:spLocks noGrp="1"/>
          </p:cNvSpPr>
          <p:nvPr>
            <p:ph type="dt" sz="half" idx="10"/>
          </p:nvPr>
        </p:nvSpPr>
        <p:spPr/>
        <p:txBody>
          <a:bodyPr/>
          <a:lstStyle/>
          <a:p>
            <a:pPr>
              <a:defRPr/>
            </a:pPr>
            <a:fld id="{9928F5B3-0086-4DFA-BCF6-6651FA3FFC2D}"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0964C2D4-61D5-40E5-9DBE-A2195705C071}"/>
              </a:ext>
            </a:extLst>
          </p:cNvPr>
          <p:cNvSpPr>
            <a:spLocks noGrp="1"/>
          </p:cNvSpPr>
          <p:nvPr>
            <p:ph type="sldNum" sz="quarter" idx="12"/>
          </p:nvPr>
        </p:nvSpPr>
        <p:spPr/>
        <p:txBody>
          <a:bodyPr/>
          <a:lstStyle/>
          <a:p>
            <a:pPr>
              <a:defRPr/>
            </a:pPr>
            <a:fld id="{E7D2BA56-91FA-4DC4-A7C4-93B5DA022679}" type="slidenum">
              <a:rPr lang="en-US" altLang="zh-CN" smtClean="0"/>
              <a:pPr>
                <a:defRPr/>
              </a:pPr>
              <a:t>80</a:t>
            </a:fld>
            <a:endParaRPr lang="en-US" altLang="zh-CN"/>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44437"/>
                                        </p:tgtEl>
                                        <p:attrNameLst>
                                          <p:attrName>style.visibility</p:attrName>
                                        </p:attrNameLst>
                                      </p:cBhvr>
                                      <p:to>
                                        <p:strVal val="visible"/>
                                      </p:to>
                                    </p:set>
                                    <p:animEffect transition="in" filter="slide(fromBottom)">
                                      <p:cBhvr>
                                        <p:cTn id="7" dur="500"/>
                                        <p:tgtEl>
                                          <p:spTgt spid="444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44439"/>
                                        </p:tgtEl>
                                        <p:attrNameLst>
                                          <p:attrName>style.visibility</p:attrName>
                                        </p:attrNameLst>
                                      </p:cBhvr>
                                      <p:to>
                                        <p:strVal val="visible"/>
                                      </p:to>
                                    </p:set>
                                    <p:animEffect transition="in" filter="slide(fromBottom)">
                                      <p:cBhvr>
                                        <p:cTn id="12" dur="500"/>
                                        <p:tgtEl>
                                          <p:spTgt spid="4444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444443"/>
                                        </p:tgtEl>
                                        <p:attrNameLst>
                                          <p:attrName>style.visibility</p:attrName>
                                        </p:attrNameLst>
                                      </p:cBhvr>
                                      <p:to>
                                        <p:strVal val="visible"/>
                                      </p:to>
                                    </p:set>
                                    <p:animEffect transition="in" filter="barn(inHorizontal)">
                                      <p:cBhvr>
                                        <p:cTn id="17" dur="500"/>
                                        <p:tgtEl>
                                          <p:spTgt spid="4444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4426"/>
                                        </p:tgtEl>
                                        <p:attrNameLst>
                                          <p:attrName>style.visibility</p:attrName>
                                        </p:attrNameLst>
                                      </p:cBhvr>
                                      <p:to>
                                        <p:strVal val="visible"/>
                                      </p:to>
                                    </p:set>
                                    <p:animEffect transition="in" filter="slide(fromBottom)">
                                      <p:cBhvr>
                                        <p:cTn id="22" dur="500"/>
                                        <p:tgtEl>
                                          <p:spTgt spid="444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6" grpId="0"/>
      <p:bldP spid="44443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对象 3">
            <a:extLst>
              <a:ext uri="{FF2B5EF4-FFF2-40B4-BE49-F238E27FC236}">
                <a16:creationId xmlns:a16="http://schemas.microsoft.com/office/drawing/2014/main" id="{07CC8743-93FE-466C-827D-BF345F5DBB40}"/>
              </a:ext>
            </a:extLst>
          </p:cNvPr>
          <p:cNvGraphicFramePr>
            <a:graphicFrameLocks noChangeAspect="1"/>
          </p:cNvGraphicFramePr>
          <p:nvPr/>
        </p:nvGraphicFramePr>
        <p:xfrm>
          <a:off x="249238" y="2252663"/>
          <a:ext cx="4953000" cy="2693987"/>
        </p:xfrm>
        <a:graphic>
          <a:graphicData uri="http://schemas.openxmlformats.org/presentationml/2006/ole">
            <mc:AlternateContent xmlns:mc="http://schemas.openxmlformats.org/markup-compatibility/2006">
              <mc:Choice xmlns:v="urn:schemas-microsoft-com:vml" Requires="v">
                <p:oleObj spid="_x0000_s78918" name="CS ChemDraw Drawing" r:id="rId3" imgW="2252694" imgH="1204710" progId="ChemDraw.Document.5.0">
                  <p:embed/>
                </p:oleObj>
              </mc:Choice>
              <mc:Fallback>
                <p:oleObj name="CS ChemDraw Drawing" r:id="rId3" imgW="2252694" imgH="1204710" progId="ChemDraw.Document.5.0">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2252663"/>
                        <a:ext cx="49530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8851" name="Picture 2">
            <a:extLst>
              <a:ext uri="{FF2B5EF4-FFF2-40B4-BE49-F238E27FC236}">
                <a16:creationId xmlns:a16="http://schemas.microsoft.com/office/drawing/2014/main" id="{6532AC06-9343-49E6-BB7F-19764F0DE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050" y="533400"/>
            <a:ext cx="42894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3">
            <a:extLst>
              <a:ext uri="{FF2B5EF4-FFF2-40B4-BE49-F238E27FC236}">
                <a16:creationId xmlns:a16="http://schemas.microsoft.com/office/drawing/2014/main" id="{39B86D8A-1DDD-4933-B429-E218CA8FA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238" y="4311650"/>
            <a:ext cx="37147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3EF073B8-24E3-4CCE-A1D0-FD4BF67046E5}"/>
              </a:ext>
            </a:extLst>
          </p:cNvPr>
          <p:cNvSpPr>
            <a:spLocks noGrp="1"/>
          </p:cNvSpPr>
          <p:nvPr>
            <p:ph type="dt" sz="half" idx="10"/>
          </p:nvPr>
        </p:nvSpPr>
        <p:spPr/>
        <p:txBody>
          <a:bodyPr/>
          <a:lstStyle/>
          <a:p>
            <a:pPr>
              <a:defRPr/>
            </a:pPr>
            <a:fld id="{02B08509-89E2-4689-ABFD-7A642973D607}" type="datetime11">
              <a:rPr lang="zh-CN" altLang="en-US" smtClean="0"/>
              <a:t>11:48:10</a:t>
            </a:fld>
            <a:endParaRPr lang="en-US"/>
          </a:p>
        </p:txBody>
      </p:sp>
      <p:sp>
        <p:nvSpPr>
          <p:cNvPr id="3" name="灯片编号占位符 2">
            <a:extLst>
              <a:ext uri="{FF2B5EF4-FFF2-40B4-BE49-F238E27FC236}">
                <a16:creationId xmlns:a16="http://schemas.microsoft.com/office/drawing/2014/main" id="{8514F431-0D47-41E6-BA76-01A13D8F1E91}"/>
              </a:ext>
            </a:extLst>
          </p:cNvPr>
          <p:cNvSpPr>
            <a:spLocks noGrp="1"/>
          </p:cNvSpPr>
          <p:nvPr>
            <p:ph type="sldNum" sz="quarter" idx="12"/>
          </p:nvPr>
        </p:nvSpPr>
        <p:spPr/>
        <p:txBody>
          <a:bodyPr/>
          <a:lstStyle/>
          <a:p>
            <a:pPr>
              <a:defRPr/>
            </a:pPr>
            <a:fld id="{BCBA9E55-2E73-4C0B-B437-F8F2E8CAFCEF}" type="slidenum">
              <a:rPr lang="en-US" altLang="zh-CN" smtClean="0"/>
              <a:pPr>
                <a:defRPr/>
              </a:pPr>
              <a:t>81</a:t>
            </a:fld>
            <a:endParaRPr lang="en-US" altLang="zh-CN"/>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a:extLst>
              <a:ext uri="{FF2B5EF4-FFF2-40B4-BE49-F238E27FC236}">
                <a16:creationId xmlns:a16="http://schemas.microsoft.com/office/drawing/2014/main" id="{E931B83D-EFD2-4FB6-BCEE-AB6266342AF9}"/>
              </a:ext>
            </a:extLst>
          </p:cNvPr>
          <p:cNvSpPr>
            <a:spLocks noGrp="1" noChangeArrowheads="1"/>
          </p:cNvSpPr>
          <p:nvPr>
            <p:ph type="body" idx="1"/>
          </p:nvPr>
        </p:nvSpPr>
        <p:spPr>
          <a:xfrm>
            <a:off x="685800" y="1371600"/>
            <a:ext cx="7772400" cy="1219200"/>
          </a:xfrm>
        </p:spPr>
        <p:txBody>
          <a:bodyPr>
            <a:normAutofit lnSpcReduction="10000"/>
          </a:bodyPr>
          <a:lstStyle/>
          <a:p>
            <a:pPr eaLnBrk="1" hangingPunct="1">
              <a:lnSpc>
                <a:spcPct val="150000"/>
              </a:lnSpc>
            </a:pPr>
            <a:r>
              <a:rPr lang="zh-CN" altLang="en-US" sz="2400" b="1">
                <a:latin typeface="Times New Roman" panose="02020603050405020304" pitchFamily="18" charset="0"/>
              </a:rPr>
              <a:t>与烯烃的命名原则相同，改“烯”为“炔”。 </a:t>
            </a:r>
            <a:endParaRPr lang="en-US" altLang="zh-CN" sz="2400" b="1">
              <a:latin typeface="Times New Roman" panose="02020603050405020304" pitchFamily="18" charset="0"/>
            </a:endParaRPr>
          </a:p>
          <a:p>
            <a:pPr eaLnBrk="1" hangingPunct="1">
              <a:lnSpc>
                <a:spcPct val="150000"/>
              </a:lnSpc>
            </a:pPr>
            <a:r>
              <a:rPr lang="zh-CN" altLang="en-US" sz="2400" b="1">
                <a:latin typeface="Times New Roman" panose="02020603050405020304" pitchFamily="18" charset="0"/>
              </a:rPr>
              <a:t>分子中同时存在烯键和炔键时，母体名为“烯炔”。</a:t>
            </a:r>
            <a:endParaRPr lang="en-US" altLang="zh-CN" sz="2400" b="1">
              <a:latin typeface="Times New Roman" panose="02020603050405020304" pitchFamily="18" charset="0"/>
            </a:endParaRPr>
          </a:p>
        </p:txBody>
      </p:sp>
      <p:sp>
        <p:nvSpPr>
          <p:cNvPr id="4" name="矩形 3">
            <a:extLst>
              <a:ext uri="{FF2B5EF4-FFF2-40B4-BE49-F238E27FC236}">
                <a16:creationId xmlns:a16="http://schemas.microsoft.com/office/drawing/2014/main" id="{39DBB5DD-0AF3-4DDD-84F7-166DBB5D7397}"/>
              </a:ext>
            </a:extLst>
          </p:cNvPr>
          <p:cNvSpPr/>
          <p:nvPr/>
        </p:nvSpPr>
        <p:spPr>
          <a:xfrm>
            <a:off x="65088" y="762000"/>
            <a:ext cx="3159125"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炔烃的命名总结</a:t>
            </a:r>
            <a:endParaRPr lang="en-US" altLang="zh-CN" sz="2800" b="1" dirty="0">
              <a:solidFill>
                <a:schemeClr val="tx2">
                  <a:lumMod val="75000"/>
                </a:schemeClr>
              </a:solidFill>
              <a:latin typeface="Arial" charset="0"/>
            </a:endParaRPr>
          </a:p>
        </p:txBody>
      </p:sp>
      <p:sp>
        <p:nvSpPr>
          <p:cNvPr id="16388" name="Text Box 2">
            <a:extLst>
              <a:ext uri="{FF2B5EF4-FFF2-40B4-BE49-F238E27FC236}">
                <a16:creationId xmlns:a16="http://schemas.microsoft.com/office/drawing/2014/main" id="{C5C4C7D4-DDF0-42A1-A57F-BEAF9F9604DC}"/>
              </a:ext>
            </a:extLst>
          </p:cNvPr>
          <p:cNvSpPr txBox="1">
            <a:spLocks noChangeArrowheads="1"/>
          </p:cNvSpPr>
          <p:nvPr/>
        </p:nvSpPr>
        <p:spPr bwMode="auto">
          <a:xfrm>
            <a:off x="1066800" y="2744788"/>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800" b="1">
                <a:solidFill>
                  <a:srgbClr val="0000FF"/>
                </a:solidFill>
                <a:latin typeface="Arial" panose="020B0604020202020204" pitchFamily="34" charset="0"/>
                <a:ea typeface="黑体" panose="02010609060101010101" pitchFamily="49" charset="-122"/>
              </a:rPr>
              <a:t>既含双键，又含叁键的结构</a:t>
            </a:r>
          </a:p>
        </p:txBody>
      </p:sp>
      <p:sp>
        <p:nvSpPr>
          <p:cNvPr id="16389" name="Text Box 3">
            <a:extLst>
              <a:ext uri="{FF2B5EF4-FFF2-40B4-BE49-F238E27FC236}">
                <a16:creationId xmlns:a16="http://schemas.microsoft.com/office/drawing/2014/main" id="{7B0F075A-CAC1-497A-B885-DB1F0C2441AC}"/>
              </a:ext>
            </a:extLst>
          </p:cNvPr>
          <p:cNvSpPr txBox="1">
            <a:spLocks noChangeArrowheads="1"/>
          </p:cNvSpPr>
          <p:nvPr/>
        </p:nvSpPr>
        <p:spPr bwMode="auto">
          <a:xfrm>
            <a:off x="1066800" y="3384550"/>
            <a:ext cx="696118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选主链：含有双键和叁键的最长链</a:t>
            </a:r>
          </a:p>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编    号：使双键、叁键具有最低的编号</a:t>
            </a:r>
          </a:p>
          <a:p>
            <a:pPr eaLnBrk="1" hangingPunct="1">
              <a:lnSpc>
                <a:spcPct val="115000"/>
              </a:lnSpc>
              <a:spcBef>
                <a:spcPct val="0"/>
              </a:spcBef>
              <a:buFontTx/>
              <a:buNone/>
            </a:pPr>
            <a:r>
              <a:rPr lang="zh-CN" altLang="en-US" sz="2400" b="1">
                <a:solidFill>
                  <a:srgbClr val="663300"/>
                </a:solidFill>
                <a:latin typeface="Arial" panose="020B0604020202020204" pitchFamily="34" charset="0"/>
                <a:ea typeface="黑体" panose="02010609060101010101" pitchFamily="49" charset="-122"/>
              </a:rPr>
              <a:t>                         如果位号有选择，则优先照顾双键</a:t>
            </a:r>
          </a:p>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书    写：先烯后炔</a:t>
            </a:r>
          </a:p>
        </p:txBody>
      </p:sp>
      <p:sp>
        <p:nvSpPr>
          <p:cNvPr id="15" name="Text Box 4">
            <a:extLst>
              <a:ext uri="{FF2B5EF4-FFF2-40B4-BE49-F238E27FC236}">
                <a16:creationId xmlns:a16="http://schemas.microsoft.com/office/drawing/2014/main" id="{F29BDCB7-CE03-495D-8DC3-E745049F4D66}"/>
              </a:ext>
            </a:extLst>
          </p:cNvPr>
          <p:cNvSpPr txBox="1">
            <a:spLocks noChangeArrowheads="1"/>
          </p:cNvSpPr>
          <p:nvPr/>
        </p:nvSpPr>
        <p:spPr bwMode="auto">
          <a:xfrm>
            <a:off x="1955800" y="5291138"/>
            <a:ext cx="6121400" cy="1187450"/>
          </a:xfrm>
          <a:prstGeom prst="rect">
            <a:avLst/>
          </a:prstGeom>
          <a:noFill/>
          <a:ln w="9525">
            <a:noFill/>
            <a:miter lim="800000"/>
            <a:headEnd/>
            <a:tailEnd/>
          </a:ln>
        </p:spPr>
        <p:txBody>
          <a:bodyPr>
            <a:spAutoFit/>
          </a:bodyPr>
          <a:lstStyle/>
          <a:p>
            <a:pPr>
              <a:defRPr/>
            </a:pPr>
            <a:r>
              <a:rPr lang="en-US" sz="2400" b="1">
                <a:solidFill>
                  <a:srgbClr val="663300"/>
                </a:solidFill>
                <a:effectLst>
                  <a:outerShdw blurRad="38100" dist="38100" dir="2700000" algn="tl">
                    <a:srgbClr val="C0C0C0"/>
                  </a:outerShdw>
                </a:effectLst>
                <a:ea typeface="黑体" pitchFamily="2" charset="-122"/>
              </a:rPr>
              <a:t>CH</a:t>
            </a:r>
            <a:r>
              <a:rPr lang="en-US" sz="2400" b="1" baseline="-25000">
                <a:solidFill>
                  <a:srgbClr val="663300"/>
                </a:solidFill>
                <a:effectLst>
                  <a:outerShdw blurRad="38100" dist="38100" dir="2700000" algn="tl">
                    <a:srgbClr val="C0C0C0"/>
                  </a:outerShdw>
                </a:effectLst>
                <a:ea typeface="黑体" pitchFamily="2" charset="-122"/>
              </a:rPr>
              <a:t>3</a:t>
            </a:r>
            <a:r>
              <a:rPr lang="en-US" sz="2400" b="1">
                <a:solidFill>
                  <a:srgbClr val="663300"/>
                </a:solidFill>
                <a:effectLst>
                  <a:outerShdw blurRad="38100" dist="38100" dir="2700000" algn="tl">
                    <a:srgbClr val="C0C0C0"/>
                  </a:outerShdw>
                </a:effectLst>
                <a:ea typeface="黑体" pitchFamily="2" charset="-122"/>
              </a:rPr>
              <a:t>CH=CHC≡CH          3-</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-1-</a:t>
            </a:r>
            <a:r>
              <a:rPr lang="zh-CN" altLang="en-US" sz="2400" b="1">
                <a:solidFill>
                  <a:srgbClr val="663300"/>
                </a:solidFill>
                <a:effectLst>
                  <a:outerShdw blurRad="38100" dist="38100" dir="2700000" algn="tl">
                    <a:srgbClr val="C0C0C0"/>
                  </a:outerShdw>
                </a:effectLst>
                <a:ea typeface="黑体" pitchFamily="2" charset="-122"/>
              </a:rPr>
              <a:t>炔</a:t>
            </a:r>
          </a:p>
          <a:p>
            <a:pPr>
              <a:defRPr/>
            </a:pPr>
            <a:r>
              <a:rPr lang="en-US" sz="2400" b="1">
                <a:solidFill>
                  <a:srgbClr val="663300"/>
                </a:solidFill>
                <a:effectLst>
                  <a:outerShdw blurRad="38100" dist="38100" dir="2700000" algn="tl">
                    <a:srgbClr val="C0C0C0"/>
                  </a:outerShdw>
                </a:effectLst>
                <a:ea typeface="黑体" pitchFamily="2" charset="-122"/>
              </a:rPr>
              <a:t>CH</a:t>
            </a:r>
            <a:r>
              <a:rPr lang="en-US" sz="2400" b="1" baseline="-25000">
                <a:solidFill>
                  <a:srgbClr val="663300"/>
                </a:solidFill>
                <a:effectLst>
                  <a:outerShdw blurRad="38100" dist="38100" dir="2700000" algn="tl">
                    <a:srgbClr val="C0C0C0"/>
                  </a:outerShdw>
                </a:effectLst>
                <a:ea typeface="黑体" pitchFamily="2" charset="-122"/>
              </a:rPr>
              <a:t>3</a:t>
            </a:r>
            <a:r>
              <a:rPr lang="en-US" sz="2400" b="1">
                <a:solidFill>
                  <a:srgbClr val="663300"/>
                </a:solidFill>
                <a:effectLst>
                  <a:outerShdw blurRad="38100" dist="38100" dir="2700000" algn="tl">
                    <a:srgbClr val="C0C0C0"/>
                  </a:outerShdw>
                </a:effectLst>
                <a:ea typeface="黑体" pitchFamily="2" charset="-122"/>
              </a:rPr>
              <a:t>CH ≡CCH=CH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        1-</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-3-</a:t>
            </a:r>
            <a:r>
              <a:rPr lang="zh-CN" altLang="en-US" sz="2400" b="1">
                <a:solidFill>
                  <a:srgbClr val="663300"/>
                </a:solidFill>
                <a:effectLst>
                  <a:outerShdw blurRad="38100" dist="38100" dir="2700000" algn="tl">
                    <a:srgbClr val="C0C0C0"/>
                  </a:outerShdw>
                </a:effectLst>
                <a:ea typeface="黑体" pitchFamily="2" charset="-122"/>
              </a:rPr>
              <a:t>炔</a:t>
            </a:r>
          </a:p>
          <a:p>
            <a:pPr>
              <a:defRPr/>
            </a:pPr>
            <a:r>
              <a:rPr lang="en-US" sz="2400" b="1">
                <a:solidFill>
                  <a:srgbClr val="663300"/>
                </a:solidFill>
                <a:effectLst>
                  <a:outerShdw blurRad="38100" dist="38100" dir="2700000" algn="tl">
                    <a:srgbClr val="C0C0C0"/>
                  </a:outerShdw>
                </a:effectLst>
                <a:ea typeface="黑体" pitchFamily="2" charset="-122"/>
              </a:rPr>
              <a:t>HC ≡CCH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CH=CH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        1-</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-4-</a:t>
            </a:r>
            <a:r>
              <a:rPr lang="zh-CN" altLang="en-US" sz="2400" b="1">
                <a:solidFill>
                  <a:srgbClr val="663300"/>
                </a:solidFill>
                <a:effectLst>
                  <a:outerShdw blurRad="38100" dist="38100" dir="2700000" algn="tl">
                    <a:srgbClr val="C0C0C0"/>
                  </a:outerShdw>
                </a:effectLst>
                <a:ea typeface="黑体" pitchFamily="2" charset="-122"/>
              </a:rPr>
              <a:t>炔</a:t>
            </a:r>
          </a:p>
        </p:txBody>
      </p:sp>
      <p:sp>
        <p:nvSpPr>
          <p:cNvPr id="2" name="日期占位符 1">
            <a:extLst>
              <a:ext uri="{FF2B5EF4-FFF2-40B4-BE49-F238E27FC236}">
                <a16:creationId xmlns:a16="http://schemas.microsoft.com/office/drawing/2014/main" id="{A4964744-6BD3-4F0D-A68E-BD61288E122E}"/>
              </a:ext>
            </a:extLst>
          </p:cNvPr>
          <p:cNvSpPr>
            <a:spLocks noGrp="1"/>
          </p:cNvSpPr>
          <p:nvPr>
            <p:ph type="dt" sz="half" idx="10"/>
          </p:nvPr>
        </p:nvSpPr>
        <p:spPr/>
        <p:txBody>
          <a:bodyPr/>
          <a:lstStyle/>
          <a:p>
            <a:pPr>
              <a:defRPr/>
            </a:pPr>
            <a:fld id="{B19902EE-4597-48D0-9073-7A22E8BBB378}" type="datetime11">
              <a:rPr lang="zh-CN" altLang="en-US" smtClean="0"/>
              <a:t>11:48:10</a:t>
            </a:fld>
            <a:endParaRPr lang="en-US"/>
          </a:p>
        </p:txBody>
      </p:sp>
      <p:sp>
        <p:nvSpPr>
          <p:cNvPr id="3" name="灯片编号占位符 2">
            <a:extLst>
              <a:ext uri="{FF2B5EF4-FFF2-40B4-BE49-F238E27FC236}">
                <a16:creationId xmlns:a16="http://schemas.microsoft.com/office/drawing/2014/main" id="{5FB36028-789A-4B37-BF52-1FD254A102D0}"/>
              </a:ext>
            </a:extLst>
          </p:cNvPr>
          <p:cNvSpPr>
            <a:spLocks noGrp="1"/>
          </p:cNvSpPr>
          <p:nvPr>
            <p:ph type="sldNum" sz="quarter" idx="12"/>
          </p:nvPr>
        </p:nvSpPr>
        <p:spPr/>
        <p:txBody>
          <a:bodyPr/>
          <a:lstStyle/>
          <a:p>
            <a:pPr>
              <a:defRPr/>
            </a:pPr>
            <a:fld id="{BCBA9E55-2E73-4C0B-B437-F8F2E8CAFCEF}" type="slidenum">
              <a:rPr lang="en-US" altLang="zh-CN" smtClean="0"/>
              <a:pPr>
                <a:defRPr/>
              </a:pPr>
              <a:t>82</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500"/>
                                        <p:tgtEl>
                                          <p:spTgt spid="171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wipe(left)">
                                      <p:cBhvr>
                                        <p:cTn id="12" dur="500"/>
                                        <p:tgtEl>
                                          <p:spTgt spid="1710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F55B278-9B76-47D5-9FA4-F9D683D8C856}"/>
              </a:ext>
            </a:extLst>
          </p:cNvPr>
          <p:cNvSpPr/>
          <p:nvPr/>
        </p:nvSpPr>
        <p:spPr>
          <a:xfrm>
            <a:off x="1447800" y="0"/>
            <a:ext cx="5661025" cy="815975"/>
          </a:xfrm>
          <a:prstGeom prst="rect">
            <a:avLst/>
          </a:prstGeom>
        </p:spPr>
        <p:txBody>
          <a:bodyPr wrap="none">
            <a:spAutoFit/>
          </a:bodyPr>
          <a:lstStyle/>
          <a:p>
            <a:pPr marL="719138" indent="-719138" eaLnBrk="1" fontAlgn="auto" hangingPunct="1">
              <a:lnSpc>
                <a:spcPct val="200000"/>
              </a:lnSpc>
              <a:spcBef>
                <a:spcPct val="25000"/>
              </a:spcBef>
              <a:spcAft>
                <a:spcPts val="0"/>
              </a:spcAft>
              <a:buFont typeface="Calibri" pitchFamily="34" charset="0"/>
              <a:buNone/>
              <a:defRPr/>
            </a:pPr>
            <a:r>
              <a:rPr lang="en-US" altLang="zh-CN" sz="2800" b="1" kern="0" dirty="0">
                <a:solidFill>
                  <a:srgbClr val="04617B"/>
                </a:solidFill>
                <a:latin typeface="+mn-lt"/>
                <a:ea typeface="宋体"/>
              </a:rPr>
              <a:t>Chemical Properties — </a:t>
            </a:r>
            <a:r>
              <a:rPr lang="zh-CN" altLang="en-US" sz="2800" b="1" kern="0" dirty="0">
                <a:solidFill>
                  <a:srgbClr val="04617B"/>
                </a:solidFill>
                <a:latin typeface="+mn-lt"/>
                <a:ea typeface="宋体"/>
              </a:rPr>
              <a:t>化学性质</a:t>
            </a:r>
            <a:endParaRPr lang="en-US" altLang="zh-CN" sz="2800" b="1" kern="0" dirty="0">
              <a:solidFill>
                <a:srgbClr val="04617B"/>
              </a:solidFill>
              <a:latin typeface="+mn-lt"/>
              <a:ea typeface="宋体"/>
            </a:endParaRPr>
          </a:p>
        </p:txBody>
      </p:sp>
      <p:sp>
        <p:nvSpPr>
          <p:cNvPr id="4" name="矩形 3">
            <a:extLst>
              <a:ext uri="{FF2B5EF4-FFF2-40B4-BE49-F238E27FC236}">
                <a16:creationId xmlns:a16="http://schemas.microsoft.com/office/drawing/2014/main" id="{EE00BD5D-2452-4EE6-AB40-86C4F296F8FB}"/>
              </a:ext>
            </a:extLst>
          </p:cNvPr>
          <p:cNvSpPr/>
          <p:nvPr/>
        </p:nvSpPr>
        <p:spPr>
          <a:xfrm>
            <a:off x="304800" y="4483100"/>
            <a:ext cx="2449513"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炔烃的酸性</a:t>
            </a:r>
            <a:endParaRPr lang="en-US" altLang="zh-CN" sz="2800" b="1" dirty="0">
              <a:solidFill>
                <a:schemeClr val="tx2">
                  <a:lumMod val="75000"/>
                </a:schemeClr>
              </a:solidFill>
              <a:latin typeface="Arial" charset="0"/>
              <a:ea typeface="+mn-ea"/>
            </a:endParaRPr>
          </a:p>
        </p:txBody>
      </p:sp>
      <p:sp>
        <p:nvSpPr>
          <p:cNvPr id="6" name="Rectangle 3">
            <a:extLst>
              <a:ext uri="{FF2B5EF4-FFF2-40B4-BE49-F238E27FC236}">
                <a16:creationId xmlns:a16="http://schemas.microsoft.com/office/drawing/2014/main" id="{21C85C76-A116-40D3-9185-364E3B49F380}"/>
              </a:ext>
            </a:extLst>
          </p:cNvPr>
          <p:cNvSpPr txBox="1">
            <a:spLocks noChangeArrowheads="1"/>
          </p:cNvSpPr>
          <p:nvPr/>
        </p:nvSpPr>
        <p:spPr>
          <a:xfrm>
            <a:off x="1493838" y="5037138"/>
            <a:ext cx="5530850" cy="525462"/>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400" b="1" kern="0" dirty="0"/>
              <a:t>末端炔烃酸性比水、醇弱，但比氨强。</a:t>
            </a:r>
          </a:p>
        </p:txBody>
      </p:sp>
      <p:graphicFrame>
        <p:nvGraphicFramePr>
          <p:cNvPr id="7" name="Object 4">
            <a:extLst>
              <a:ext uri="{FF2B5EF4-FFF2-40B4-BE49-F238E27FC236}">
                <a16:creationId xmlns:a16="http://schemas.microsoft.com/office/drawing/2014/main" id="{089F1D5E-2474-4BDC-86DC-4BDC4E36D6D3}"/>
              </a:ext>
            </a:extLst>
          </p:cNvPr>
          <p:cNvGraphicFramePr>
            <a:graphicFrameLocks noChangeAspect="1"/>
          </p:cNvGraphicFramePr>
          <p:nvPr/>
        </p:nvGraphicFramePr>
        <p:xfrm>
          <a:off x="1279525" y="5646738"/>
          <a:ext cx="6542088" cy="906462"/>
        </p:xfrm>
        <a:graphic>
          <a:graphicData uri="http://schemas.openxmlformats.org/presentationml/2006/ole">
            <mc:AlternateContent xmlns:mc="http://schemas.openxmlformats.org/markup-compatibility/2006">
              <mc:Choice xmlns:v="urn:schemas-microsoft-com:vml" Requires="v">
                <p:oleObj spid="_x0000_s80015" name="CS ChemDraw Drawing" r:id="rId3" imgW="2986182" imgH="357036" progId="ChemDraw.Document.5.0">
                  <p:embed/>
                </p:oleObj>
              </mc:Choice>
              <mc:Fallback>
                <p:oleObj name="CS ChemDraw Drawing" r:id="rId3" imgW="2986182" imgH="357036" progId="ChemDraw.Document.5.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5646738"/>
                        <a:ext cx="6542088"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a:extLst>
              <a:ext uri="{FF2B5EF4-FFF2-40B4-BE49-F238E27FC236}">
                <a16:creationId xmlns:a16="http://schemas.microsoft.com/office/drawing/2014/main" id="{081A8D41-611E-4899-87EC-7ED7D438D19C}"/>
              </a:ext>
            </a:extLst>
          </p:cNvPr>
          <p:cNvSpPr/>
          <p:nvPr/>
        </p:nvSpPr>
        <p:spPr>
          <a:xfrm>
            <a:off x="4919663" y="5638800"/>
            <a:ext cx="1371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79879" name="Object 2">
            <a:extLst>
              <a:ext uri="{FF2B5EF4-FFF2-40B4-BE49-F238E27FC236}">
                <a16:creationId xmlns:a16="http://schemas.microsoft.com/office/drawing/2014/main" id="{D2688F46-865C-4D65-A07A-63D3A1E285E8}"/>
              </a:ext>
            </a:extLst>
          </p:cNvPr>
          <p:cNvGraphicFramePr>
            <a:graphicFrameLocks noChangeAspect="1"/>
          </p:cNvGraphicFramePr>
          <p:nvPr/>
        </p:nvGraphicFramePr>
        <p:xfrm>
          <a:off x="2754313" y="1598613"/>
          <a:ext cx="2951162" cy="512762"/>
        </p:xfrm>
        <a:graphic>
          <a:graphicData uri="http://schemas.openxmlformats.org/presentationml/2006/ole">
            <mc:AlternateContent xmlns:mc="http://schemas.openxmlformats.org/markup-compatibility/2006">
              <mc:Choice xmlns:v="urn:schemas-microsoft-com:vml" Requires="v">
                <p:oleObj spid="_x0000_s80016" r:id="rId5" imgW="1593360" imgH="268920" progId="ChemDraw.Document.6.0">
                  <p:embed/>
                </p:oleObj>
              </mc:Choice>
              <mc:Fallback>
                <p:oleObj r:id="rId5" imgW="1593360" imgH="268920" progId="ChemDraw.Document.6.0">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313" y="1598613"/>
                        <a:ext cx="2951162"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80" name="Rectangle 7">
            <a:extLst>
              <a:ext uri="{FF2B5EF4-FFF2-40B4-BE49-F238E27FC236}">
                <a16:creationId xmlns:a16="http://schemas.microsoft.com/office/drawing/2014/main" id="{6021EAC4-CE26-438C-ABD0-D824DC18DD43}"/>
              </a:ext>
            </a:extLst>
          </p:cNvPr>
          <p:cNvSpPr>
            <a:spLocks noChangeArrowheads="1"/>
          </p:cNvSpPr>
          <p:nvPr/>
        </p:nvSpPr>
        <p:spPr bwMode="auto">
          <a:xfrm>
            <a:off x="3452813" y="1430338"/>
            <a:ext cx="1398587" cy="757237"/>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79881" name="AutoShape 10">
            <a:extLst>
              <a:ext uri="{FF2B5EF4-FFF2-40B4-BE49-F238E27FC236}">
                <a16:creationId xmlns:a16="http://schemas.microsoft.com/office/drawing/2014/main" id="{9A61B509-C672-4ECD-9157-EFCE90738355}"/>
              </a:ext>
            </a:extLst>
          </p:cNvPr>
          <p:cNvSpPr>
            <a:spLocks/>
          </p:cNvSpPr>
          <p:nvPr/>
        </p:nvSpPr>
        <p:spPr bwMode="auto">
          <a:xfrm>
            <a:off x="4564063" y="2444750"/>
            <a:ext cx="3201987" cy="430213"/>
          </a:xfrm>
          <a:prstGeom prst="borderCallout2">
            <a:avLst>
              <a:gd name="adj1" fmla="val 24079"/>
              <a:gd name="adj2" fmla="val -1926"/>
              <a:gd name="adj3" fmla="val 24079"/>
              <a:gd name="adj4" fmla="val -5495"/>
              <a:gd name="adj5" fmla="val -66889"/>
              <a:gd name="adj6" fmla="val -9190"/>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200" b="1">
                <a:solidFill>
                  <a:schemeClr val="accent2"/>
                </a:solidFill>
                <a:latin typeface="黑体" panose="02010609060101010101" pitchFamily="49" charset="-122"/>
                <a:ea typeface="黑体" panose="02010609060101010101" pitchFamily="49" charset="-122"/>
              </a:rPr>
              <a:t>富含电子、弱的</a:t>
            </a:r>
            <a:r>
              <a:rPr lang="el-GR" altLang="en-US" sz="2200" b="1">
                <a:solidFill>
                  <a:schemeClr val="accent2"/>
                </a:solidFill>
                <a:latin typeface="黑体" panose="02010609060101010101" pitchFamily="49" charset="-122"/>
                <a:ea typeface="黑体" panose="02010609060101010101" pitchFamily="49" charset="-122"/>
              </a:rPr>
              <a:t>π</a:t>
            </a:r>
            <a:r>
              <a:rPr lang="zh-CN" altLang="en-US" sz="2200" b="1">
                <a:solidFill>
                  <a:schemeClr val="accent2"/>
                </a:solidFill>
                <a:latin typeface="黑体" panose="02010609060101010101" pitchFamily="49" charset="-122"/>
                <a:ea typeface="黑体" panose="02010609060101010101" pitchFamily="49" charset="-122"/>
              </a:rPr>
              <a:t>键</a:t>
            </a:r>
          </a:p>
        </p:txBody>
      </p:sp>
      <p:sp>
        <p:nvSpPr>
          <p:cNvPr id="79882" name="Rectangle 11">
            <a:extLst>
              <a:ext uri="{FF2B5EF4-FFF2-40B4-BE49-F238E27FC236}">
                <a16:creationId xmlns:a16="http://schemas.microsoft.com/office/drawing/2014/main" id="{E20A52A9-B360-4439-86C2-8F70C2508837}"/>
              </a:ext>
            </a:extLst>
          </p:cNvPr>
          <p:cNvSpPr>
            <a:spLocks noChangeArrowheads="1"/>
          </p:cNvSpPr>
          <p:nvPr/>
        </p:nvSpPr>
        <p:spPr bwMode="auto">
          <a:xfrm>
            <a:off x="5335588" y="2986088"/>
            <a:ext cx="1849437" cy="173196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65125" indent="-3651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亲电加成</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加氢还原</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被氧化</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聚合</a:t>
            </a:r>
          </a:p>
        </p:txBody>
      </p:sp>
      <p:sp>
        <p:nvSpPr>
          <p:cNvPr id="79883" name="Rectangle 13">
            <a:extLst>
              <a:ext uri="{FF2B5EF4-FFF2-40B4-BE49-F238E27FC236}">
                <a16:creationId xmlns:a16="http://schemas.microsoft.com/office/drawing/2014/main" id="{94E01E8A-4D06-4A27-8CEC-D753A760EDB3}"/>
              </a:ext>
            </a:extLst>
          </p:cNvPr>
          <p:cNvSpPr>
            <a:spLocks noChangeArrowheads="1"/>
          </p:cNvSpPr>
          <p:nvPr/>
        </p:nvSpPr>
        <p:spPr bwMode="auto">
          <a:xfrm>
            <a:off x="4968875" y="1430338"/>
            <a:ext cx="582613" cy="757237"/>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79884" name="AutoShape 14">
            <a:extLst>
              <a:ext uri="{FF2B5EF4-FFF2-40B4-BE49-F238E27FC236}">
                <a16:creationId xmlns:a16="http://schemas.microsoft.com/office/drawing/2014/main" id="{43A5E1FB-C267-41D2-8154-0DD54758D1CD}"/>
              </a:ext>
            </a:extLst>
          </p:cNvPr>
          <p:cNvSpPr>
            <a:spLocks/>
          </p:cNvSpPr>
          <p:nvPr/>
        </p:nvSpPr>
        <p:spPr bwMode="auto">
          <a:xfrm>
            <a:off x="6337300" y="1162050"/>
            <a:ext cx="2578100" cy="755650"/>
          </a:xfrm>
          <a:prstGeom prst="borderCallout2">
            <a:avLst>
              <a:gd name="adj1" fmla="val 12222"/>
              <a:gd name="adj2" fmla="val -3120"/>
              <a:gd name="adj3" fmla="val 12222"/>
              <a:gd name="adj4" fmla="val -15722"/>
              <a:gd name="adj5" fmla="val 95926"/>
              <a:gd name="adj6" fmla="val -28917"/>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65125" indent="-3651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具有酸性</a:t>
            </a:r>
          </a:p>
          <a:p>
            <a:pPr eaLnBrk="1" hangingPunct="1">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被亲核－加成</a:t>
            </a:r>
          </a:p>
        </p:txBody>
      </p:sp>
      <p:pic>
        <p:nvPicPr>
          <p:cNvPr id="79885" name="Picture 9" descr="p69">
            <a:extLst>
              <a:ext uri="{FF2B5EF4-FFF2-40B4-BE49-F238E27FC236}">
                <a16:creationId xmlns:a16="http://schemas.microsoft.com/office/drawing/2014/main" id="{D03A149E-5BA0-481A-A9B1-A61C6FA748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0540" t="73900" r="34126" b="17961"/>
          <a:stretch>
            <a:fillRect/>
          </a:stretch>
        </p:blipFill>
        <p:spPr bwMode="auto">
          <a:xfrm>
            <a:off x="719138" y="2986088"/>
            <a:ext cx="15509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0" descr="p69">
            <a:extLst>
              <a:ext uri="{FF2B5EF4-FFF2-40B4-BE49-F238E27FC236}">
                <a16:creationId xmlns:a16="http://schemas.microsoft.com/office/drawing/2014/main" id="{9EB914E3-4305-484A-9120-BC91720AE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3672" t="72229" r="50227" b="17961"/>
          <a:stretch>
            <a:fillRect/>
          </a:stretch>
        </p:blipFill>
        <p:spPr bwMode="auto">
          <a:xfrm>
            <a:off x="581025" y="1387475"/>
            <a:ext cx="162083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2DA73CE-ABE8-4D16-A4A1-39C727034679}"/>
              </a:ext>
            </a:extLst>
          </p:cNvPr>
          <p:cNvSpPr>
            <a:spLocks noGrp="1"/>
          </p:cNvSpPr>
          <p:nvPr>
            <p:ph type="dt" sz="half" idx="10"/>
          </p:nvPr>
        </p:nvSpPr>
        <p:spPr/>
        <p:txBody>
          <a:bodyPr/>
          <a:lstStyle/>
          <a:p>
            <a:pPr>
              <a:defRPr/>
            </a:pPr>
            <a:fld id="{D8672DBE-BAF9-4143-9C51-F061DD3BE0B5}" type="datetime11">
              <a:rPr lang="zh-CN" altLang="en-US" smtClean="0"/>
              <a:t>11:48:10</a:t>
            </a:fld>
            <a:endParaRPr lang="en-US"/>
          </a:p>
        </p:txBody>
      </p:sp>
      <p:sp>
        <p:nvSpPr>
          <p:cNvPr id="8" name="灯片编号占位符 7">
            <a:extLst>
              <a:ext uri="{FF2B5EF4-FFF2-40B4-BE49-F238E27FC236}">
                <a16:creationId xmlns:a16="http://schemas.microsoft.com/office/drawing/2014/main" id="{0F93D13F-D99C-4F9D-BCF0-3B811638FB1A}"/>
              </a:ext>
            </a:extLst>
          </p:cNvPr>
          <p:cNvSpPr>
            <a:spLocks noGrp="1"/>
          </p:cNvSpPr>
          <p:nvPr>
            <p:ph type="sldNum" sz="quarter" idx="12"/>
          </p:nvPr>
        </p:nvSpPr>
        <p:spPr/>
        <p:txBody>
          <a:bodyPr/>
          <a:lstStyle/>
          <a:p>
            <a:pPr>
              <a:defRPr/>
            </a:pPr>
            <a:fld id="{D9255669-4D76-4035-84D2-5F59D5D8FE20}" type="slidenum">
              <a:rPr lang="en-US" altLang="zh-CN" smtClean="0"/>
              <a:pPr>
                <a:defRPr/>
              </a:pPr>
              <a:t>83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a:extLst>
              <a:ext uri="{FF2B5EF4-FFF2-40B4-BE49-F238E27FC236}">
                <a16:creationId xmlns:a16="http://schemas.microsoft.com/office/drawing/2014/main" id="{035EA15A-7494-4A7E-A579-B8B10950BC35}"/>
              </a:ext>
            </a:extLst>
          </p:cNvPr>
          <p:cNvSpPr>
            <a:spLocks noChangeArrowheads="1"/>
          </p:cNvSpPr>
          <p:nvPr/>
        </p:nvSpPr>
        <p:spPr bwMode="auto">
          <a:xfrm>
            <a:off x="468313" y="474197"/>
            <a:ext cx="31598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pPr>
            <a:r>
              <a:rPr lang="zh-CN" altLang="en-US" sz="2800" dirty="0">
                <a:solidFill>
                  <a:srgbClr val="CC0099"/>
                </a:solidFill>
                <a:latin typeface="Times New Roman" panose="02020603050405020304" pitchFamily="18" charset="0"/>
                <a:cs typeface="Times New Roman" panose="02020603050405020304" pitchFamily="18" charset="0"/>
              </a:rPr>
              <a:t>炔烃的化学性质</a:t>
            </a:r>
          </a:p>
        </p:txBody>
      </p:sp>
      <p:sp>
        <p:nvSpPr>
          <p:cNvPr id="373763" name="Text Box 3">
            <a:extLst>
              <a:ext uri="{FF2B5EF4-FFF2-40B4-BE49-F238E27FC236}">
                <a16:creationId xmlns:a16="http://schemas.microsoft.com/office/drawing/2014/main" id="{10E80A71-BBE1-496D-8703-C523AE3650BD}"/>
              </a:ext>
            </a:extLst>
          </p:cNvPr>
          <p:cNvSpPr txBox="1">
            <a:spLocks noChangeArrowheads="1"/>
          </p:cNvSpPr>
          <p:nvPr/>
        </p:nvSpPr>
        <p:spPr bwMode="auto">
          <a:xfrm>
            <a:off x="487363" y="1092200"/>
            <a:ext cx="874871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炔烃的化学性质和烯烃相似，也有加成、氧化和聚合等反应。这些反应都发生在叁键上。</a:t>
            </a:r>
          </a:p>
        </p:txBody>
      </p:sp>
      <p:graphicFrame>
        <p:nvGraphicFramePr>
          <p:cNvPr id="373764" name="Object 4">
            <a:extLst>
              <a:ext uri="{FF2B5EF4-FFF2-40B4-BE49-F238E27FC236}">
                <a16:creationId xmlns:a16="http://schemas.microsoft.com/office/drawing/2014/main" id="{AC7EEFD0-17CF-47F8-A8F6-FFBA8C7AD338}"/>
              </a:ext>
            </a:extLst>
          </p:cNvPr>
          <p:cNvGraphicFramePr>
            <a:graphicFrameLocks noChangeAspect="1"/>
          </p:cNvGraphicFramePr>
          <p:nvPr/>
        </p:nvGraphicFramePr>
        <p:xfrm>
          <a:off x="1908175" y="2276475"/>
          <a:ext cx="3429000" cy="496888"/>
        </p:xfrm>
        <a:graphic>
          <a:graphicData uri="http://schemas.openxmlformats.org/presentationml/2006/ole">
            <mc:AlternateContent xmlns:mc="http://schemas.openxmlformats.org/markup-compatibility/2006">
              <mc:Choice xmlns:v="urn:schemas-microsoft-com:vml" Requires="v">
                <p:oleObj spid="_x0000_s140336" name="Document" r:id="rId3" imgW="1714500" imgH="247650" progId="ChemWindow.Document">
                  <p:embed/>
                </p:oleObj>
              </mc:Choice>
              <mc:Fallback>
                <p:oleObj name="Document" r:id="rId3" imgW="1714500" imgH="247650" progId="ChemWindow.Document">
                  <p:embed/>
                  <p:pic>
                    <p:nvPicPr>
                      <p:cNvPr id="373764" name="Object 4">
                        <a:extLst>
                          <a:ext uri="{FF2B5EF4-FFF2-40B4-BE49-F238E27FC236}">
                            <a16:creationId xmlns:a16="http://schemas.microsoft.com/office/drawing/2014/main" id="{AC7EEFD0-17CF-47F8-A8F6-FFBA8C7AD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276475"/>
                        <a:ext cx="3429000" cy="496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5" name="Text Box 5">
            <a:extLst>
              <a:ext uri="{FF2B5EF4-FFF2-40B4-BE49-F238E27FC236}">
                <a16:creationId xmlns:a16="http://schemas.microsoft.com/office/drawing/2014/main" id="{85725598-198E-4A62-9D9C-2310D49ECD5F}"/>
              </a:ext>
            </a:extLst>
          </p:cNvPr>
          <p:cNvSpPr txBox="1">
            <a:spLocks noChangeArrowheads="1"/>
          </p:cNvSpPr>
          <p:nvPr/>
        </p:nvSpPr>
        <p:spPr bwMode="auto">
          <a:xfrm>
            <a:off x="228600" y="2895600"/>
            <a:ext cx="8610600" cy="4619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C-H </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键中，</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C</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使用的杂化轨道</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S</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轨道成分越多，</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的酸性越强。</a:t>
            </a:r>
            <a:endParaRPr kumimoji="1"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73766" name="Object 6">
            <a:extLst>
              <a:ext uri="{FF2B5EF4-FFF2-40B4-BE49-F238E27FC236}">
                <a16:creationId xmlns:a16="http://schemas.microsoft.com/office/drawing/2014/main" id="{3A536C76-2FF2-4519-967F-C9245A874E79}"/>
              </a:ext>
            </a:extLst>
          </p:cNvPr>
          <p:cNvGraphicFramePr>
            <a:graphicFrameLocks noChangeAspect="1"/>
          </p:cNvGraphicFramePr>
          <p:nvPr/>
        </p:nvGraphicFramePr>
        <p:xfrm>
          <a:off x="2051050" y="3500438"/>
          <a:ext cx="4824413" cy="1538287"/>
        </p:xfrm>
        <a:graphic>
          <a:graphicData uri="http://schemas.openxmlformats.org/presentationml/2006/ole">
            <mc:AlternateContent xmlns:mc="http://schemas.openxmlformats.org/markup-compatibility/2006">
              <mc:Choice xmlns:v="urn:schemas-microsoft-com:vml" Requires="v">
                <p:oleObj spid="_x0000_s140337" name="Document" r:id="rId5" imgW="2686050" imgH="857250" progId="ChemWindow.Document">
                  <p:embed/>
                </p:oleObj>
              </mc:Choice>
              <mc:Fallback>
                <p:oleObj name="Document" r:id="rId5" imgW="2686050" imgH="857250" progId="ChemWindow.Document">
                  <p:embed/>
                  <p:pic>
                    <p:nvPicPr>
                      <p:cNvPr id="373766" name="Object 6">
                        <a:extLst>
                          <a:ext uri="{FF2B5EF4-FFF2-40B4-BE49-F238E27FC236}">
                            <a16:creationId xmlns:a16="http://schemas.microsoft.com/office/drawing/2014/main" id="{3A536C76-2FF2-4519-967F-C9245A874E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500438"/>
                        <a:ext cx="4824413" cy="15382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7" name="Text Box 7">
            <a:extLst>
              <a:ext uri="{FF2B5EF4-FFF2-40B4-BE49-F238E27FC236}">
                <a16:creationId xmlns:a16="http://schemas.microsoft.com/office/drawing/2014/main" id="{5E5593F5-21AB-40B4-BFDD-125016C5E86E}"/>
              </a:ext>
            </a:extLst>
          </p:cNvPr>
          <p:cNvSpPr txBox="1">
            <a:spLocks noChangeArrowheads="1"/>
          </p:cNvSpPr>
          <p:nvPr/>
        </p:nvSpPr>
        <p:spPr bwMode="auto">
          <a:xfrm>
            <a:off x="611188" y="5157788"/>
            <a:ext cx="8294687"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亲电加成活性下降，可发生亲核加成；</a:t>
            </a:r>
          </a:p>
          <a:p>
            <a:pPr eaLnBrk="1" hangingPunct="1">
              <a:spcBef>
                <a:spcPct val="50000"/>
              </a:spcBef>
            </a:pP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炔烃易与</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RCOOH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HCN</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等含有活泼氢的化合物进行</a:t>
            </a:r>
            <a:r>
              <a:rPr kumimoji="1"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亲核加成。</a:t>
            </a:r>
          </a:p>
        </p:txBody>
      </p:sp>
      <p:sp>
        <p:nvSpPr>
          <p:cNvPr id="373768" name="Rectangle 8">
            <a:extLst>
              <a:ext uri="{FF2B5EF4-FFF2-40B4-BE49-F238E27FC236}">
                <a16:creationId xmlns:a16="http://schemas.microsoft.com/office/drawing/2014/main" id="{36E000D0-2933-4D77-96B4-929B89F64F10}"/>
              </a:ext>
            </a:extLst>
          </p:cNvPr>
          <p:cNvSpPr>
            <a:spLocks noChangeArrowheads="1"/>
          </p:cNvSpPr>
          <p:nvPr/>
        </p:nvSpPr>
        <p:spPr bwMode="auto">
          <a:xfrm>
            <a:off x="5756275" y="2246313"/>
            <a:ext cx="295910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O </a:t>
            </a:r>
            <a:r>
              <a:rPr kumimoji="1" lang="en-US" altLang="zh-CN" sz="24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&gt; </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CH</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 </a:t>
            </a:r>
            <a:r>
              <a:rPr kumimoji="1" lang="en-US" altLang="zh-CN" sz="2400">
                <a:solidFill>
                  <a:schemeClr val="fo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&gt; </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NH</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p>
        </p:txBody>
      </p:sp>
      <p:sp>
        <p:nvSpPr>
          <p:cNvPr id="2" name="日期占位符 1">
            <a:extLst>
              <a:ext uri="{FF2B5EF4-FFF2-40B4-BE49-F238E27FC236}">
                <a16:creationId xmlns:a16="http://schemas.microsoft.com/office/drawing/2014/main" id="{AC63100B-83B0-4A6B-BEA9-590872F35DAA}"/>
              </a:ext>
            </a:extLst>
          </p:cNvPr>
          <p:cNvSpPr>
            <a:spLocks noGrp="1"/>
          </p:cNvSpPr>
          <p:nvPr>
            <p:ph type="dt" sz="half" idx="10"/>
          </p:nvPr>
        </p:nvSpPr>
        <p:spPr/>
        <p:txBody>
          <a:bodyPr/>
          <a:lstStyle/>
          <a:p>
            <a:pPr>
              <a:defRPr/>
            </a:pPr>
            <a:fld id="{5BEA7F35-13F6-4270-A9DE-75070D9FEE00}" type="datetime11">
              <a:rPr lang="zh-CN" altLang="en-US" smtClean="0"/>
              <a:t>11:48:10</a:t>
            </a:fld>
            <a:endParaRPr lang="en-US"/>
          </a:p>
        </p:txBody>
      </p:sp>
      <p:sp>
        <p:nvSpPr>
          <p:cNvPr id="3" name="灯片编号占位符 2">
            <a:extLst>
              <a:ext uri="{FF2B5EF4-FFF2-40B4-BE49-F238E27FC236}">
                <a16:creationId xmlns:a16="http://schemas.microsoft.com/office/drawing/2014/main" id="{42BD6890-0FDA-4CB0-AA33-0492224A2F25}"/>
              </a:ext>
            </a:extLst>
          </p:cNvPr>
          <p:cNvSpPr>
            <a:spLocks noGrp="1"/>
          </p:cNvSpPr>
          <p:nvPr>
            <p:ph type="sldNum" sz="quarter" idx="12"/>
          </p:nvPr>
        </p:nvSpPr>
        <p:spPr/>
        <p:txBody>
          <a:bodyPr/>
          <a:lstStyle/>
          <a:p>
            <a:pPr>
              <a:defRPr/>
            </a:pPr>
            <a:fld id="{D9255669-4D76-4035-84D2-5F59D5D8FE20}" type="slidenum">
              <a:rPr lang="en-US" altLang="zh-CN" smtClean="0"/>
              <a:pPr>
                <a:defRPr/>
              </a:pPr>
              <a:t>84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3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73763"/>
                                        </p:tgtEl>
                                        <p:attrNameLst>
                                          <p:attrName>style.visibility</p:attrName>
                                        </p:attrNameLst>
                                      </p:cBhvr>
                                      <p:to>
                                        <p:strVal val="visible"/>
                                      </p:to>
                                    </p:set>
                                    <p:anim calcmode="lin" valueType="num">
                                      <p:cBhvr additive="base">
                                        <p:cTn id="11" dur="500" fill="hold"/>
                                        <p:tgtEl>
                                          <p:spTgt spid="373763"/>
                                        </p:tgtEl>
                                        <p:attrNameLst>
                                          <p:attrName>ppt_x</p:attrName>
                                        </p:attrNameLst>
                                      </p:cBhvr>
                                      <p:tavLst>
                                        <p:tav tm="0">
                                          <p:val>
                                            <p:strVal val="#ppt_x"/>
                                          </p:val>
                                        </p:tav>
                                        <p:tav tm="100000">
                                          <p:val>
                                            <p:strVal val="#ppt_x"/>
                                          </p:val>
                                        </p:tav>
                                      </p:tavLst>
                                    </p:anim>
                                    <p:anim calcmode="lin" valueType="num">
                                      <p:cBhvr additive="base">
                                        <p:cTn id="12" dur="500" fill="hold"/>
                                        <p:tgtEl>
                                          <p:spTgt spid="37376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3764"/>
                                        </p:tgtEl>
                                        <p:attrNameLst>
                                          <p:attrName>style.visibility</p:attrName>
                                        </p:attrNameLst>
                                      </p:cBhvr>
                                      <p:to>
                                        <p:strVal val="visible"/>
                                      </p:to>
                                    </p:set>
                                    <p:animEffect transition="in" filter="wipe(left)">
                                      <p:cBhvr>
                                        <p:cTn id="17" dur="500"/>
                                        <p:tgtEl>
                                          <p:spTgt spid="373764"/>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373768"/>
                                        </p:tgtEl>
                                        <p:attrNameLst>
                                          <p:attrName>style.visibility</p:attrName>
                                        </p:attrNameLst>
                                      </p:cBhvr>
                                      <p:to>
                                        <p:strVal val="visible"/>
                                      </p:to>
                                    </p:set>
                                    <p:animEffect transition="in" filter="strips(downRight)">
                                      <p:cBhvr>
                                        <p:cTn id="20" dur="500"/>
                                        <p:tgtEl>
                                          <p:spTgt spid="3737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373765"/>
                                        </p:tgtEl>
                                        <p:attrNameLst>
                                          <p:attrName>style.visibility</p:attrName>
                                        </p:attrNameLst>
                                      </p:cBhvr>
                                      <p:to>
                                        <p:strVal val="visible"/>
                                      </p:to>
                                    </p:set>
                                    <p:animEffect transition="in" filter="barn(outVertical)">
                                      <p:cBhvr>
                                        <p:cTn id="25" dur="500"/>
                                        <p:tgtEl>
                                          <p:spTgt spid="3737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373766"/>
                                        </p:tgtEl>
                                        <p:attrNameLst>
                                          <p:attrName>style.visibility</p:attrName>
                                        </p:attrNameLst>
                                      </p:cBhvr>
                                      <p:to>
                                        <p:strVal val="visible"/>
                                      </p:to>
                                    </p:set>
                                    <p:anim calcmode="lin" valueType="num">
                                      <p:cBhvr>
                                        <p:cTn id="30" dur="500" fill="hold"/>
                                        <p:tgtEl>
                                          <p:spTgt spid="373766"/>
                                        </p:tgtEl>
                                        <p:attrNameLst>
                                          <p:attrName>ppt_w</p:attrName>
                                        </p:attrNameLst>
                                      </p:cBhvr>
                                      <p:tavLst>
                                        <p:tav tm="0">
                                          <p:val>
                                            <p:fltVal val="0"/>
                                          </p:val>
                                        </p:tav>
                                        <p:tav tm="100000">
                                          <p:val>
                                            <p:strVal val="#ppt_w"/>
                                          </p:val>
                                        </p:tav>
                                      </p:tavLst>
                                    </p:anim>
                                    <p:anim calcmode="lin" valueType="num">
                                      <p:cBhvr>
                                        <p:cTn id="31" dur="500" fill="hold"/>
                                        <p:tgtEl>
                                          <p:spTgt spid="37376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3767">
                                            <p:txEl>
                                              <p:pRg st="0" end="0"/>
                                            </p:txEl>
                                          </p:spTgt>
                                        </p:tgtEl>
                                        <p:attrNameLst>
                                          <p:attrName>style.visibility</p:attrName>
                                        </p:attrNameLst>
                                      </p:cBhvr>
                                      <p:to>
                                        <p:strVal val="visible"/>
                                      </p:to>
                                    </p:set>
                                    <p:animEffect transition="in" filter="wipe(left)">
                                      <p:cBhvr>
                                        <p:cTn id="36" dur="500"/>
                                        <p:tgtEl>
                                          <p:spTgt spid="373767">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73767">
                                            <p:txEl>
                                              <p:pRg st="1" end="1"/>
                                            </p:txEl>
                                          </p:spTgt>
                                        </p:tgtEl>
                                        <p:attrNameLst>
                                          <p:attrName>style.visibility</p:attrName>
                                        </p:attrNameLst>
                                      </p:cBhvr>
                                      <p:to>
                                        <p:strVal val="visible"/>
                                      </p:to>
                                    </p:set>
                                    <p:animEffect transition="in" filter="wipe(left)">
                                      <p:cBhvr>
                                        <p:cTn id="41" dur="500"/>
                                        <p:tgtEl>
                                          <p:spTgt spid="3737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autoUpdateAnimBg="0"/>
      <p:bldP spid="373763" grpId="0" autoUpdateAnimBg="0"/>
      <p:bldP spid="373765" grpId="0" animBg="1" autoUpdateAnimBg="0"/>
      <p:bldP spid="373767" grpId="0" build="p" autoUpdateAnimBg="0"/>
      <p:bldP spid="37376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FE17B3D5-AC4D-4A16-82FA-9C05826FA319}"/>
              </a:ext>
            </a:extLst>
          </p:cNvPr>
          <p:cNvGraphicFramePr>
            <a:graphicFrameLocks noChangeAspect="1"/>
          </p:cNvGraphicFramePr>
          <p:nvPr/>
        </p:nvGraphicFramePr>
        <p:xfrm>
          <a:off x="685800" y="1600200"/>
          <a:ext cx="7580313" cy="4600575"/>
        </p:xfrm>
        <a:graphic>
          <a:graphicData uri="http://schemas.openxmlformats.org/presentationml/2006/ole">
            <mc:AlternateContent xmlns:mc="http://schemas.openxmlformats.org/markup-compatibility/2006">
              <mc:Choice xmlns:v="urn:schemas-microsoft-com:vml" Requires="v">
                <p:oleObj spid="_x0000_s80966" name="CS ChemDraw Drawing" r:id="rId3" imgW="2628900" imgH="1582420" progId="ChemDraw.Document.5.0">
                  <p:embed/>
                </p:oleObj>
              </mc:Choice>
              <mc:Fallback>
                <p:oleObj name="CS ChemDraw Drawing" r:id="rId3" imgW="2628900" imgH="1582420"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758031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a:extLst>
              <a:ext uri="{FF2B5EF4-FFF2-40B4-BE49-F238E27FC236}">
                <a16:creationId xmlns:a16="http://schemas.microsoft.com/office/drawing/2014/main" id="{AD08A3D7-E28B-4430-9A64-55AF26B03795}"/>
              </a:ext>
            </a:extLst>
          </p:cNvPr>
          <p:cNvSpPr txBox="1">
            <a:spLocks noChangeArrowheads="1"/>
          </p:cNvSpPr>
          <p:nvPr/>
        </p:nvSpPr>
        <p:spPr>
          <a:xfrm>
            <a:off x="228600" y="739775"/>
            <a:ext cx="3316288" cy="56673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600" b="1" dirty="0">
                <a:solidFill>
                  <a:schemeClr val="tx2">
                    <a:lumMod val="75000"/>
                  </a:schemeClr>
                </a:solidFill>
                <a:latin typeface="Arial" charset="0"/>
                <a:ea typeface="宋体" pitchFamily="2" charset="-122"/>
                <a:cs typeface="+mn-cs"/>
              </a:rPr>
              <a:t>金属炔化物的生成</a:t>
            </a:r>
          </a:p>
        </p:txBody>
      </p:sp>
      <p:sp>
        <p:nvSpPr>
          <p:cNvPr id="4" name="矩形 3">
            <a:extLst>
              <a:ext uri="{FF2B5EF4-FFF2-40B4-BE49-F238E27FC236}">
                <a16:creationId xmlns:a16="http://schemas.microsoft.com/office/drawing/2014/main" id="{CAAFD509-63DD-409E-A5EE-288C7E8BB492}"/>
              </a:ext>
            </a:extLst>
          </p:cNvPr>
          <p:cNvSpPr/>
          <p:nvPr/>
        </p:nvSpPr>
        <p:spPr>
          <a:xfrm>
            <a:off x="5800725" y="2543175"/>
            <a:ext cx="2286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5D06B754-E3E7-4CE0-952A-68E4F0B505CB}"/>
              </a:ext>
            </a:extLst>
          </p:cNvPr>
          <p:cNvSpPr/>
          <p:nvPr/>
        </p:nvSpPr>
        <p:spPr>
          <a:xfrm>
            <a:off x="5638800" y="4191000"/>
            <a:ext cx="274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日期占位符 5">
            <a:extLst>
              <a:ext uri="{FF2B5EF4-FFF2-40B4-BE49-F238E27FC236}">
                <a16:creationId xmlns:a16="http://schemas.microsoft.com/office/drawing/2014/main" id="{79D57AEE-AC99-4834-8209-6A22754C9898}"/>
              </a:ext>
            </a:extLst>
          </p:cNvPr>
          <p:cNvSpPr>
            <a:spLocks noGrp="1"/>
          </p:cNvSpPr>
          <p:nvPr>
            <p:ph type="dt" sz="half" idx="10"/>
          </p:nvPr>
        </p:nvSpPr>
        <p:spPr/>
        <p:txBody>
          <a:bodyPr/>
          <a:lstStyle/>
          <a:p>
            <a:pPr>
              <a:defRPr/>
            </a:pPr>
            <a:fld id="{E1973FB4-4AC0-4BE9-A147-58CF7498CBED}" type="datetime11">
              <a:rPr lang="zh-CN" altLang="en-US" smtClean="0"/>
              <a:t>11:48:10</a:t>
            </a:fld>
            <a:endParaRPr lang="en-US"/>
          </a:p>
        </p:txBody>
      </p:sp>
      <p:sp>
        <p:nvSpPr>
          <p:cNvPr id="7" name="灯片编号占位符 6">
            <a:extLst>
              <a:ext uri="{FF2B5EF4-FFF2-40B4-BE49-F238E27FC236}">
                <a16:creationId xmlns:a16="http://schemas.microsoft.com/office/drawing/2014/main" id="{6564AA2C-3CDE-40F6-8AB8-53473D14399F}"/>
              </a:ext>
            </a:extLst>
          </p:cNvPr>
          <p:cNvSpPr>
            <a:spLocks noGrp="1"/>
          </p:cNvSpPr>
          <p:nvPr>
            <p:ph type="sldNum" sz="quarter" idx="12"/>
          </p:nvPr>
        </p:nvSpPr>
        <p:spPr/>
        <p:txBody>
          <a:bodyPr/>
          <a:lstStyle/>
          <a:p>
            <a:pPr>
              <a:defRPr/>
            </a:pPr>
            <a:fld id="{D9255669-4D76-4035-84D2-5F59D5D8FE20}" type="slidenum">
              <a:rPr lang="en-US" altLang="zh-CN" smtClean="0"/>
              <a:pPr>
                <a:defRPr/>
              </a:pPr>
              <a:t>85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7">
            <a:extLst>
              <a:ext uri="{FF2B5EF4-FFF2-40B4-BE49-F238E27FC236}">
                <a16:creationId xmlns:a16="http://schemas.microsoft.com/office/drawing/2014/main" id="{5B3CC3F6-F16A-435A-BAA2-1E1D6027A76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63" y="5686425"/>
            <a:ext cx="71913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6">
            <a:extLst>
              <a:ext uri="{FF2B5EF4-FFF2-40B4-BE49-F238E27FC236}">
                <a16:creationId xmlns:a16="http://schemas.microsoft.com/office/drawing/2014/main" id="{53675942-EBAB-4A36-B178-EFAEC17A962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63" y="4848225"/>
            <a:ext cx="7296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4">
            <a:extLst>
              <a:ext uri="{FF2B5EF4-FFF2-40B4-BE49-F238E27FC236}">
                <a16:creationId xmlns:a16="http://schemas.microsoft.com/office/drawing/2014/main" id="{DD051882-87AC-4793-8ADE-639F2E1925FF}"/>
              </a:ext>
            </a:extLst>
          </p:cNvPr>
          <p:cNvSpPr txBox="1">
            <a:spLocks noChangeArrowheads="1"/>
          </p:cNvSpPr>
          <p:nvPr/>
        </p:nvSpPr>
        <p:spPr bwMode="auto">
          <a:xfrm>
            <a:off x="715963" y="4162425"/>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Arial" panose="020B0604020202020204" pitchFamily="34" charset="0"/>
                <a:ea typeface="黑体" panose="02010609060101010101" pitchFamily="49" charset="-122"/>
              </a:rPr>
              <a:t>动力之二：生成沉淀</a:t>
            </a:r>
          </a:p>
        </p:txBody>
      </p:sp>
      <p:sp>
        <p:nvSpPr>
          <p:cNvPr id="81925" name="Text Box 6">
            <a:extLst>
              <a:ext uri="{FF2B5EF4-FFF2-40B4-BE49-F238E27FC236}">
                <a16:creationId xmlns:a16="http://schemas.microsoft.com/office/drawing/2014/main" id="{0068CAB7-63FE-48F0-B3A5-D53E7B60CD17}"/>
              </a:ext>
            </a:extLst>
          </p:cNvPr>
          <p:cNvSpPr txBox="1">
            <a:spLocks noChangeArrowheads="1"/>
          </p:cNvSpPr>
          <p:nvPr/>
        </p:nvSpPr>
        <p:spPr bwMode="auto">
          <a:xfrm>
            <a:off x="5135563" y="52292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663300"/>
                </a:solidFill>
                <a:latin typeface="Arial" panose="020B0604020202020204" pitchFamily="34" charset="0"/>
                <a:ea typeface="黑体" panose="02010609060101010101" pitchFamily="49" charset="-122"/>
              </a:rPr>
              <a:t>白</a:t>
            </a:r>
          </a:p>
        </p:txBody>
      </p:sp>
      <p:sp>
        <p:nvSpPr>
          <p:cNvPr id="81926" name="Text Box 8">
            <a:extLst>
              <a:ext uri="{FF2B5EF4-FFF2-40B4-BE49-F238E27FC236}">
                <a16:creationId xmlns:a16="http://schemas.microsoft.com/office/drawing/2014/main" id="{A7A3C2C4-CA5F-478F-96D4-6A877340677F}"/>
              </a:ext>
            </a:extLst>
          </p:cNvPr>
          <p:cNvSpPr txBox="1">
            <a:spLocks noChangeArrowheads="1"/>
          </p:cNvSpPr>
          <p:nvPr/>
        </p:nvSpPr>
        <p:spPr bwMode="auto">
          <a:xfrm>
            <a:off x="5135563" y="61055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663300"/>
                </a:solidFill>
                <a:latin typeface="Arial" panose="020B0604020202020204" pitchFamily="34" charset="0"/>
                <a:ea typeface="黑体" panose="02010609060101010101" pitchFamily="49" charset="-122"/>
              </a:rPr>
              <a:t>红</a:t>
            </a:r>
          </a:p>
        </p:txBody>
      </p:sp>
      <p:sp>
        <p:nvSpPr>
          <p:cNvPr id="103431" name="Rectangle 9">
            <a:extLst>
              <a:ext uri="{FF2B5EF4-FFF2-40B4-BE49-F238E27FC236}">
                <a16:creationId xmlns:a16="http://schemas.microsoft.com/office/drawing/2014/main" id="{ECF21299-CE56-4756-86D8-0A212EF027C2}"/>
              </a:ext>
            </a:extLst>
          </p:cNvPr>
          <p:cNvSpPr>
            <a:spLocks noChangeArrowheads="1"/>
          </p:cNvSpPr>
          <p:nvPr/>
        </p:nvSpPr>
        <p:spPr bwMode="auto">
          <a:xfrm>
            <a:off x="4813300" y="4521200"/>
            <a:ext cx="1160463" cy="2087563"/>
          </a:xfrm>
          <a:prstGeom prst="rect">
            <a:avLst/>
          </a:prstGeom>
          <a:noFill/>
          <a:ln w="50800">
            <a:solidFill>
              <a:srgbClr val="E6A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81928" name="Text Box 5">
            <a:extLst>
              <a:ext uri="{FF2B5EF4-FFF2-40B4-BE49-F238E27FC236}">
                <a16:creationId xmlns:a16="http://schemas.microsoft.com/office/drawing/2014/main" id="{D7846B64-6E5D-4453-B154-0E5471B1E0C6}"/>
              </a:ext>
            </a:extLst>
          </p:cNvPr>
          <p:cNvSpPr txBox="1">
            <a:spLocks noChangeArrowheads="1"/>
          </p:cNvSpPr>
          <p:nvPr/>
        </p:nvSpPr>
        <p:spPr bwMode="auto">
          <a:xfrm>
            <a:off x="706438" y="314325"/>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Arial" panose="020B0604020202020204" pitchFamily="34" charset="0"/>
                <a:ea typeface="黑体" panose="02010609060101010101" pitchFamily="49" charset="-122"/>
              </a:rPr>
              <a:t>动力之一：生成更弱的酸</a:t>
            </a:r>
          </a:p>
        </p:txBody>
      </p:sp>
      <p:sp>
        <p:nvSpPr>
          <p:cNvPr id="14" name="Text Box 10">
            <a:extLst>
              <a:ext uri="{FF2B5EF4-FFF2-40B4-BE49-F238E27FC236}">
                <a16:creationId xmlns:a16="http://schemas.microsoft.com/office/drawing/2014/main" id="{39231E7B-0673-42FC-A015-12BFA61D0FC6}"/>
              </a:ext>
            </a:extLst>
          </p:cNvPr>
          <p:cNvSpPr txBox="1">
            <a:spLocks noChangeArrowheads="1"/>
          </p:cNvSpPr>
          <p:nvPr/>
        </p:nvSpPr>
        <p:spPr bwMode="auto">
          <a:xfrm>
            <a:off x="979488" y="1905000"/>
            <a:ext cx="3095625" cy="457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rgbClr val="663300"/>
                </a:solidFill>
                <a:effectLst>
                  <a:outerShdw blurRad="38100" dist="38100" dir="2700000" algn="tl">
                    <a:srgbClr val="C0C0C0"/>
                  </a:outerShdw>
                </a:effectLst>
                <a:latin typeface="+mn-lt"/>
                <a:ea typeface="黑体" pitchFamily="2" charset="-122"/>
              </a:rPr>
              <a:t>用途：作为亲核试剂</a:t>
            </a:r>
          </a:p>
        </p:txBody>
      </p:sp>
      <p:pic>
        <p:nvPicPr>
          <p:cNvPr id="81930" name="Picture 5">
            <a:extLst>
              <a:ext uri="{FF2B5EF4-FFF2-40B4-BE49-F238E27FC236}">
                <a16:creationId xmlns:a16="http://schemas.microsoft.com/office/drawing/2014/main" id="{B4E0EED3-20C7-4D7A-AA87-E8D5FD4B46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3638" y="847725"/>
            <a:ext cx="6543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7">
            <a:extLst>
              <a:ext uri="{FF2B5EF4-FFF2-40B4-BE49-F238E27FC236}">
                <a16:creationId xmlns:a16="http://schemas.microsoft.com/office/drawing/2014/main" id="{BFF19825-EFC1-4C1B-94BD-9BCA3320226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6038" y="2362200"/>
            <a:ext cx="66389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AutoShape 3">
            <a:extLst>
              <a:ext uri="{FF2B5EF4-FFF2-40B4-BE49-F238E27FC236}">
                <a16:creationId xmlns:a16="http://schemas.microsoft.com/office/drawing/2014/main" id="{22174064-6F4A-46B3-B5EB-DACABC08778F}"/>
              </a:ext>
            </a:extLst>
          </p:cNvPr>
          <p:cNvSpPr>
            <a:spLocks noChangeAspect="1" noEditPoints="1" noChangeArrowheads="1"/>
          </p:cNvSpPr>
          <p:nvPr/>
        </p:nvSpPr>
        <p:spPr bwMode="auto">
          <a:xfrm>
            <a:off x="6900863" y="285750"/>
            <a:ext cx="1612900" cy="969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0 w 21600"/>
              <a:gd name="T13" fmla="*/ 3252 h 21600"/>
              <a:gd name="T14" fmla="*/ 17078 w 21600"/>
              <a:gd name="T15" fmla="*/ 1732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40DCD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3200" b="1"/>
              <a:t>合成</a:t>
            </a:r>
          </a:p>
        </p:txBody>
      </p:sp>
      <p:sp>
        <p:nvSpPr>
          <p:cNvPr id="81933" name="AutoShape 3">
            <a:extLst>
              <a:ext uri="{FF2B5EF4-FFF2-40B4-BE49-F238E27FC236}">
                <a16:creationId xmlns:a16="http://schemas.microsoft.com/office/drawing/2014/main" id="{9AA45B62-4348-43C4-9512-284E775A2825}"/>
              </a:ext>
            </a:extLst>
          </p:cNvPr>
          <p:cNvSpPr>
            <a:spLocks noChangeAspect="1" noEditPoints="1" noChangeArrowheads="1"/>
          </p:cNvSpPr>
          <p:nvPr/>
        </p:nvSpPr>
        <p:spPr bwMode="auto">
          <a:xfrm>
            <a:off x="6954838" y="3886200"/>
            <a:ext cx="1612900" cy="969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0 w 21600"/>
              <a:gd name="T13" fmla="*/ 3252 h 21600"/>
              <a:gd name="T14" fmla="*/ 17078 w 21600"/>
              <a:gd name="T15" fmla="*/ 1732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40DCD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3200" b="1"/>
              <a:t>鉴别</a:t>
            </a:r>
          </a:p>
        </p:txBody>
      </p:sp>
      <p:graphicFrame>
        <p:nvGraphicFramePr>
          <p:cNvPr id="2" name="对象 1">
            <a:extLst>
              <a:ext uri="{FF2B5EF4-FFF2-40B4-BE49-F238E27FC236}">
                <a16:creationId xmlns:a16="http://schemas.microsoft.com/office/drawing/2014/main" id="{EDC7215F-E953-4A6E-B5E8-6F4B58A35131}"/>
              </a:ext>
            </a:extLst>
          </p:cNvPr>
          <p:cNvGraphicFramePr>
            <a:graphicFrameLocks noChangeAspect="1"/>
          </p:cNvGraphicFramePr>
          <p:nvPr/>
        </p:nvGraphicFramePr>
        <p:xfrm>
          <a:off x="222250" y="3141663"/>
          <a:ext cx="8589963" cy="585787"/>
        </p:xfrm>
        <a:graphic>
          <a:graphicData uri="http://schemas.openxmlformats.org/presentationml/2006/ole">
            <mc:AlternateContent xmlns:mc="http://schemas.openxmlformats.org/markup-compatibility/2006">
              <mc:Choice xmlns:v="urn:schemas-microsoft-com:vml" Requires="v">
                <p:oleObj spid="_x0000_s82003" name="CS ChemDraw Drawing" r:id="rId7" imgW="4748370" imgH="309613" progId="ChemDraw.Document.5.0">
                  <p:embed/>
                </p:oleObj>
              </mc:Choice>
              <mc:Fallback>
                <p:oleObj name="CS ChemDraw Drawing" r:id="rId7" imgW="4748370" imgH="309613" progId="ChemDraw.Document.5.0">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 y="3141663"/>
                        <a:ext cx="85899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5" name="TextBox 2">
            <a:extLst>
              <a:ext uri="{FF2B5EF4-FFF2-40B4-BE49-F238E27FC236}">
                <a16:creationId xmlns:a16="http://schemas.microsoft.com/office/drawing/2014/main" id="{780F0B20-1A73-4214-A4C7-809A93C650D5}"/>
              </a:ext>
            </a:extLst>
          </p:cNvPr>
          <p:cNvSpPr txBox="1">
            <a:spLocks noChangeArrowheads="1"/>
          </p:cNvSpPr>
          <p:nvPr/>
        </p:nvSpPr>
        <p:spPr bwMode="auto">
          <a:xfrm>
            <a:off x="6057900" y="5226050"/>
            <a:ext cx="1689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丙炔银 （白色）</a:t>
            </a:r>
          </a:p>
        </p:txBody>
      </p:sp>
      <p:sp>
        <p:nvSpPr>
          <p:cNvPr id="81936" name="TextBox 23">
            <a:extLst>
              <a:ext uri="{FF2B5EF4-FFF2-40B4-BE49-F238E27FC236}">
                <a16:creationId xmlns:a16="http://schemas.microsoft.com/office/drawing/2014/main" id="{2169408A-659F-45A8-BF5D-725C025CFCC9}"/>
              </a:ext>
            </a:extLst>
          </p:cNvPr>
          <p:cNvSpPr txBox="1">
            <a:spLocks noChangeArrowheads="1"/>
          </p:cNvSpPr>
          <p:nvPr/>
        </p:nvSpPr>
        <p:spPr bwMode="auto">
          <a:xfrm>
            <a:off x="6096000" y="6302375"/>
            <a:ext cx="20462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丙炔亚铜（红棕色）</a:t>
            </a:r>
          </a:p>
        </p:txBody>
      </p:sp>
      <p:sp>
        <p:nvSpPr>
          <p:cNvPr id="3" name="日期占位符 2">
            <a:extLst>
              <a:ext uri="{FF2B5EF4-FFF2-40B4-BE49-F238E27FC236}">
                <a16:creationId xmlns:a16="http://schemas.microsoft.com/office/drawing/2014/main" id="{B4BAB64B-CD6B-4632-8F8A-F91E86966818}"/>
              </a:ext>
            </a:extLst>
          </p:cNvPr>
          <p:cNvSpPr>
            <a:spLocks noGrp="1"/>
          </p:cNvSpPr>
          <p:nvPr>
            <p:ph type="dt" sz="half" idx="10"/>
          </p:nvPr>
        </p:nvSpPr>
        <p:spPr/>
        <p:txBody>
          <a:bodyPr/>
          <a:lstStyle/>
          <a:p>
            <a:pPr>
              <a:defRPr/>
            </a:pPr>
            <a:fld id="{F62BF3CC-13B7-434E-9D74-19E881737816}" type="datetime11">
              <a:rPr lang="zh-CN" altLang="en-US" smtClean="0"/>
              <a:t>11:48:10</a:t>
            </a:fld>
            <a:endParaRPr lang="en-US"/>
          </a:p>
        </p:txBody>
      </p:sp>
      <p:sp>
        <p:nvSpPr>
          <p:cNvPr id="4" name="灯片编号占位符 3">
            <a:extLst>
              <a:ext uri="{FF2B5EF4-FFF2-40B4-BE49-F238E27FC236}">
                <a16:creationId xmlns:a16="http://schemas.microsoft.com/office/drawing/2014/main" id="{FC2E96EA-F325-42A6-82EE-D4836B0DA637}"/>
              </a:ext>
            </a:extLst>
          </p:cNvPr>
          <p:cNvSpPr>
            <a:spLocks noGrp="1"/>
          </p:cNvSpPr>
          <p:nvPr>
            <p:ph type="sldNum" sz="quarter" idx="12"/>
          </p:nvPr>
        </p:nvSpPr>
        <p:spPr/>
        <p:txBody>
          <a:bodyPr/>
          <a:lstStyle/>
          <a:p>
            <a:pPr>
              <a:defRPr/>
            </a:pPr>
            <a:fld id="{D9255669-4D76-4035-84D2-5F59D5D8FE20}" type="slidenum">
              <a:rPr lang="en-US" altLang="zh-CN" smtClean="0"/>
              <a:pPr>
                <a:defRPr/>
              </a:pPr>
              <a:t>86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343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34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 grpId="0" animBg="1" autoUpdateAnimBg="0"/>
      <p:bldP spid="103431" grpId="1"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7" name="Rectangle 11">
            <a:extLst>
              <a:ext uri="{FF2B5EF4-FFF2-40B4-BE49-F238E27FC236}">
                <a16:creationId xmlns:a16="http://schemas.microsoft.com/office/drawing/2014/main" id="{1C0CE760-DF36-40D2-B56B-9F1D0ED2AEEA}"/>
              </a:ext>
            </a:extLst>
          </p:cNvPr>
          <p:cNvSpPr>
            <a:spLocks noChangeArrowheads="1"/>
          </p:cNvSpPr>
          <p:nvPr/>
        </p:nvSpPr>
        <p:spPr bwMode="auto">
          <a:xfrm>
            <a:off x="250825" y="1125538"/>
            <a:ext cx="8713788"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生成炔银、炔铜的反应很灵敏，现象明显，可用来鉴定</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乙炔和端基炔烃</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4029" name="Rectangle 13">
            <a:extLst>
              <a:ext uri="{FF2B5EF4-FFF2-40B4-BE49-F238E27FC236}">
                <a16:creationId xmlns:a16="http://schemas.microsoft.com/office/drawing/2014/main" id="{79BFE178-6FFB-497A-B414-EFEEAB9616E0}"/>
              </a:ext>
            </a:extLst>
          </p:cNvPr>
          <p:cNvSpPr>
            <a:spLocks noChangeArrowheads="1"/>
          </p:cNvSpPr>
          <p:nvPr/>
        </p:nvSpPr>
        <p:spPr bwMode="auto">
          <a:xfrm>
            <a:off x="250825" y="260350"/>
            <a:ext cx="864076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    三键碳上的氢原子具有微弱酸性（</a:t>
            </a:r>
            <a:r>
              <a:rPr lang="en-US" altLang="zh-CN" sz="2400">
                <a:latin typeface="Times New Roman" panose="02020603050405020304" pitchFamily="18" charset="0"/>
                <a:ea typeface="宋体" panose="02010600030101010101" pitchFamily="2" charset="-122"/>
                <a:cs typeface="Times New Roman" panose="02020603050405020304" pitchFamily="18" charset="0"/>
              </a:rPr>
              <a:t>pKa=25</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），可被金属取代，生成炔化物。</a:t>
            </a:r>
          </a:p>
        </p:txBody>
      </p:sp>
      <p:sp>
        <p:nvSpPr>
          <p:cNvPr id="8" name="Rectangle 4">
            <a:extLst>
              <a:ext uri="{FF2B5EF4-FFF2-40B4-BE49-F238E27FC236}">
                <a16:creationId xmlns:a16="http://schemas.microsoft.com/office/drawing/2014/main" id="{97AADFD0-C642-4908-9DEE-BAB923B959E8}"/>
              </a:ext>
            </a:extLst>
          </p:cNvPr>
          <p:cNvSpPr>
            <a:spLocks noChangeArrowheads="1"/>
          </p:cNvSpPr>
          <p:nvPr/>
        </p:nvSpPr>
        <p:spPr bwMode="auto">
          <a:xfrm>
            <a:off x="250825" y="2019300"/>
            <a:ext cx="8418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干燥的炔银或炔铜受热或震动时易发生爆炸生成金属和碳。</a:t>
            </a:r>
          </a:p>
        </p:txBody>
      </p:sp>
      <p:graphicFrame>
        <p:nvGraphicFramePr>
          <p:cNvPr id="9" name="Object 21">
            <a:extLst>
              <a:ext uri="{FF2B5EF4-FFF2-40B4-BE49-F238E27FC236}">
                <a16:creationId xmlns:a16="http://schemas.microsoft.com/office/drawing/2014/main" id="{AAA96EF5-D23C-40EB-85AE-CB84748103D7}"/>
              </a:ext>
            </a:extLst>
          </p:cNvPr>
          <p:cNvGraphicFramePr>
            <a:graphicFrameLocks noChangeAspect="1"/>
          </p:cNvGraphicFramePr>
          <p:nvPr/>
        </p:nvGraphicFramePr>
        <p:xfrm>
          <a:off x="1692275" y="2646363"/>
          <a:ext cx="5759450" cy="334962"/>
        </p:xfrm>
        <a:graphic>
          <a:graphicData uri="http://schemas.openxmlformats.org/presentationml/2006/ole">
            <mc:AlternateContent xmlns:mc="http://schemas.openxmlformats.org/markup-compatibility/2006">
              <mc:Choice xmlns:v="urn:schemas-microsoft-com:vml" Requires="v">
                <p:oleObj spid="_x0000_s141383" name="CS ChemDraw Drawing" r:id="rId3" imgW="4570099" imgH="264805" progId="ChemDraw.Document.6.0">
                  <p:embed/>
                </p:oleObj>
              </mc:Choice>
              <mc:Fallback>
                <p:oleObj name="CS ChemDraw Drawing" r:id="rId3" imgW="4570099" imgH="264805" progId="ChemDraw.Document.6.0">
                  <p:embed/>
                  <p:pic>
                    <p:nvPicPr>
                      <p:cNvPr id="9" name="Object 21">
                        <a:extLst>
                          <a:ext uri="{FF2B5EF4-FFF2-40B4-BE49-F238E27FC236}">
                            <a16:creationId xmlns:a16="http://schemas.microsoft.com/office/drawing/2014/main" id="{AAA96EF5-D23C-40EB-85AE-CB847481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646363"/>
                        <a:ext cx="57594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7">
            <a:extLst>
              <a:ext uri="{FF2B5EF4-FFF2-40B4-BE49-F238E27FC236}">
                <a16:creationId xmlns:a16="http://schemas.microsoft.com/office/drawing/2014/main" id="{5A9351CD-0394-4119-8DB2-CC49F0C15EE9}"/>
              </a:ext>
            </a:extLst>
          </p:cNvPr>
          <p:cNvSpPr>
            <a:spLocks noChangeArrowheads="1"/>
          </p:cNvSpPr>
          <p:nvPr/>
        </p:nvSpPr>
        <p:spPr bwMode="auto">
          <a:xfrm>
            <a:off x="250825" y="3101975"/>
            <a:ext cx="84978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solidFill>
                  <a:schemeClr val="tx2"/>
                </a:solidFill>
                <a:latin typeface="Times New Roman" panose="02020603050405020304" pitchFamily="18" charset="0"/>
                <a:ea typeface="宋体" panose="02010600030101010101" pitchFamily="2" charset="-122"/>
              </a:rPr>
              <a:t>    </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所以，实验完毕，应立即加盐酸将炔化物分解，以免发生危险。</a:t>
            </a:r>
          </a:p>
        </p:txBody>
      </p:sp>
      <p:graphicFrame>
        <p:nvGraphicFramePr>
          <p:cNvPr id="11" name="Object 24">
            <a:extLst>
              <a:ext uri="{FF2B5EF4-FFF2-40B4-BE49-F238E27FC236}">
                <a16:creationId xmlns:a16="http://schemas.microsoft.com/office/drawing/2014/main" id="{AB9F7A04-2941-4E7B-A692-DCE9E8F49D1D}"/>
              </a:ext>
            </a:extLst>
          </p:cNvPr>
          <p:cNvGraphicFramePr>
            <a:graphicFrameLocks noChangeAspect="1"/>
          </p:cNvGraphicFramePr>
          <p:nvPr/>
        </p:nvGraphicFramePr>
        <p:xfrm>
          <a:off x="1241425" y="3865563"/>
          <a:ext cx="6661150" cy="495300"/>
        </p:xfrm>
        <a:graphic>
          <a:graphicData uri="http://schemas.openxmlformats.org/presentationml/2006/ole">
            <mc:AlternateContent xmlns:mc="http://schemas.openxmlformats.org/markup-compatibility/2006">
              <mc:Choice xmlns:v="urn:schemas-microsoft-com:vml" Requires="v">
                <p:oleObj spid="_x0000_s141384" name="CS ChemDraw Drawing" r:id="rId5" imgW="5583457" imgH="414078" progId="ChemDraw.Document.6.0">
                  <p:embed/>
                </p:oleObj>
              </mc:Choice>
              <mc:Fallback>
                <p:oleObj name="CS ChemDraw Drawing" r:id="rId5" imgW="5583457" imgH="414078" progId="ChemDraw.Document.6.0">
                  <p:embed/>
                  <p:pic>
                    <p:nvPicPr>
                      <p:cNvPr id="11" name="Object 24">
                        <a:extLst>
                          <a:ext uri="{FF2B5EF4-FFF2-40B4-BE49-F238E27FC236}">
                            <a16:creationId xmlns:a16="http://schemas.microsoft.com/office/drawing/2014/main" id="{AB9F7A04-2941-4E7B-A692-DCE9E8F49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425" y="3865563"/>
                        <a:ext cx="6661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a:extLst>
              <a:ext uri="{FF2B5EF4-FFF2-40B4-BE49-F238E27FC236}">
                <a16:creationId xmlns:a16="http://schemas.microsoft.com/office/drawing/2014/main" id="{F0107B19-EDF1-4DC8-9AE4-611E1CCD7746}"/>
              </a:ext>
            </a:extLst>
          </p:cNvPr>
          <p:cNvSpPr>
            <a:spLocks noChangeArrowheads="1"/>
          </p:cNvSpPr>
          <p:nvPr/>
        </p:nvSpPr>
        <p:spPr bwMode="auto">
          <a:xfrm>
            <a:off x="257175" y="4654550"/>
            <a:ext cx="8778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乙炔和</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RC≡C-H </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在液态氨中与氨基钠作用生成炔化钠。</a:t>
            </a:r>
          </a:p>
        </p:txBody>
      </p:sp>
      <p:graphicFrame>
        <p:nvGraphicFramePr>
          <p:cNvPr id="14" name="Object 28">
            <a:extLst>
              <a:ext uri="{FF2B5EF4-FFF2-40B4-BE49-F238E27FC236}">
                <a16:creationId xmlns:a16="http://schemas.microsoft.com/office/drawing/2014/main" id="{6E82B542-7B81-4173-94E6-5F126568C1C5}"/>
              </a:ext>
            </a:extLst>
          </p:cNvPr>
          <p:cNvGraphicFramePr>
            <a:graphicFrameLocks noChangeAspect="1"/>
          </p:cNvGraphicFramePr>
          <p:nvPr/>
        </p:nvGraphicFramePr>
        <p:xfrm>
          <a:off x="1222375" y="5378450"/>
          <a:ext cx="6699250" cy="1008063"/>
        </p:xfrm>
        <a:graphic>
          <a:graphicData uri="http://schemas.openxmlformats.org/presentationml/2006/ole">
            <mc:AlternateContent xmlns:mc="http://schemas.openxmlformats.org/markup-compatibility/2006">
              <mc:Choice xmlns:v="urn:schemas-microsoft-com:vml" Requires="v">
                <p:oleObj spid="_x0000_s141385" name="CS ChemDraw Drawing" r:id="rId7" imgW="5940049" imgH="894290" progId="ChemDraw.Document.6.0">
                  <p:embed/>
                </p:oleObj>
              </mc:Choice>
              <mc:Fallback>
                <p:oleObj name="CS ChemDraw Drawing" r:id="rId7" imgW="5940049" imgH="894290" progId="ChemDraw.Document.6.0">
                  <p:embed/>
                  <p:pic>
                    <p:nvPicPr>
                      <p:cNvPr id="14" name="Object 28">
                        <a:extLst>
                          <a:ext uri="{FF2B5EF4-FFF2-40B4-BE49-F238E27FC236}">
                            <a16:creationId xmlns:a16="http://schemas.microsoft.com/office/drawing/2014/main" id="{6E82B542-7B81-4173-94E6-5F126568C1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5378450"/>
                        <a:ext cx="6699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BAB0B6D-AAD2-4D64-A585-D1F451ACF63B}"/>
              </a:ext>
            </a:extLst>
          </p:cNvPr>
          <p:cNvSpPr>
            <a:spLocks noGrp="1"/>
          </p:cNvSpPr>
          <p:nvPr>
            <p:ph type="dt" sz="half" idx="10"/>
          </p:nvPr>
        </p:nvSpPr>
        <p:spPr/>
        <p:txBody>
          <a:bodyPr/>
          <a:lstStyle/>
          <a:p>
            <a:pPr>
              <a:defRPr/>
            </a:pPr>
            <a:fld id="{ACBC3EA1-B258-4692-A8E4-3905E10E1727}" type="datetime11">
              <a:rPr lang="zh-CN" altLang="en-US" smtClean="0"/>
              <a:t>11:48:10</a:t>
            </a:fld>
            <a:endParaRPr lang="en-US"/>
          </a:p>
        </p:txBody>
      </p:sp>
      <p:sp>
        <p:nvSpPr>
          <p:cNvPr id="3" name="灯片编号占位符 2">
            <a:extLst>
              <a:ext uri="{FF2B5EF4-FFF2-40B4-BE49-F238E27FC236}">
                <a16:creationId xmlns:a16="http://schemas.microsoft.com/office/drawing/2014/main" id="{06A0614A-64DF-4C88-A7E2-56FB9DD6E672}"/>
              </a:ext>
            </a:extLst>
          </p:cNvPr>
          <p:cNvSpPr>
            <a:spLocks noGrp="1"/>
          </p:cNvSpPr>
          <p:nvPr>
            <p:ph type="sldNum" sz="quarter" idx="12"/>
          </p:nvPr>
        </p:nvSpPr>
        <p:spPr/>
        <p:txBody>
          <a:bodyPr/>
          <a:lstStyle/>
          <a:p>
            <a:pPr>
              <a:defRPr/>
            </a:pPr>
            <a:fld id="{41CA9A8D-12B4-4D76-995B-D47171C6A689}" type="slidenum">
              <a:rPr lang="en-US" altLang="zh-CN" smtClean="0"/>
              <a:pPr>
                <a:defRPr/>
              </a:pPr>
              <a:t>87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4029"/>
                                        </p:tgtEl>
                                        <p:attrNameLst>
                                          <p:attrName>style.visibility</p:attrName>
                                        </p:attrNameLst>
                                      </p:cBhvr>
                                      <p:to>
                                        <p:strVal val="visible"/>
                                      </p:to>
                                    </p:set>
                                    <p:anim calcmode="lin" valueType="num">
                                      <p:cBhvr additive="base">
                                        <p:cTn id="7" dur="500" fill="hold"/>
                                        <p:tgtEl>
                                          <p:spTgt spid="214029"/>
                                        </p:tgtEl>
                                        <p:attrNameLst>
                                          <p:attrName>ppt_x</p:attrName>
                                        </p:attrNameLst>
                                      </p:cBhvr>
                                      <p:tavLst>
                                        <p:tav tm="0">
                                          <p:val>
                                            <p:strVal val="#ppt_x"/>
                                          </p:val>
                                        </p:tav>
                                        <p:tav tm="100000">
                                          <p:val>
                                            <p:strVal val="#ppt_x"/>
                                          </p:val>
                                        </p:tav>
                                      </p:tavLst>
                                    </p:anim>
                                    <p:anim calcmode="lin" valueType="num">
                                      <p:cBhvr additive="base">
                                        <p:cTn id="8" dur="500" fill="hold"/>
                                        <p:tgtEl>
                                          <p:spTgt spid="21402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4027"/>
                                        </p:tgtEl>
                                        <p:attrNameLst>
                                          <p:attrName>style.visibility</p:attrName>
                                        </p:attrNameLst>
                                      </p:cBhvr>
                                      <p:to>
                                        <p:strVal val="visible"/>
                                      </p:to>
                                    </p:set>
                                    <p:anim calcmode="lin" valueType="num">
                                      <p:cBhvr additive="base">
                                        <p:cTn id="13" dur="500" fill="hold"/>
                                        <p:tgtEl>
                                          <p:spTgt spid="214027"/>
                                        </p:tgtEl>
                                        <p:attrNameLst>
                                          <p:attrName>ppt_x</p:attrName>
                                        </p:attrNameLst>
                                      </p:cBhvr>
                                      <p:tavLst>
                                        <p:tav tm="0">
                                          <p:val>
                                            <p:strVal val="#ppt_x"/>
                                          </p:val>
                                        </p:tav>
                                        <p:tav tm="100000">
                                          <p:val>
                                            <p:strVal val="#ppt_x"/>
                                          </p:val>
                                        </p:tav>
                                      </p:tavLst>
                                    </p:anim>
                                    <p:anim calcmode="lin" valueType="num">
                                      <p:cBhvr additive="base">
                                        <p:cTn id="14" dur="500" fill="hold"/>
                                        <p:tgtEl>
                                          <p:spTgt spid="2140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trips(downLeft)">
                                      <p:cBhvr>
                                        <p:cTn id="19" dur="500"/>
                                        <p:tgtEl>
                                          <p:spTgt spid="8"/>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lide(fromBottom)">
                                      <p:cBhvr>
                                        <p:cTn id="27" dur="500"/>
                                        <p:tgtEl>
                                          <p:spTgt spid="10"/>
                                        </p:tgtEl>
                                      </p:cBhvr>
                                    </p:animEffect>
                                  </p:childTnLst>
                                </p:cTn>
                              </p:par>
                              <p:par>
                                <p:cTn id="28" presetID="1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lide(fromBottom)">
                                      <p:cBhvr>
                                        <p:cTn id="30" dur="500"/>
                                        <p:tgtEl>
                                          <p:spTgt spid="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Horizontal)">
                                      <p:cBhvr>
                                        <p:cTn id="35" dur="500"/>
                                        <p:tgtEl>
                                          <p:spTgt spid="12"/>
                                        </p:tgtEl>
                                      </p:cBhvr>
                                    </p:animEffect>
                                  </p:childTnLst>
                                </p:cTn>
                              </p:par>
                              <p:par>
                                <p:cTn id="36" presetID="16" presetClass="entr" presetSubtype="26"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Horizont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7" grpId="0"/>
      <p:bldP spid="214029" grpId="0"/>
      <p:bldP spid="8" grpId="0"/>
      <p:bldP spid="10"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2FDD79F-1E62-4A1C-BBE2-8F1C62EBFA48}"/>
              </a:ext>
            </a:extLst>
          </p:cNvPr>
          <p:cNvSpPr>
            <a:spLocks noGrp="1" noRot="1" noChangeArrowheads="1"/>
          </p:cNvSpPr>
          <p:nvPr>
            <p:ph type="title"/>
          </p:nvPr>
        </p:nvSpPr>
        <p:spPr>
          <a:xfrm>
            <a:off x="301625" y="2486025"/>
            <a:ext cx="4486275" cy="727075"/>
          </a:xfrm>
        </p:spPr>
        <p:txBody>
          <a:bodyPr/>
          <a:lstStyle/>
          <a:p>
            <a:pPr eaLnBrk="1" hangingPunct="1"/>
            <a:r>
              <a:rPr lang="zh-CN" altLang="en-US" sz="2400" b="1">
                <a:latin typeface="Times New Roman" panose="02020603050405020304" pitchFamily="18" charset="0"/>
                <a:ea typeface="宋体" panose="02010600030101010101" pitchFamily="2" charset="-122"/>
                <a:cs typeface="Times New Roman" panose="02020603050405020304" pitchFamily="18" charset="0"/>
              </a:rPr>
              <a:t>    末端炔烃与醛酮的加成</a:t>
            </a:r>
          </a:p>
        </p:txBody>
      </p:sp>
      <p:graphicFrame>
        <p:nvGraphicFramePr>
          <p:cNvPr id="481284" name="Object 4">
            <a:extLst>
              <a:ext uri="{FF2B5EF4-FFF2-40B4-BE49-F238E27FC236}">
                <a16:creationId xmlns:a16="http://schemas.microsoft.com/office/drawing/2014/main" id="{DD690B46-10B1-448C-8985-3AFF07B04037}"/>
              </a:ext>
            </a:extLst>
          </p:cNvPr>
          <p:cNvGraphicFramePr>
            <a:graphicFrameLocks noGrp="1" noChangeAspect="1"/>
          </p:cNvGraphicFramePr>
          <p:nvPr>
            <p:ph sz="half" idx="1"/>
          </p:nvPr>
        </p:nvGraphicFramePr>
        <p:xfrm>
          <a:off x="1403350" y="3355975"/>
          <a:ext cx="6553200" cy="1238250"/>
        </p:xfrm>
        <a:graphic>
          <a:graphicData uri="http://schemas.openxmlformats.org/presentationml/2006/ole">
            <mc:AlternateContent xmlns:mc="http://schemas.openxmlformats.org/markup-compatibility/2006">
              <mc:Choice xmlns:v="urn:schemas-microsoft-com:vml" Requires="v">
                <p:oleObj spid="_x0000_s142430" name="Document" r:id="rId3" imgW="3781425" imgH="714375" progId="ChemWindow.Document">
                  <p:embed/>
                </p:oleObj>
              </mc:Choice>
              <mc:Fallback>
                <p:oleObj name="Document" r:id="rId3" imgW="3781425" imgH="714375" progId="ChemWindow.Document">
                  <p:embed/>
                  <p:pic>
                    <p:nvPicPr>
                      <p:cNvPr id="481284" name="Object 4">
                        <a:extLst>
                          <a:ext uri="{FF2B5EF4-FFF2-40B4-BE49-F238E27FC236}">
                            <a16:creationId xmlns:a16="http://schemas.microsoft.com/office/drawing/2014/main" id="{DD690B46-10B1-448C-8985-3AFF07B0403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55975"/>
                        <a:ext cx="65532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286" name="Object 6">
            <a:extLst>
              <a:ext uri="{FF2B5EF4-FFF2-40B4-BE49-F238E27FC236}">
                <a16:creationId xmlns:a16="http://schemas.microsoft.com/office/drawing/2014/main" id="{DB46FE9E-FECE-41D0-A369-3CC65EA051C3}"/>
              </a:ext>
            </a:extLst>
          </p:cNvPr>
          <p:cNvGraphicFramePr>
            <a:graphicFrameLocks noGrp="1" noChangeAspect="1"/>
          </p:cNvGraphicFramePr>
          <p:nvPr>
            <p:ph sz="quarter" idx="2"/>
          </p:nvPr>
        </p:nvGraphicFramePr>
        <p:xfrm>
          <a:off x="1331913" y="5468938"/>
          <a:ext cx="3282950" cy="771525"/>
        </p:xfrm>
        <a:graphic>
          <a:graphicData uri="http://schemas.openxmlformats.org/presentationml/2006/ole">
            <mc:AlternateContent xmlns:mc="http://schemas.openxmlformats.org/markup-compatibility/2006">
              <mc:Choice xmlns:v="urn:schemas-microsoft-com:vml" Requires="v">
                <p:oleObj spid="_x0000_s142431" name="Document" r:id="rId5" imgW="1905000" imgH="447675" progId="ChemWindow.Document">
                  <p:embed/>
                </p:oleObj>
              </mc:Choice>
              <mc:Fallback>
                <p:oleObj name="Document" r:id="rId5" imgW="1905000" imgH="447675" progId="ChemWindow.Document">
                  <p:embed/>
                  <p:pic>
                    <p:nvPicPr>
                      <p:cNvPr id="481286" name="Object 6">
                        <a:extLst>
                          <a:ext uri="{FF2B5EF4-FFF2-40B4-BE49-F238E27FC236}">
                            <a16:creationId xmlns:a16="http://schemas.microsoft.com/office/drawing/2014/main" id="{DB46FE9E-FECE-41D0-A369-3CC65EA051C3}"/>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5468938"/>
                        <a:ext cx="3282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288" name="Object 8">
            <a:extLst>
              <a:ext uri="{FF2B5EF4-FFF2-40B4-BE49-F238E27FC236}">
                <a16:creationId xmlns:a16="http://schemas.microsoft.com/office/drawing/2014/main" id="{24580F9F-C81D-4823-9AA7-B7DADD0262CE}"/>
              </a:ext>
            </a:extLst>
          </p:cNvPr>
          <p:cNvGraphicFramePr>
            <a:graphicFrameLocks noGrp="1" noChangeAspect="1"/>
          </p:cNvGraphicFramePr>
          <p:nvPr>
            <p:ph sz="quarter" idx="3"/>
          </p:nvPr>
        </p:nvGraphicFramePr>
        <p:xfrm>
          <a:off x="4643438" y="5108575"/>
          <a:ext cx="3313112" cy="1344613"/>
        </p:xfrm>
        <a:graphic>
          <a:graphicData uri="http://schemas.openxmlformats.org/presentationml/2006/ole">
            <mc:AlternateContent xmlns:mc="http://schemas.openxmlformats.org/markup-compatibility/2006">
              <mc:Choice xmlns:v="urn:schemas-microsoft-com:vml" Requires="v">
                <p:oleObj spid="_x0000_s142432" name="Document" r:id="rId7" imgW="1924050" imgH="781050" progId="ChemWindow.Document">
                  <p:embed/>
                </p:oleObj>
              </mc:Choice>
              <mc:Fallback>
                <p:oleObj name="Document" r:id="rId7" imgW="1924050" imgH="781050" progId="ChemWindow.Document">
                  <p:embed/>
                  <p:pic>
                    <p:nvPicPr>
                      <p:cNvPr id="481288" name="Object 8">
                        <a:extLst>
                          <a:ext uri="{FF2B5EF4-FFF2-40B4-BE49-F238E27FC236}">
                            <a16:creationId xmlns:a16="http://schemas.microsoft.com/office/drawing/2014/main" id="{24580F9F-C81D-4823-9AA7-B7DADD0262CE}"/>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5108575"/>
                        <a:ext cx="3313112"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文本框 8">
            <a:extLst>
              <a:ext uri="{FF2B5EF4-FFF2-40B4-BE49-F238E27FC236}">
                <a16:creationId xmlns:a16="http://schemas.microsoft.com/office/drawing/2014/main" id="{005F52A0-1FEB-4DF4-8DF5-A0E6363C96E6}"/>
              </a:ext>
            </a:extLst>
          </p:cNvPr>
          <p:cNvSpPr txBox="1">
            <a:spLocks noChangeArrowheads="1"/>
          </p:cNvSpPr>
          <p:nvPr/>
        </p:nvSpPr>
        <p:spPr bwMode="auto">
          <a:xfrm>
            <a:off x="301625" y="231775"/>
            <a:ext cx="8447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a:solidFill>
                  <a:srgbClr val="44546A"/>
                </a:solidFill>
                <a:latin typeface="Times New Roman" panose="02020603050405020304" pitchFamily="18" charset="0"/>
                <a:ea typeface="宋体" panose="02010600030101010101" pitchFamily="2" charset="-122"/>
                <a:cs typeface="Times New Roman" panose="02020603050405020304" pitchFamily="18" charset="0"/>
              </a:rPr>
              <a:t>    炔化钠是很有用的有机合成中间体，可用来合成炔烃的同系物。例如：</a:t>
            </a:r>
            <a:endParaRPr lang="zh-CN" altLang="en-US">
              <a:cs typeface="Times New Roman" panose="02020603050405020304" pitchFamily="18" charset="0"/>
            </a:endParaRPr>
          </a:p>
        </p:txBody>
      </p:sp>
      <p:graphicFrame>
        <p:nvGraphicFramePr>
          <p:cNvPr id="10" name="Object 35">
            <a:extLst>
              <a:ext uri="{FF2B5EF4-FFF2-40B4-BE49-F238E27FC236}">
                <a16:creationId xmlns:a16="http://schemas.microsoft.com/office/drawing/2014/main" id="{D13DCB73-6B18-4795-B5E7-C15879EBB44B}"/>
              </a:ext>
            </a:extLst>
          </p:cNvPr>
          <p:cNvGraphicFramePr>
            <a:graphicFrameLocks noChangeAspect="1"/>
          </p:cNvGraphicFramePr>
          <p:nvPr/>
        </p:nvGraphicFramePr>
        <p:xfrm>
          <a:off x="574675" y="1223963"/>
          <a:ext cx="7994650" cy="831850"/>
        </p:xfrm>
        <a:graphic>
          <a:graphicData uri="http://schemas.openxmlformats.org/presentationml/2006/ole">
            <mc:AlternateContent xmlns:mc="http://schemas.openxmlformats.org/markup-compatibility/2006">
              <mc:Choice xmlns:v="urn:schemas-microsoft-com:vml" Requires="v">
                <p:oleObj spid="_x0000_s142433" name="CS ChemDraw Drawing" r:id="rId9" imgW="6583318" imgH="683742" progId="ChemDraw.Document.6.0">
                  <p:embed/>
                </p:oleObj>
              </mc:Choice>
              <mc:Fallback>
                <p:oleObj name="CS ChemDraw Drawing" r:id="rId9" imgW="6583318" imgH="683742" progId="ChemDraw.Document.6.0">
                  <p:embed/>
                  <p:pic>
                    <p:nvPicPr>
                      <p:cNvPr id="10" name="Object 35">
                        <a:extLst>
                          <a:ext uri="{FF2B5EF4-FFF2-40B4-BE49-F238E27FC236}">
                            <a16:creationId xmlns:a16="http://schemas.microsoft.com/office/drawing/2014/main" id="{D13DCB73-6B18-4795-B5E7-C15879EBB4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675" y="1223963"/>
                        <a:ext cx="7994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5B54690-BC16-4FA8-AAB1-8A6E1A174B6B}"/>
              </a:ext>
            </a:extLst>
          </p:cNvPr>
          <p:cNvSpPr>
            <a:spLocks noGrp="1"/>
          </p:cNvSpPr>
          <p:nvPr>
            <p:ph type="dt" sz="half" idx="10"/>
          </p:nvPr>
        </p:nvSpPr>
        <p:spPr/>
        <p:txBody>
          <a:bodyPr/>
          <a:lstStyle/>
          <a:p>
            <a:pPr>
              <a:defRPr/>
            </a:pPr>
            <a:fld id="{86EBD9B7-310F-4D2E-A972-2FF6FD7C9A80}"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FB999471-7C1A-46C1-88CF-AEE68911D837}"/>
              </a:ext>
            </a:extLst>
          </p:cNvPr>
          <p:cNvSpPr>
            <a:spLocks noGrp="1"/>
          </p:cNvSpPr>
          <p:nvPr>
            <p:ph type="sldNum" sz="quarter" idx="12"/>
          </p:nvPr>
        </p:nvSpPr>
        <p:spPr/>
        <p:txBody>
          <a:bodyPr/>
          <a:lstStyle/>
          <a:p>
            <a:pPr>
              <a:defRPr/>
            </a:pPr>
            <a:fld id="{E0888302-4ED3-4C82-B03F-1F6A6C1A141D}" type="slidenum">
              <a:rPr lang="en-US" altLang="zh-CN" smtClean="0"/>
              <a:pPr>
                <a:defRPr/>
              </a:pPr>
              <a:t>88</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1284"/>
                                        </p:tgtEl>
                                        <p:attrNameLst>
                                          <p:attrName>style.visibility</p:attrName>
                                        </p:attrNameLst>
                                      </p:cBhvr>
                                      <p:to>
                                        <p:strVal val="visible"/>
                                      </p:to>
                                    </p:set>
                                    <p:anim calcmode="lin" valueType="num">
                                      <p:cBhvr additive="base">
                                        <p:cTn id="7" dur="500" fill="hold"/>
                                        <p:tgtEl>
                                          <p:spTgt spid="481284"/>
                                        </p:tgtEl>
                                        <p:attrNameLst>
                                          <p:attrName>ppt_x</p:attrName>
                                        </p:attrNameLst>
                                      </p:cBhvr>
                                      <p:tavLst>
                                        <p:tav tm="0">
                                          <p:val>
                                            <p:strVal val="0-#ppt_w/2"/>
                                          </p:val>
                                        </p:tav>
                                        <p:tav tm="100000">
                                          <p:val>
                                            <p:strVal val="#ppt_x"/>
                                          </p:val>
                                        </p:tav>
                                      </p:tavLst>
                                    </p:anim>
                                    <p:anim calcmode="lin" valueType="num">
                                      <p:cBhvr additive="base">
                                        <p:cTn id="8" dur="500" fill="hold"/>
                                        <p:tgtEl>
                                          <p:spTgt spid="4812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81286"/>
                                        </p:tgtEl>
                                        <p:attrNameLst>
                                          <p:attrName>style.visibility</p:attrName>
                                        </p:attrNameLst>
                                      </p:cBhvr>
                                      <p:to>
                                        <p:strVal val="visible"/>
                                      </p:to>
                                    </p:set>
                                    <p:animEffect transition="in" filter="dissolve">
                                      <p:cBhvr>
                                        <p:cTn id="13" dur="500"/>
                                        <p:tgtEl>
                                          <p:spTgt spid="4812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nodeType="clickEffect">
                                  <p:stCondLst>
                                    <p:cond delay="0"/>
                                  </p:stCondLst>
                                  <p:childTnLst>
                                    <p:set>
                                      <p:cBhvr>
                                        <p:cTn id="17" dur="1" fill="hold">
                                          <p:stCondLst>
                                            <p:cond delay="0"/>
                                          </p:stCondLst>
                                        </p:cTn>
                                        <p:tgtEl>
                                          <p:spTgt spid="481288"/>
                                        </p:tgtEl>
                                        <p:attrNameLst>
                                          <p:attrName>style.visibility</p:attrName>
                                        </p:attrNameLst>
                                      </p:cBhvr>
                                      <p:to>
                                        <p:strVal val="visible"/>
                                      </p:to>
                                    </p:set>
                                    <p:animEffect transition="in" filter="barn(inHorizontal)">
                                      <p:cBhvr>
                                        <p:cTn id="18" dur="500"/>
                                        <p:tgtEl>
                                          <p:spTgt spid="481288"/>
                                        </p:tgtEl>
                                      </p:cBhvr>
                                    </p:animEffect>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7C4762-C7C0-4241-A0B7-E753363DD0EC}"/>
              </a:ext>
            </a:extLst>
          </p:cNvPr>
          <p:cNvSpPr/>
          <p:nvPr/>
        </p:nvSpPr>
        <p:spPr>
          <a:xfrm>
            <a:off x="22225" y="381000"/>
            <a:ext cx="3171825"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炔烃的亲电加成</a:t>
            </a:r>
            <a:endParaRPr lang="en-US" altLang="zh-CN" sz="28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47BE2DC1-5736-4141-BD87-9FABAD0966A0}"/>
              </a:ext>
            </a:extLst>
          </p:cNvPr>
          <p:cNvSpPr txBox="1"/>
          <p:nvPr/>
        </p:nvSpPr>
        <p:spPr>
          <a:xfrm>
            <a:off x="1497013" y="1077913"/>
            <a:ext cx="6878637" cy="369887"/>
          </a:xfrm>
          <a:prstGeom prst="rect">
            <a:avLst/>
          </a:prstGeom>
          <a:noFill/>
        </p:spPr>
        <p:txBody>
          <a:bodyPr wrap="none">
            <a:spAutoFit/>
          </a:bodyPr>
          <a:lstStyle/>
          <a:p>
            <a:pPr eaLnBrk="1" fontAlgn="auto" hangingPunct="1">
              <a:spcBef>
                <a:spcPts val="0"/>
              </a:spcBef>
              <a:spcAft>
                <a:spcPts val="0"/>
              </a:spcAft>
              <a:defRPr/>
            </a:pPr>
            <a:r>
              <a:rPr lang="zh-CN" altLang="en-US" b="1" dirty="0">
                <a:solidFill>
                  <a:schemeClr val="accent6">
                    <a:lumMod val="50000"/>
                  </a:schemeClr>
                </a:solidFill>
                <a:latin typeface="+mn-lt"/>
                <a:ea typeface="+mn-ea"/>
              </a:rPr>
              <a:t>炔烃的亲电加成与烯烃类似，但是活性比烯烃小，且可以分步进行</a:t>
            </a:r>
          </a:p>
        </p:txBody>
      </p:sp>
      <p:sp>
        <p:nvSpPr>
          <p:cNvPr id="82948" name="矩形 3">
            <a:extLst>
              <a:ext uri="{FF2B5EF4-FFF2-40B4-BE49-F238E27FC236}">
                <a16:creationId xmlns:a16="http://schemas.microsoft.com/office/drawing/2014/main" id="{673FEB65-1981-4A86-ADDD-836DD68A7FE7}"/>
              </a:ext>
            </a:extLst>
          </p:cNvPr>
          <p:cNvSpPr>
            <a:spLocks noChangeArrowheads="1"/>
          </p:cNvSpPr>
          <p:nvPr/>
        </p:nvSpPr>
        <p:spPr bwMode="auto">
          <a:xfrm>
            <a:off x="3352800" y="2624138"/>
            <a:ext cx="45720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b="1"/>
              <a:t>碳碳三键中</a:t>
            </a:r>
            <a:r>
              <a:rPr lang="en-US" altLang="zh-CN" b="1"/>
              <a:t>S</a:t>
            </a:r>
            <a:r>
              <a:rPr lang="zh-CN" altLang="en-US" b="1"/>
              <a:t>成分较多，轨道距原子核较近，原子核对</a:t>
            </a:r>
            <a:r>
              <a:rPr lang="en-US" altLang="zh-CN" b="1"/>
              <a:t>sp</a:t>
            </a:r>
            <a:r>
              <a:rPr lang="zh-CN" altLang="en-US" b="1"/>
              <a:t>杂化轨道中的电子约束力较大</a:t>
            </a:r>
          </a:p>
        </p:txBody>
      </p:sp>
      <p:grpSp>
        <p:nvGrpSpPr>
          <p:cNvPr id="82949" name="组合 8">
            <a:extLst>
              <a:ext uri="{FF2B5EF4-FFF2-40B4-BE49-F238E27FC236}">
                <a16:creationId xmlns:a16="http://schemas.microsoft.com/office/drawing/2014/main" id="{40EAB2DC-A951-4759-A3F1-31FAF289531E}"/>
              </a:ext>
            </a:extLst>
          </p:cNvPr>
          <p:cNvGrpSpPr>
            <a:grpSpLocks noChangeAspect="1"/>
          </p:cNvGrpSpPr>
          <p:nvPr/>
        </p:nvGrpSpPr>
        <p:grpSpPr bwMode="auto">
          <a:xfrm>
            <a:off x="187325" y="1658938"/>
            <a:ext cx="2160588" cy="1922462"/>
            <a:chOff x="609704" y="1479816"/>
            <a:chExt cx="2667000" cy="2373313"/>
          </a:xfrm>
        </p:grpSpPr>
        <p:graphicFrame>
          <p:nvGraphicFramePr>
            <p:cNvPr id="82964" name="Object 2">
              <a:extLst>
                <a:ext uri="{FF2B5EF4-FFF2-40B4-BE49-F238E27FC236}">
                  <a16:creationId xmlns:a16="http://schemas.microsoft.com/office/drawing/2014/main" id="{6CE869EE-02A8-4A53-AD3E-EB5B49E1F21B}"/>
                </a:ext>
              </a:extLst>
            </p:cNvPr>
            <p:cNvGraphicFramePr>
              <a:graphicFrameLocks noChangeAspect="1"/>
            </p:cNvGraphicFramePr>
            <p:nvPr/>
          </p:nvGraphicFramePr>
          <p:xfrm>
            <a:off x="838304" y="1556016"/>
            <a:ext cx="2438400" cy="423863"/>
          </p:xfrm>
          <a:graphic>
            <a:graphicData uri="http://schemas.openxmlformats.org/presentationml/2006/ole">
              <mc:AlternateContent xmlns:mc="http://schemas.openxmlformats.org/markup-compatibility/2006">
                <mc:Choice xmlns:v="urn:schemas-microsoft-com:vml" Requires="v">
                  <p:oleObj spid="_x0000_s83098" r:id="rId3" imgW="1593360" imgH="268920" progId="ChemDraw.Document.6.0">
                    <p:embed/>
                  </p:oleObj>
                </mc:Choice>
                <mc:Fallback>
                  <p:oleObj r:id="rId3" imgW="1593360" imgH="268920"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04" y="1556016"/>
                          <a:ext cx="24384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2965" name="Picture 7">
              <a:extLst>
                <a:ext uri="{FF2B5EF4-FFF2-40B4-BE49-F238E27FC236}">
                  <a16:creationId xmlns:a16="http://schemas.microsoft.com/office/drawing/2014/main" id="{92EBB702-1612-4A94-B2B7-F5CF0DB1069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704" y="2013216"/>
              <a:ext cx="25908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Rectangle 7">
              <a:extLst>
                <a:ext uri="{FF2B5EF4-FFF2-40B4-BE49-F238E27FC236}">
                  <a16:creationId xmlns:a16="http://schemas.microsoft.com/office/drawing/2014/main" id="{3F10CB95-904B-411E-A036-72C78AD66CC6}"/>
                </a:ext>
              </a:extLst>
            </p:cNvPr>
            <p:cNvSpPr>
              <a:spLocks noChangeArrowheads="1"/>
            </p:cNvSpPr>
            <p:nvPr/>
          </p:nvSpPr>
          <p:spPr bwMode="auto">
            <a:xfrm>
              <a:off x="1447904" y="1479816"/>
              <a:ext cx="1116013" cy="533400"/>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82967" name="Rectangle 7">
              <a:extLst>
                <a:ext uri="{FF2B5EF4-FFF2-40B4-BE49-F238E27FC236}">
                  <a16:creationId xmlns:a16="http://schemas.microsoft.com/office/drawing/2014/main" id="{B2E42140-A75A-486C-8C17-3F9B33337CD2}"/>
                </a:ext>
              </a:extLst>
            </p:cNvPr>
            <p:cNvSpPr>
              <a:spLocks noChangeArrowheads="1"/>
            </p:cNvSpPr>
            <p:nvPr/>
          </p:nvSpPr>
          <p:spPr bwMode="auto">
            <a:xfrm>
              <a:off x="1219304" y="2470416"/>
              <a:ext cx="1116013" cy="533400"/>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grpSp>
      <p:sp>
        <p:nvSpPr>
          <p:cNvPr id="10" name="矩形 9">
            <a:extLst>
              <a:ext uri="{FF2B5EF4-FFF2-40B4-BE49-F238E27FC236}">
                <a16:creationId xmlns:a16="http://schemas.microsoft.com/office/drawing/2014/main" id="{4DB9379C-EF66-4E56-ABE5-F5EC7906AE6E}"/>
              </a:ext>
            </a:extLst>
          </p:cNvPr>
          <p:cNvSpPr/>
          <p:nvPr/>
        </p:nvSpPr>
        <p:spPr>
          <a:xfrm>
            <a:off x="76200" y="3805238"/>
            <a:ext cx="3140075" cy="461962"/>
          </a:xfrm>
          <a:prstGeom prst="rect">
            <a:avLst/>
          </a:prstGeom>
        </p:spPr>
        <p:txBody>
          <a:bodyPr wrap="none">
            <a:spAutoFit/>
          </a:bodyPr>
          <a:lstStyle/>
          <a:p>
            <a:pPr eaLnBrk="1" fontAlgn="auto" hangingPunct="1">
              <a:spcBef>
                <a:spcPts val="0"/>
              </a:spcBef>
              <a:spcAft>
                <a:spcPts val="0"/>
              </a:spcAft>
              <a:defRPr/>
            </a:pPr>
            <a:r>
              <a:rPr lang="zh-CN" alt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1</a:t>
            </a:r>
            <a:r>
              <a:rPr lang="zh-CN" altLang="en-US" sz="2400" b="1" dirty="0">
                <a:solidFill>
                  <a:srgbClr val="990099"/>
                </a:solidFill>
                <a:effectLst>
                  <a:outerShdw blurRad="38100" dist="38100" dir="2700000" algn="tl">
                    <a:srgbClr val="C0C0C0"/>
                  </a:outerShdw>
                </a:effectLst>
                <a:latin typeface="+mn-lt"/>
                <a:ea typeface="黑体" pitchFamily="2" charset="-122"/>
              </a:rPr>
              <a:t>）炔烃与卤素加成</a:t>
            </a:r>
          </a:p>
        </p:txBody>
      </p:sp>
      <p:graphicFrame>
        <p:nvGraphicFramePr>
          <p:cNvPr id="82951" name="对象 10">
            <a:extLst>
              <a:ext uri="{FF2B5EF4-FFF2-40B4-BE49-F238E27FC236}">
                <a16:creationId xmlns:a16="http://schemas.microsoft.com/office/drawing/2014/main" id="{7C4307D9-436A-4372-91B5-A733C4F9C646}"/>
              </a:ext>
            </a:extLst>
          </p:cNvPr>
          <p:cNvGraphicFramePr>
            <a:graphicFrameLocks noChangeAspect="1"/>
          </p:cNvGraphicFramePr>
          <p:nvPr/>
        </p:nvGraphicFramePr>
        <p:xfrm>
          <a:off x="2398713" y="1930400"/>
          <a:ext cx="6480175" cy="541338"/>
        </p:xfrm>
        <a:graphic>
          <a:graphicData uri="http://schemas.openxmlformats.org/presentationml/2006/ole">
            <mc:AlternateContent xmlns:mc="http://schemas.openxmlformats.org/markup-compatibility/2006">
              <mc:Choice xmlns:v="urn:schemas-microsoft-com:vml" Requires="v">
                <p:oleObj spid="_x0000_s83099" r:id="rId6" imgW="3926840" imgH="325120" progId="">
                  <p:embed/>
                </p:oleObj>
              </mc:Choice>
              <mc:Fallback>
                <p:oleObj r:id="rId6" imgW="3926840" imgH="325120" progId="">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713" y="1930400"/>
                        <a:ext cx="64801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952" name="Picture 27">
            <a:extLst>
              <a:ext uri="{FF2B5EF4-FFF2-40B4-BE49-F238E27FC236}">
                <a16:creationId xmlns:a16="http://schemas.microsoft.com/office/drawing/2014/main" id="{7E748EC6-9ADC-4A2B-AC29-5A44A6C49F14}"/>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38400" y="2195513"/>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53" name="Picture 27">
            <a:extLst>
              <a:ext uri="{FF2B5EF4-FFF2-40B4-BE49-F238E27FC236}">
                <a16:creationId xmlns:a16="http://schemas.microsoft.com/office/drawing/2014/main" id="{E48C0D75-17CB-44D1-ACD9-03234E228C3B}"/>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4663" y="21732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2954" name="Group 4">
            <a:extLst>
              <a:ext uri="{FF2B5EF4-FFF2-40B4-BE49-F238E27FC236}">
                <a16:creationId xmlns:a16="http://schemas.microsoft.com/office/drawing/2014/main" id="{3299E2C0-5DF7-4463-A1D1-BFB9CCFAB264}"/>
              </a:ext>
            </a:extLst>
          </p:cNvPr>
          <p:cNvGrpSpPr>
            <a:grpSpLocks/>
          </p:cNvGrpSpPr>
          <p:nvPr/>
        </p:nvGrpSpPr>
        <p:grpSpPr bwMode="auto">
          <a:xfrm>
            <a:off x="3962400" y="5105400"/>
            <a:ext cx="3352800" cy="1616075"/>
            <a:chOff x="0" y="0"/>
            <a:chExt cx="2112" cy="1018"/>
          </a:xfrm>
        </p:grpSpPr>
        <p:sp>
          <p:nvSpPr>
            <p:cNvPr id="82962" name="Text Box 5">
              <a:extLst>
                <a:ext uri="{FF2B5EF4-FFF2-40B4-BE49-F238E27FC236}">
                  <a16:creationId xmlns:a16="http://schemas.microsoft.com/office/drawing/2014/main" id="{6ECCE4F4-B58B-44C4-A24C-D192FD4E4706}"/>
                </a:ext>
              </a:extLst>
            </p:cNvPr>
            <p:cNvSpPr txBox="1">
              <a:spLocks noChangeArrowheads="1"/>
            </p:cNvSpPr>
            <p:nvPr/>
          </p:nvSpPr>
          <p:spPr bwMode="auto">
            <a:xfrm>
              <a:off x="624" y="0"/>
              <a:ext cx="1488"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b="1">
                <a:solidFill>
                  <a:srgbClr val="663300"/>
                </a:solidFill>
                <a:latin typeface="Arial" panose="020B0604020202020204" pitchFamily="34" charset="0"/>
                <a:ea typeface="黑体" panose="02010609060101010101" pitchFamily="49" charset="-122"/>
              </a:endParaRP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需要催化剂</a:t>
              </a: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分步进行</a:t>
              </a: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反式产物</a:t>
              </a:r>
            </a:p>
          </p:txBody>
        </p:sp>
        <p:sp>
          <p:nvSpPr>
            <p:cNvPr id="82963" name="Text Box 6">
              <a:extLst>
                <a:ext uri="{FF2B5EF4-FFF2-40B4-BE49-F238E27FC236}">
                  <a16:creationId xmlns:a16="http://schemas.microsoft.com/office/drawing/2014/main" id="{3A4BD320-4551-4FB2-8EE8-CEC4B28F7658}"/>
                </a:ext>
              </a:extLst>
            </p:cNvPr>
            <p:cNvSpPr txBox="1">
              <a:spLocks noChangeArrowheads="1"/>
            </p:cNvSpPr>
            <p:nvPr/>
          </p:nvSpPr>
          <p:spPr bwMode="auto">
            <a:xfrm>
              <a:off x="0" y="315"/>
              <a:ext cx="7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rgbClr val="663300"/>
                  </a:solidFill>
                  <a:latin typeface="Arial" panose="020B0604020202020204" pitchFamily="34" charset="0"/>
                  <a:ea typeface="黑体" panose="02010609060101010101" pitchFamily="49" charset="-122"/>
                </a:rPr>
                <a:t>注意：</a:t>
              </a:r>
            </a:p>
          </p:txBody>
        </p:sp>
      </p:grpSp>
      <p:grpSp>
        <p:nvGrpSpPr>
          <p:cNvPr id="82955" name="组合 22">
            <a:extLst>
              <a:ext uri="{FF2B5EF4-FFF2-40B4-BE49-F238E27FC236}">
                <a16:creationId xmlns:a16="http://schemas.microsoft.com/office/drawing/2014/main" id="{3A2D86DB-EBD9-418E-BA4A-52FBFC00C907}"/>
              </a:ext>
            </a:extLst>
          </p:cNvPr>
          <p:cNvGrpSpPr>
            <a:grpSpLocks noChangeAspect="1"/>
          </p:cNvGrpSpPr>
          <p:nvPr/>
        </p:nvGrpSpPr>
        <p:grpSpPr bwMode="auto">
          <a:xfrm>
            <a:off x="762000" y="4451350"/>
            <a:ext cx="7843838" cy="958850"/>
            <a:chOff x="1304358" y="3921443"/>
            <a:chExt cx="7329626" cy="895350"/>
          </a:xfrm>
        </p:grpSpPr>
        <p:pic>
          <p:nvPicPr>
            <p:cNvPr id="82956" name="Picture 4">
              <a:extLst>
                <a:ext uri="{FF2B5EF4-FFF2-40B4-BE49-F238E27FC236}">
                  <a16:creationId xmlns:a16="http://schemas.microsoft.com/office/drawing/2014/main" id="{F76E2331-986E-4481-B88C-0691BDE98A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1659" y="3921443"/>
              <a:ext cx="71723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7" name="Text Box 7">
              <a:extLst>
                <a:ext uri="{FF2B5EF4-FFF2-40B4-BE49-F238E27FC236}">
                  <a16:creationId xmlns:a16="http://schemas.microsoft.com/office/drawing/2014/main" id="{2AFA71F2-7400-4E8B-AA6E-8E4304187634}"/>
                </a:ext>
              </a:extLst>
            </p:cNvPr>
            <p:cNvSpPr txBox="1">
              <a:spLocks noChangeArrowheads="1"/>
            </p:cNvSpPr>
            <p:nvPr/>
          </p:nvSpPr>
          <p:spPr bwMode="auto">
            <a:xfrm>
              <a:off x="2071259" y="4302443"/>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a:latin typeface="Arial" panose="020B0604020202020204" pitchFamily="34" charset="0"/>
                <a:ea typeface="宋体" panose="02010600030101010101" pitchFamily="2" charset="-122"/>
              </a:endParaRPr>
            </a:p>
          </p:txBody>
        </p:sp>
        <p:sp>
          <p:nvSpPr>
            <p:cNvPr id="82958" name="Rectangle 8">
              <a:extLst>
                <a:ext uri="{FF2B5EF4-FFF2-40B4-BE49-F238E27FC236}">
                  <a16:creationId xmlns:a16="http://schemas.microsoft.com/office/drawing/2014/main" id="{FC0E92D2-9AFA-4206-B11A-1C9521EDA289}"/>
                </a:ext>
              </a:extLst>
            </p:cNvPr>
            <p:cNvSpPr>
              <a:spLocks noChangeArrowheads="1"/>
            </p:cNvSpPr>
            <p:nvPr/>
          </p:nvSpPr>
          <p:spPr bwMode="auto">
            <a:xfrm>
              <a:off x="1461659" y="4226243"/>
              <a:ext cx="228600" cy="3048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9" name="Rectangle 9">
              <a:extLst>
                <a:ext uri="{FF2B5EF4-FFF2-40B4-BE49-F238E27FC236}">
                  <a16:creationId xmlns:a16="http://schemas.microsoft.com/office/drawing/2014/main" id="{4222CFFA-FF49-4EC4-8032-3E8E765FF272}"/>
                </a:ext>
              </a:extLst>
            </p:cNvPr>
            <p:cNvSpPr>
              <a:spLocks noChangeArrowheads="1"/>
            </p:cNvSpPr>
            <p:nvPr/>
          </p:nvSpPr>
          <p:spPr bwMode="auto">
            <a:xfrm>
              <a:off x="2071259" y="4226243"/>
              <a:ext cx="228600" cy="3048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60" name="Text Box 10">
              <a:extLst>
                <a:ext uri="{FF2B5EF4-FFF2-40B4-BE49-F238E27FC236}">
                  <a16:creationId xmlns:a16="http://schemas.microsoft.com/office/drawing/2014/main" id="{1ED65B0B-A2EA-42E2-A6C2-1E401475A5EF}"/>
                </a:ext>
              </a:extLst>
            </p:cNvPr>
            <p:cNvSpPr txBox="1">
              <a:spLocks noChangeArrowheads="1"/>
            </p:cNvSpPr>
            <p:nvPr/>
          </p:nvSpPr>
          <p:spPr bwMode="auto">
            <a:xfrm>
              <a:off x="1304358" y="4236089"/>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1400" b="1">
                  <a:solidFill>
                    <a:schemeClr val="tx2"/>
                  </a:solidFill>
                  <a:latin typeface="Arial" panose="020B0604020202020204" pitchFamily="34" charset="0"/>
                  <a:ea typeface="宋体" panose="02010600030101010101" pitchFamily="2" charset="-122"/>
                </a:rPr>
                <a:t>CH</a:t>
              </a:r>
              <a:r>
                <a:rPr lang="en-US" altLang="zh-CN" sz="1400" b="1" baseline="-25000">
                  <a:solidFill>
                    <a:schemeClr val="tx2"/>
                  </a:solidFill>
                  <a:latin typeface="Arial" panose="020B0604020202020204" pitchFamily="34" charset="0"/>
                  <a:ea typeface="宋体" panose="02010600030101010101" pitchFamily="2" charset="-122"/>
                </a:rPr>
                <a:t>3</a:t>
              </a:r>
            </a:p>
          </p:txBody>
        </p:sp>
        <p:sp>
          <p:nvSpPr>
            <p:cNvPr id="82961" name="Text Box 11">
              <a:extLst>
                <a:ext uri="{FF2B5EF4-FFF2-40B4-BE49-F238E27FC236}">
                  <a16:creationId xmlns:a16="http://schemas.microsoft.com/office/drawing/2014/main" id="{C415462D-68D1-4544-B16C-BAF5DF365E92}"/>
                </a:ext>
              </a:extLst>
            </p:cNvPr>
            <p:cNvSpPr txBox="1">
              <a:spLocks noChangeArrowheads="1"/>
            </p:cNvSpPr>
            <p:nvPr/>
          </p:nvSpPr>
          <p:spPr bwMode="auto">
            <a:xfrm>
              <a:off x="1995059" y="422624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1400" b="1">
                  <a:solidFill>
                    <a:schemeClr val="tx2"/>
                  </a:solidFill>
                  <a:latin typeface="Arial" panose="020B0604020202020204" pitchFamily="34" charset="0"/>
                  <a:ea typeface="宋体" panose="02010600030101010101" pitchFamily="2" charset="-122"/>
                </a:rPr>
                <a:t>CH</a:t>
              </a:r>
              <a:r>
                <a:rPr lang="en-US" altLang="zh-CN" sz="1400" b="1" baseline="-25000">
                  <a:solidFill>
                    <a:schemeClr val="tx2"/>
                  </a:solidFill>
                  <a:latin typeface="Arial" panose="020B0604020202020204" pitchFamily="34" charset="0"/>
                  <a:ea typeface="宋体" panose="02010600030101010101" pitchFamily="2" charset="-122"/>
                </a:rPr>
                <a:t>3</a:t>
              </a:r>
            </a:p>
          </p:txBody>
        </p:sp>
      </p:grpSp>
      <p:sp>
        <p:nvSpPr>
          <p:cNvPr id="4" name="日期占位符 3">
            <a:extLst>
              <a:ext uri="{FF2B5EF4-FFF2-40B4-BE49-F238E27FC236}">
                <a16:creationId xmlns:a16="http://schemas.microsoft.com/office/drawing/2014/main" id="{39FEEAD9-1AD5-45C6-8C72-D5C554C62032}"/>
              </a:ext>
            </a:extLst>
          </p:cNvPr>
          <p:cNvSpPr>
            <a:spLocks noGrp="1"/>
          </p:cNvSpPr>
          <p:nvPr>
            <p:ph type="dt" sz="half" idx="10"/>
          </p:nvPr>
        </p:nvSpPr>
        <p:spPr/>
        <p:txBody>
          <a:bodyPr/>
          <a:lstStyle/>
          <a:p>
            <a:pPr>
              <a:defRPr/>
            </a:pPr>
            <a:fld id="{81A9C424-5380-4E1E-A4B9-5458F442F0E6}" type="datetime11">
              <a:rPr lang="zh-CN" altLang="en-US" smtClean="0"/>
              <a:t>11:48:10</a:t>
            </a:fld>
            <a:endParaRPr lang="en-US"/>
          </a:p>
        </p:txBody>
      </p:sp>
      <p:sp>
        <p:nvSpPr>
          <p:cNvPr id="5" name="灯片编号占位符 4">
            <a:extLst>
              <a:ext uri="{FF2B5EF4-FFF2-40B4-BE49-F238E27FC236}">
                <a16:creationId xmlns:a16="http://schemas.microsoft.com/office/drawing/2014/main" id="{042C529E-F5E0-471F-95F1-AB2A47D956B6}"/>
              </a:ext>
            </a:extLst>
          </p:cNvPr>
          <p:cNvSpPr>
            <a:spLocks noGrp="1"/>
          </p:cNvSpPr>
          <p:nvPr>
            <p:ph type="sldNum" sz="quarter" idx="12"/>
          </p:nvPr>
        </p:nvSpPr>
        <p:spPr/>
        <p:txBody>
          <a:bodyPr/>
          <a:lstStyle/>
          <a:p>
            <a:pPr>
              <a:defRPr/>
            </a:pPr>
            <a:fld id="{D9255669-4D76-4035-84D2-5F59D5D8FE20}" type="slidenum">
              <a:rPr lang="en-US" altLang="zh-CN" smtClean="0"/>
              <a:pPr>
                <a:defRPr/>
              </a:pPr>
              <a:t>89</a:t>
            </a:fld>
            <a:endParaRPr lang="en-US" altLang="zh-CN"/>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ext Box 5">
            <a:extLst>
              <a:ext uri="{FF2B5EF4-FFF2-40B4-BE49-F238E27FC236}">
                <a16:creationId xmlns:a16="http://schemas.microsoft.com/office/drawing/2014/main" id="{45D956DA-941A-41F8-B17D-6ED0E20EB3C2}"/>
              </a:ext>
            </a:extLst>
          </p:cNvPr>
          <p:cNvSpPr txBox="1">
            <a:spLocks noChangeArrowheads="1"/>
          </p:cNvSpPr>
          <p:nvPr/>
        </p:nvSpPr>
        <p:spPr bwMode="auto">
          <a:xfrm>
            <a:off x="228600" y="1243013"/>
            <a:ext cx="7920038"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pP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构造异构</a:t>
            </a:r>
            <a:endParaRPr lang="zh-CN" altLang="en-US" sz="2400">
              <a:solidFill>
                <a:srgbClr val="000000"/>
              </a:solidFill>
              <a:latin typeface="Times New Roman" panose="02020603050405020304" pitchFamily="18" charset="0"/>
              <a:cs typeface="Times New Roman" panose="02020603050405020304" pitchFamily="18" charset="0"/>
            </a:endParaRPr>
          </a:p>
          <a:p>
            <a:pPr eaLnBrk="1" hangingPunct="1">
              <a:spcBef>
                <a:spcPct val="20000"/>
              </a:spcBef>
            </a:pPr>
            <a:r>
              <a:rPr lang="zh-CN" altLang="en-US" sz="2400" b="1">
                <a:solidFill>
                  <a:srgbClr val="FF3300"/>
                </a:solidFill>
                <a:latin typeface="宋体" panose="02010600030101010101" pitchFamily="2" charset="-122"/>
              </a:rPr>
              <a:t>碳架异构和位置异构</a:t>
            </a:r>
            <a:endParaRPr lang="zh-CN" altLang="en-US" sz="2400">
              <a:solidFill>
                <a:srgbClr val="FF3300"/>
              </a:solidFill>
              <a:latin typeface="Times New Roman" panose="02020603050405020304" pitchFamily="18" charset="0"/>
              <a:cs typeface="Times New Roman" panose="02020603050405020304" pitchFamily="18" charset="0"/>
            </a:endParaRPr>
          </a:p>
          <a:p>
            <a:pPr eaLnBrk="1" hangingPunct="1">
              <a:spcBef>
                <a:spcPct val="20000"/>
              </a:spcBef>
            </a:pPr>
            <a:r>
              <a:rPr lang="zh-CN" altLang="en-US" sz="2400" b="1">
                <a:solidFill>
                  <a:srgbClr val="FF3300"/>
                </a:solidFill>
                <a:latin typeface="宋体" panose="02010600030101010101" pitchFamily="2" charset="-122"/>
              </a:rPr>
              <a:t>位置异构：</a:t>
            </a:r>
            <a:r>
              <a:rPr lang="zh-CN" altLang="en-US" sz="2400" b="1">
                <a:solidFill>
                  <a:schemeClr val="tx2"/>
                </a:solidFill>
                <a:latin typeface="宋体" panose="02010600030101010101" pitchFamily="2" charset="-122"/>
              </a:rPr>
              <a:t>由于</a:t>
            </a:r>
            <a:r>
              <a:rPr lang="zh-CN" altLang="en-US" sz="2400" b="1">
                <a:solidFill>
                  <a:srgbClr val="FF3300"/>
                </a:solidFill>
                <a:latin typeface="宋体" panose="02010600030101010101" pitchFamily="2" charset="-122"/>
              </a:rPr>
              <a:t>双键的位置</a:t>
            </a:r>
            <a:r>
              <a:rPr lang="zh-CN" altLang="en-US" sz="2400" b="1">
                <a:solidFill>
                  <a:schemeClr val="tx2"/>
                </a:solidFill>
                <a:latin typeface="宋体" panose="02010600030101010101" pitchFamily="2" charset="-122"/>
              </a:rPr>
              <a:t>不同引起的异构</a:t>
            </a:r>
            <a:r>
              <a:rPr lang="zh-CN" altLang="en-US" sz="2400" b="1">
                <a:solidFill>
                  <a:srgbClr val="FF3300"/>
                </a:solidFill>
                <a:latin typeface="宋体" panose="02010600030101010101" pitchFamily="2" charset="-122"/>
              </a:rPr>
              <a:t> </a:t>
            </a:r>
            <a:endParaRPr lang="zh-CN" altLang="en-US" sz="2400">
              <a:solidFill>
                <a:srgbClr val="FF3300"/>
              </a:solidFill>
            </a:endParaRPr>
          </a:p>
        </p:txBody>
      </p:sp>
      <p:sp>
        <p:nvSpPr>
          <p:cNvPr id="133126" name="Text Box 6">
            <a:extLst>
              <a:ext uri="{FF2B5EF4-FFF2-40B4-BE49-F238E27FC236}">
                <a16:creationId xmlns:a16="http://schemas.microsoft.com/office/drawing/2014/main" id="{E3B70687-EF19-4688-B7EE-7D156843CAA2}"/>
              </a:ext>
            </a:extLst>
          </p:cNvPr>
          <p:cNvSpPr txBox="1">
            <a:spLocks noChangeArrowheads="1"/>
          </p:cNvSpPr>
          <p:nvPr/>
        </p:nvSpPr>
        <p:spPr bwMode="auto">
          <a:xfrm>
            <a:off x="293688" y="2795588"/>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构型异构</a:t>
            </a:r>
            <a:r>
              <a:rPr lang="zh-CN" altLang="en-US" sz="2400">
                <a:solidFill>
                  <a:srgbClr val="000000"/>
                </a:solidFill>
              </a:rPr>
              <a:t> </a:t>
            </a:r>
          </a:p>
        </p:txBody>
      </p:sp>
      <p:sp>
        <p:nvSpPr>
          <p:cNvPr id="133127" name="Text Box 7">
            <a:extLst>
              <a:ext uri="{FF2B5EF4-FFF2-40B4-BE49-F238E27FC236}">
                <a16:creationId xmlns:a16="http://schemas.microsoft.com/office/drawing/2014/main" id="{0A3724F1-BD57-4B88-861F-214BF901CB65}"/>
              </a:ext>
            </a:extLst>
          </p:cNvPr>
          <p:cNvSpPr txBox="1">
            <a:spLocks noChangeArrowheads="1"/>
          </p:cNvSpPr>
          <p:nvPr/>
        </p:nvSpPr>
        <p:spPr bwMode="auto">
          <a:xfrm>
            <a:off x="228600" y="3316288"/>
            <a:ext cx="8686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几何</a:t>
            </a:r>
            <a:r>
              <a:rPr lang="en-US" altLang="zh-CN" sz="2400" b="1">
                <a:solidFill>
                  <a:srgbClr val="FF3300"/>
                </a:solidFill>
                <a:latin typeface="宋体" panose="02010600030101010101" pitchFamily="2" charset="-122"/>
              </a:rPr>
              <a:t>/</a:t>
            </a:r>
            <a:r>
              <a:rPr lang="zh-CN" altLang="en-US" sz="2400" b="1">
                <a:solidFill>
                  <a:srgbClr val="FF3300"/>
                </a:solidFill>
                <a:latin typeface="宋体" panose="02010600030101010101" pitchFamily="2" charset="-122"/>
              </a:rPr>
              <a:t>顺反异构</a:t>
            </a:r>
            <a:r>
              <a:rPr lang="zh-CN" altLang="en-US" sz="2400" b="1">
                <a:solidFill>
                  <a:srgbClr val="FF3300"/>
                </a:solidFill>
              </a:rPr>
              <a:t> ：</a:t>
            </a:r>
            <a:r>
              <a:rPr lang="zh-CN" altLang="en-US" sz="2400" b="1">
                <a:solidFill>
                  <a:schemeClr val="tx2"/>
                </a:solidFill>
                <a:latin typeface="宋体" panose="02010600030101010101" pitchFamily="2" charset="-122"/>
              </a:rPr>
              <a:t>双键两侧的基团在空间的位置不同引起的异构</a:t>
            </a:r>
            <a:r>
              <a:rPr lang="zh-CN" altLang="en-US" sz="2400" b="1">
                <a:solidFill>
                  <a:schemeClr val="tx2"/>
                </a:solidFill>
              </a:rPr>
              <a:t> </a:t>
            </a:r>
          </a:p>
        </p:txBody>
      </p:sp>
      <p:sp>
        <p:nvSpPr>
          <p:cNvPr id="12293" name="Rectangle 11">
            <a:extLst>
              <a:ext uri="{FF2B5EF4-FFF2-40B4-BE49-F238E27FC236}">
                <a16:creationId xmlns:a16="http://schemas.microsoft.com/office/drawing/2014/main" id="{36A9FEFD-3F06-4C89-939B-D8B1E0CE9BD9}"/>
              </a:ext>
            </a:extLst>
          </p:cNvPr>
          <p:cNvSpPr>
            <a:spLocks noChangeArrowheads="1"/>
          </p:cNvSpPr>
          <p:nvPr/>
        </p:nvSpPr>
        <p:spPr bwMode="auto">
          <a:xfrm>
            <a:off x="2484438"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133134" name="Text Box 14">
            <a:extLst>
              <a:ext uri="{FF2B5EF4-FFF2-40B4-BE49-F238E27FC236}">
                <a16:creationId xmlns:a16="http://schemas.microsoft.com/office/drawing/2014/main" id="{F2ADD8BD-56ED-49C5-8434-414DD36E3BCC}"/>
              </a:ext>
            </a:extLst>
          </p:cNvPr>
          <p:cNvSpPr txBox="1">
            <a:spLocks noChangeArrowheads="1"/>
          </p:cNvSpPr>
          <p:nvPr/>
        </p:nvSpPr>
        <p:spPr bwMode="auto">
          <a:xfrm>
            <a:off x="228600" y="39624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产生顺反异构体的</a:t>
            </a:r>
            <a:r>
              <a:rPr lang="zh-CN" altLang="en-US" sz="2400" b="1">
                <a:solidFill>
                  <a:srgbClr val="FF3300"/>
                </a:solidFill>
                <a:latin typeface="宋体" panose="02010600030101010101" pitchFamily="2" charset="-122"/>
              </a:rPr>
              <a:t>必要条件</a:t>
            </a:r>
            <a:r>
              <a:rPr lang="zh-CN" altLang="en-US" sz="2400" b="1">
                <a:solidFill>
                  <a:srgbClr val="000000"/>
                </a:solidFill>
                <a:latin typeface="宋体" panose="02010600030101010101" pitchFamily="2" charset="-122"/>
              </a:rPr>
              <a:t>：</a:t>
            </a:r>
            <a:r>
              <a:rPr lang="zh-CN" altLang="en-US" sz="2400" b="1">
                <a:solidFill>
                  <a:srgbClr val="000000"/>
                </a:solidFill>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构成双键的</a:t>
            </a:r>
            <a:r>
              <a:rPr lang="zh-CN" altLang="en-US" sz="2400" b="1">
                <a:solidFill>
                  <a:srgbClr val="FF3300"/>
                </a:solidFill>
                <a:latin typeface="宋体" panose="02010600030101010101" pitchFamily="2" charset="-122"/>
              </a:rPr>
              <a:t>任何一个碳原子上</a:t>
            </a:r>
            <a:r>
              <a:rPr lang="zh-CN" altLang="en-US" sz="2400" b="1">
                <a:solidFill>
                  <a:srgbClr val="000000"/>
                </a:solidFill>
                <a:latin typeface="宋体" panose="02010600030101010101" pitchFamily="2" charset="-122"/>
              </a:rPr>
              <a:t>所连的</a:t>
            </a:r>
            <a:r>
              <a:rPr lang="zh-CN" altLang="en-US" sz="2400" b="1">
                <a:solidFill>
                  <a:srgbClr val="FF3300"/>
                </a:solidFill>
                <a:latin typeface="宋体" panose="02010600030101010101" pitchFamily="2" charset="-122"/>
              </a:rPr>
              <a:t>两个基团</a:t>
            </a:r>
            <a:r>
              <a:rPr lang="zh-CN" altLang="en-US" sz="2400" b="1">
                <a:solidFill>
                  <a:srgbClr val="000000"/>
                </a:solidFill>
                <a:latin typeface="宋体" panose="02010600030101010101" pitchFamily="2" charset="-122"/>
              </a:rPr>
              <a:t>要</a:t>
            </a:r>
            <a:r>
              <a:rPr lang="zh-CN" altLang="en-US" sz="2400" b="1">
                <a:solidFill>
                  <a:srgbClr val="FF3300"/>
                </a:solidFill>
                <a:latin typeface="宋体" panose="02010600030101010101" pitchFamily="2" charset="-122"/>
              </a:rPr>
              <a:t>不同</a:t>
            </a:r>
            <a:r>
              <a:rPr lang="zh-CN" altLang="en-US">
                <a:solidFill>
                  <a:srgbClr val="FF3300"/>
                </a:solidFill>
                <a:latin typeface="宋体" panose="02010600030101010101" pitchFamily="2" charset="-122"/>
              </a:rPr>
              <a:t>。</a:t>
            </a:r>
            <a:r>
              <a:rPr lang="zh-CN" altLang="en-US">
                <a:solidFill>
                  <a:srgbClr val="FF3300"/>
                </a:solidFill>
              </a:rPr>
              <a:t> </a:t>
            </a:r>
          </a:p>
        </p:txBody>
      </p:sp>
      <p:graphicFrame>
        <p:nvGraphicFramePr>
          <p:cNvPr id="133135" name="Object 15">
            <a:extLst>
              <a:ext uri="{FF2B5EF4-FFF2-40B4-BE49-F238E27FC236}">
                <a16:creationId xmlns:a16="http://schemas.microsoft.com/office/drawing/2014/main" id="{8DA102DE-A972-4E80-AEFF-746E00CBF02B}"/>
              </a:ext>
            </a:extLst>
          </p:cNvPr>
          <p:cNvGraphicFramePr>
            <a:graphicFrameLocks noChangeAspect="1"/>
          </p:cNvGraphicFramePr>
          <p:nvPr/>
        </p:nvGraphicFramePr>
        <p:xfrm>
          <a:off x="731838" y="5045075"/>
          <a:ext cx="6480175" cy="1355725"/>
        </p:xfrm>
        <a:graphic>
          <a:graphicData uri="http://schemas.openxmlformats.org/presentationml/2006/ole">
            <mc:AlternateContent xmlns:mc="http://schemas.openxmlformats.org/markup-compatibility/2006">
              <mc:Choice xmlns:v="urn:schemas-microsoft-com:vml" Requires="v">
                <p:oleObj spid="_x0000_s12364" name="CS ChemDraw Drawing" r:id="rId3" imgW="4919132" imgH="1028447" progId="ChemDraw.Document.6.0">
                  <p:embed/>
                </p:oleObj>
              </mc:Choice>
              <mc:Fallback>
                <p:oleObj name="CS ChemDraw Drawing" r:id="rId3" imgW="4919132" imgH="1028447" progId="ChemDraw.Document.6.0">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8" y="5045075"/>
                        <a:ext cx="6480175"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6" name="Picture 27">
            <a:extLst>
              <a:ext uri="{FF2B5EF4-FFF2-40B4-BE49-F238E27FC236}">
                <a16:creationId xmlns:a16="http://schemas.microsoft.com/office/drawing/2014/main" id="{78DB3AAC-D011-4FBD-A0F6-CF6400056062}"/>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533650" y="27797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27">
            <a:extLst>
              <a:ext uri="{FF2B5EF4-FFF2-40B4-BE49-F238E27FC236}">
                <a16:creationId xmlns:a16="http://schemas.microsoft.com/office/drawing/2014/main" id="{F41FF216-DEFC-48A5-8DE3-4F0FD4E1856C}"/>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67050" y="2782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27">
            <a:extLst>
              <a:ext uri="{FF2B5EF4-FFF2-40B4-BE49-F238E27FC236}">
                <a16:creationId xmlns:a16="http://schemas.microsoft.com/office/drawing/2014/main" id="{38E1D9D1-E640-45C4-9FBE-7F3A3B0DB3FB}"/>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556000" y="2782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a:extLst>
              <a:ext uri="{FF2B5EF4-FFF2-40B4-BE49-F238E27FC236}">
                <a16:creationId xmlns:a16="http://schemas.microsoft.com/office/drawing/2014/main" id="{0CE37F55-4304-472E-A98D-82F5D455670F}"/>
              </a:ext>
            </a:extLst>
          </p:cNvPr>
          <p:cNvSpPr txBox="1"/>
          <p:nvPr/>
        </p:nvSpPr>
        <p:spPr>
          <a:xfrm>
            <a:off x="228600" y="604838"/>
            <a:ext cx="3048000" cy="461962"/>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烯烃的同分异构现象</a:t>
            </a:r>
          </a:p>
        </p:txBody>
      </p:sp>
      <p:sp>
        <p:nvSpPr>
          <p:cNvPr id="2" name="日期占位符 1">
            <a:extLst>
              <a:ext uri="{FF2B5EF4-FFF2-40B4-BE49-F238E27FC236}">
                <a16:creationId xmlns:a16="http://schemas.microsoft.com/office/drawing/2014/main" id="{369C7FF6-9B4B-4BF8-A968-0A423911409D}"/>
              </a:ext>
            </a:extLst>
          </p:cNvPr>
          <p:cNvSpPr>
            <a:spLocks noGrp="1"/>
          </p:cNvSpPr>
          <p:nvPr>
            <p:ph type="dt" sz="half" idx="10"/>
          </p:nvPr>
        </p:nvSpPr>
        <p:spPr/>
        <p:txBody>
          <a:bodyPr/>
          <a:lstStyle/>
          <a:p>
            <a:pPr>
              <a:defRPr/>
            </a:pPr>
            <a:fld id="{BCA6ED76-8743-4964-8867-AC866A50F94B}" type="datetime11">
              <a:rPr lang="zh-CN" altLang="en-US" smtClean="0"/>
              <a:t>11:48:09</a:t>
            </a:fld>
            <a:endParaRPr lang="en-US"/>
          </a:p>
        </p:txBody>
      </p:sp>
      <p:sp>
        <p:nvSpPr>
          <p:cNvPr id="3" name="灯片编号占位符 2">
            <a:extLst>
              <a:ext uri="{FF2B5EF4-FFF2-40B4-BE49-F238E27FC236}">
                <a16:creationId xmlns:a16="http://schemas.microsoft.com/office/drawing/2014/main" id="{A234BE62-2ECC-42F7-9977-43DEBCBEBC23}"/>
              </a:ext>
            </a:extLst>
          </p:cNvPr>
          <p:cNvSpPr>
            <a:spLocks noGrp="1"/>
          </p:cNvSpPr>
          <p:nvPr>
            <p:ph type="sldNum" sz="quarter" idx="12"/>
          </p:nvPr>
        </p:nvSpPr>
        <p:spPr/>
        <p:txBody>
          <a:bodyPr/>
          <a:lstStyle/>
          <a:p>
            <a:pPr>
              <a:defRPr/>
            </a:pPr>
            <a:fld id="{D9255669-4D76-4035-84D2-5F59D5D8FE20}" type="slidenum">
              <a:rPr lang="en-US" altLang="zh-CN" smtClean="0"/>
              <a:pPr>
                <a:defRPr/>
              </a:pPr>
              <a:t>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5"/>
                                        </p:tgtEl>
                                        <p:attrNameLst>
                                          <p:attrName>style.visibility</p:attrName>
                                        </p:attrNameLst>
                                      </p:cBhvr>
                                      <p:to>
                                        <p:strVal val="visible"/>
                                      </p:to>
                                    </p:set>
                                    <p:anim calcmode="lin" valueType="num">
                                      <p:cBhvr additive="base">
                                        <p:cTn id="7" dur="500" fill="hold"/>
                                        <p:tgtEl>
                                          <p:spTgt spid="133125"/>
                                        </p:tgtEl>
                                        <p:attrNameLst>
                                          <p:attrName>ppt_x</p:attrName>
                                        </p:attrNameLst>
                                      </p:cBhvr>
                                      <p:tavLst>
                                        <p:tav tm="0">
                                          <p:val>
                                            <p:strVal val="#ppt_x"/>
                                          </p:val>
                                        </p:tav>
                                        <p:tav tm="100000">
                                          <p:val>
                                            <p:strVal val="#ppt_x"/>
                                          </p:val>
                                        </p:tav>
                                      </p:tavLst>
                                    </p:anim>
                                    <p:anim calcmode="lin" valueType="num">
                                      <p:cBhvr additive="base">
                                        <p:cTn id="8" dur="500" fill="hold"/>
                                        <p:tgtEl>
                                          <p:spTgt spid="1331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3126"/>
                                        </p:tgtEl>
                                        <p:attrNameLst>
                                          <p:attrName>style.visibility</p:attrName>
                                        </p:attrNameLst>
                                      </p:cBhvr>
                                      <p:to>
                                        <p:strVal val="visible"/>
                                      </p:to>
                                    </p:set>
                                    <p:animEffect transition="in" filter="blinds(horizontal)">
                                      <p:cBhvr>
                                        <p:cTn id="13" dur="500"/>
                                        <p:tgtEl>
                                          <p:spTgt spid="1331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33127"/>
                                        </p:tgtEl>
                                        <p:attrNameLst>
                                          <p:attrName>style.visibility</p:attrName>
                                        </p:attrNameLst>
                                      </p:cBhvr>
                                      <p:to>
                                        <p:strVal val="visible"/>
                                      </p:to>
                                    </p:set>
                                    <p:animEffect transition="in" filter="barn(inHorizontal)">
                                      <p:cBhvr>
                                        <p:cTn id="18" dur="500"/>
                                        <p:tgtEl>
                                          <p:spTgt spid="1331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3134"/>
                                        </p:tgtEl>
                                        <p:attrNameLst>
                                          <p:attrName>style.visibility</p:attrName>
                                        </p:attrNameLst>
                                      </p:cBhvr>
                                      <p:to>
                                        <p:strVal val="visible"/>
                                      </p:to>
                                    </p:set>
                                    <p:anim calcmode="lin" valueType="num">
                                      <p:cBhvr additive="base">
                                        <p:cTn id="23" dur="500" fill="hold"/>
                                        <p:tgtEl>
                                          <p:spTgt spid="133134"/>
                                        </p:tgtEl>
                                        <p:attrNameLst>
                                          <p:attrName>ppt_x</p:attrName>
                                        </p:attrNameLst>
                                      </p:cBhvr>
                                      <p:tavLst>
                                        <p:tav tm="0">
                                          <p:val>
                                            <p:strVal val="#ppt_x"/>
                                          </p:val>
                                        </p:tav>
                                        <p:tav tm="100000">
                                          <p:val>
                                            <p:strVal val="#ppt_x"/>
                                          </p:val>
                                        </p:tav>
                                      </p:tavLst>
                                    </p:anim>
                                    <p:anim calcmode="lin" valueType="num">
                                      <p:cBhvr additive="base">
                                        <p:cTn id="24" dur="500" fill="hold"/>
                                        <p:tgtEl>
                                          <p:spTgt spid="13313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133135"/>
                                        </p:tgtEl>
                                        <p:attrNameLst>
                                          <p:attrName>style.visibility</p:attrName>
                                        </p:attrNameLst>
                                      </p:cBhvr>
                                      <p:to>
                                        <p:strVal val="visible"/>
                                      </p:to>
                                    </p:set>
                                    <p:animEffect transition="in" filter="box(in)">
                                      <p:cBhvr>
                                        <p:cTn id="29" dur="500"/>
                                        <p:tgtEl>
                                          <p:spTgt spid="133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p:bldP spid="133126" grpId="0"/>
      <p:bldP spid="133127" grpId="0"/>
      <p:bldP spid="13313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3729" name="Object 17">
            <a:extLst>
              <a:ext uri="{FF2B5EF4-FFF2-40B4-BE49-F238E27FC236}">
                <a16:creationId xmlns:a16="http://schemas.microsoft.com/office/drawing/2014/main" id="{28958EEF-8599-4DA2-8AF2-0A12DCE29087}"/>
              </a:ext>
            </a:extLst>
          </p:cNvPr>
          <p:cNvGraphicFramePr>
            <a:graphicFrameLocks noGrp="1" noChangeAspect="1"/>
          </p:cNvGraphicFramePr>
          <p:nvPr>
            <p:ph sz="quarter" idx="1"/>
          </p:nvPr>
        </p:nvGraphicFramePr>
        <p:xfrm>
          <a:off x="973138" y="2060575"/>
          <a:ext cx="5326062" cy="447675"/>
        </p:xfrm>
        <a:graphic>
          <a:graphicData uri="http://schemas.openxmlformats.org/presentationml/2006/ole">
            <mc:AlternateContent xmlns:mc="http://schemas.openxmlformats.org/markup-compatibility/2006">
              <mc:Choice xmlns:v="urn:schemas-microsoft-com:vml" Requires="v">
                <p:oleObj spid="_x0000_s143431" name="CS ChemDraw Drawing" r:id="rId3" imgW="3813995" imgH="321221" progId="ChemDraw.Document.6.0">
                  <p:embed/>
                </p:oleObj>
              </mc:Choice>
              <mc:Fallback>
                <p:oleObj name="CS ChemDraw Drawing" r:id="rId3" imgW="3813995" imgH="321221" progId="ChemDraw.Document.6.0">
                  <p:embed/>
                  <p:pic>
                    <p:nvPicPr>
                      <p:cNvPr id="243729" name="Object 17">
                        <a:extLst>
                          <a:ext uri="{FF2B5EF4-FFF2-40B4-BE49-F238E27FC236}">
                            <a16:creationId xmlns:a16="http://schemas.microsoft.com/office/drawing/2014/main" id="{28958EEF-8599-4DA2-8AF2-0A12DCE2908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138" y="2060575"/>
                        <a:ext cx="5326062"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41" name="Object 29">
            <a:extLst>
              <a:ext uri="{FF2B5EF4-FFF2-40B4-BE49-F238E27FC236}">
                <a16:creationId xmlns:a16="http://schemas.microsoft.com/office/drawing/2014/main" id="{BFCF4CD7-7FF2-4DB4-B4B8-017ABC7D8E81}"/>
              </a:ext>
            </a:extLst>
          </p:cNvPr>
          <p:cNvGraphicFramePr>
            <a:graphicFrameLocks noGrp="1" noChangeAspect="1"/>
          </p:cNvGraphicFramePr>
          <p:nvPr>
            <p:ph sz="quarter" idx="2"/>
          </p:nvPr>
        </p:nvGraphicFramePr>
        <p:xfrm>
          <a:off x="830263" y="2924175"/>
          <a:ext cx="7123112" cy="1319213"/>
        </p:xfrm>
        <a:graphic>
          <a:graphicData uri="http://schemas.openxmlformats.org/presentationml/2006/ole">
            <mc:AlternateContent xmlns:mc="http://schemas.openxmlformats.org/markup-compatibility/2006">
              <mc:Choice xmlns:v="urn:schemas-microsoft-com:vml" Requires="v">
                <p:oleObj spid="_x0000_s143432" name="CS ChemDraw Drawing" r:id="rId5" imgW="5358056" imgH="991736" progId="ChemDraw.Document.6.0">
                  <p:embed/>
                </p:oleObj>
              </mc:Choice>
              <mc:Fallback>
                <p:oleObj name="CS ChemDraw Drawing" r:id="rId5" imgW="5358056" imgH="991736" progId="ChemDraw.Document.6.0">
                  <p:embed/>
                  <p:pic>
                    <p:nvPicPr>
                      <p:cNvPr id="243741" name="Object 29">
                        <a:extLst>
                          <a:ext uri="{FF2B5EF4-FFF2-40B4-BE49-F238E27FC236}">
                            <a16:creationId xmlns:a16="http://schemas.microsoft.com/office/drawing/2014/main" id="{BFCF4CD7-7FF2-4DB4-B4B8-017ABC7D8E81}"/>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2924175"/>
                        <a:ext cx="7123112"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3736" name="Object 24">
            <a:extLst>
              <a:ext uri="{FF2B5EF4-FFF2-40B4-BE49-F238E27FC236}">
                <a16:creationId xmlns:a16="http://schemas.microsoft.com/office/drawing/2014/main" id="{D771435F-7A7E-453C-9C8E-96A2EC762171}"/>
              </a:ext>
            </a:extLst>
          </p:cNvPr>
          <p:cNvGraphicFramePr>
            <a:graphicFrameLocks noGrp="1" noChangeAspect="1"/>
          </p:cNvGraphicFramePr>
          <p:nvPr>
            <p:ph sz="quarter" idx="3"/>
          </p:nvPr>
        </p:nvGraphicFramePr>
        <p:xfrm>
          <a:off x="2951163" y="5373688"/>
          <a:ext cx="3241675" cy="452437"/>
        </p:xfrm>
        <a:graphic>
          <a:graphicData uri="http://schemas.openxmlformats.org/presentationml/2006/ole">
            <mc:AlternateContent xmlns:mc="http://schemas.openxmlformats.org/markup-compatibility/2006">
              <mc:Choice xmlns:v="urn:schemas-microsoft-com:vml" Requires="v">
                <p:oleObj spid="_x0000_s143433" name="CS ChemDraw Drawing" r:id="rId7" imgW="1916580" imgH="268044" progId="ChemDraw.Document.6.0">
                  <p:embed/>
                </p:oleObj>
              </mc:Choice>
              <mc:Fallback>
                <p:oleObj name="CS ChemDraw Drawing" r:id="rId7" imgW="1916580" imgH="268044" progId="ChemDraw.Document.6.0">
                  <p:embed/>
                  <p:pic>
                    <p:nvPicPr>
                      <p:cNvPr id="243736" name="Object 24">
                        <a:extLst>
                          <a:ext uri="{FF2B5EF4-FFF2-40B4-BE49-F238E27FC236}">
                            <a16:creationId xmlns:a16="http://schemas.microsoft.com/office/drawing/2014/main" id="{D771435F-7A7E-453C-9C8E-96A2EC762171}"/>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163" y="5373688"/>
                        <a:ext cx="32416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3728" name="Rectangle 16">
            <a:extLst>
              <a:ext uri="{FF2B5EF4-FFF2-40B4-BE49-F238E27FC236}">
                <a16:creationId xmlns:a16="http://schemas.microsoft.com/office/drawing/2014/main" id="{D59B1F82-A350-47C6-88FE-39470B1B9DD4}"/>
              </a:ext>
            </a:extLst>
          </p:cNvPr>
          <p:cNvSpPr>
            <a:spLocks noChangeArrowheads="1"/>
          </p:cNvSpPr>
          <p:nvPr/>
        </p:nvSpPr>
        <p:spPr bwMode="auto">
          <a:xfrm>
            <a:off x="684213" y="1192213"/>
            <a:ext cx="86407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卤素主要是氯、溴，且主要得到两分子加成产物。</a:t>
            </a:r>
          </a:p>
        </p:txBody>
      </p:sp>
      <p:sp>
        <p:nvSpPr>
          <p:cNvPr id="243735" name="Rectangle 23">
            <a:extLst>
              <a:ext uri="{FF2B5EF4-FFF2-40B4-BE49-F238E27FC236}">
                <a16:creationId xmlns:a16="http://schemas.microsoft.com/office/drawing/2014/main" id="{3AC30413-1E0B-4BB2-BC0E-8B541C25584C}"/>
              </a:ext>
            </a:extLst>
          </p:cNvPr>
          <p:cNvSpPr>
            <a:spLocks noChangeArrowheads="1"/>
          </p:cNvSpPr>
          <p:nvPr/>
        </p:nvSpPr>
        <p:spPr bwMode="auto">
          <a:xfrm>
            <a:off x="935038" y="4579938"/>
            <a:ext cx="6913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碘也可以和乙炔加成，主要的一分子加成产物。</a:t>
            </a:r>
          </a:p>
        </p:txBody>
      </p:sp>
      <p:sp>
        <p:nvSpPr>
          <p:cNvPr id="2" name="日期占位符 1">
            <a:extLst>
              <a:ext uri="{FF2B5EF4-FFF2-40B4-BE49-F238E27FC236}">
                <a16:creationId xmlns:a16="http://schemas.microsoft.com/office/drawing/2014/main" id="{DD2DCB1C-7169-477D-A747-D20A6CEFBFC2}"/>
              </a:ext>
            </a:extLst>
          </p:cNvPr>
          <p:cNvSpPr>
            <a:spLocks noGrp="1"/>
          </p:cNvSpPr>
          <p:nvPr>
            <p:ph type="dt" sz="half" idx="10"/>
          </p:nvPr>
        </p:nvSpPr>
        <p:spPr/>
        <p:txBody>
          <a:bodyPr/>
          <a:lstStyle/>
          <a:p>
            <a:pPr>
              <a:defRPr/>
            </a:pPr>
            <a:fld id="{2D487AA1-79BF-43CD-9A90-EFB19A2A711C}"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977AD9DE-8187-4236-9E41-6299F7734F20}"/>
              </a:ext>
            </a:extLst>
          </p:cNvPr>
          <p:cNvSpPr>
            <a:spLocks noGrp="1"/>
          </p:cNvSpPr>
          <p:nvPr>
            <p:ph type="sldNum" sz="quarter" idx="12"/>
          </p:nvPr>
        </p:nvSpPr>
        <p:spPr/>
        <p:txBody>
          <a:bodyPr/>
          <a:lstStyle/>
          <a:p>
            <a:pPr>
              <a:defRPr/>
            </a:pPr>
            <a:fld id="{E7D2BA56-91FA-4DC4-A7C4-93B5DA022679}" type="slidenum">
              <a:rPr lang="en-US" altLang="zh-CN" smtClean="0"/>
              <a:pPr>
                <a:defRPr/>
              </a:pPr>
              <a:t>90</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43728"/>
                                        </p:tgtEl>
                                        <p:attrNameLst>
                                          <p:attrName>style.visibility</p:attrName>
                                        </p:attrNameLst>
                                      </p:cBhvr>
                                      <p:to>
                                        <p:strVal val="visible"/>
                                      </p:to>
                                    </p:set>
                                    <p:animEffect transition="in" filter="barn(inHorizontal)">
                                      <p:cBhvr>
                                        <p:cTn id="7" dur="500"/>
                                        <p:tgtEl>
                                          <p:spTgt spid="2437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3729"/>
                                        </p:tgtEl>
                                        <p:attrNameLst>
                                          <p:attrName>style.visibility</p:attrName>
                                        </p:attrNameLst>
                                      </p:cBhvr>
                                      <p:to>
                                        <p:strVal val="visible"/>
                                      </p:to>
                                    </p:set>
                                    <p:animEffect transition="in" filter="slide(fromBottom)">
                                      <p:cBhvr>
                                        <p:cTn id="12" dur="500"/>
                                        <p:tgtEl>
                                          <p:spTgt spid="2437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43741"/>
                                        </p:tgtEl>
                                        <p:attrNameLst>
                                          <p:attrName>style.visibility</p:attrName>
                                        </p:attrNameLst>
                                      </p:cBhvr>
                                      <p:to>
                                        <p:strVal val="visible"/>
                                      </p:to>
                                    </p:set>
                                    <p:animEffect transition="in" filter="slide(fromBottom)">
                                      <p:cBhvr>
                                        <p:cTn id="17" dur="500"/>
                                        <p:tgtEl>
                                          <p:spTgt spid="2437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43735"/>
                                        </p:tgtEl>
                                        <p:attrNameLst>
                                          <p:attrName>style.visibility</p:attrName>
                                        </p:attrNameLst>
                                      </p:cBhvr>
                                      <p:to>
                                        <p:strVal val="visible"/>
                                      </p:to>
                                    </p:set>
                                    <p:animEffect transition="in" filter="slide(fromBottom)">
                                      <p:cBhvr>
                                        <p:cTn id="22" dur="500"/>
                                        <p:tgtEl>
                                          <p:spTgt spid="2437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43736"/>
                                        </p:tgtEl>
                                        <p:attrNameLst>
                                          <p:attrName>style.visibility</p:attrName>
                                        </p:attrNameLst>
                                      </p:cBhvr>
                                      <p:to>
                                        <p:strVal val="visible"/>
                                      </p:to>
                                    </p:set>
                                    <p:animEffect transition="in" filter="slide(fromBottom)">
                                      <p:cBhvr>
                                        <p:cTn id="27" dur="500"/>
                                        <p:tgtEl>
                                          <p:spTgt spid="24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8" grpId="0"/>
      <p:bldP spid="243735"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9">
            <a:extLst>
              <a:ext uri="{FF2B5EF4-FFF2-40B4-BE49-F238E27FC236}">
                <a16:creationId xmlns:a16="http://schemas.microsoft.com/office/drawing/2014/main" id="{F16E2BA0-7E39-44DD-999D-7D20187112F2}"/>
              </a:ext>
            </a:extLst>
          </p:cNvPr>
          <p:cNvSpPr txBox="1">
            <a:spLocks noChangeArrowheads="1"/>
          </p:cNvSpPr>
          <p:nvPr/>
        </p:nvSpPr>
        <p:spPr bwMode="auto">
          <a:xfrm>
            <a:off x="1671638" y="45148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sp>
        <p:nvSpPr>
          <p:cNvPr id="201744" name="Text Box 16">
            <a:extLst>
              <a:ext uri="{FF2B5EF4-FFF2-40B4-BE49-F238E27FC236}">
                <a16:creationId xmlns:a16="http://schemas.microsoft.com/office/drawing/2014/main" id="{DD183D28-56E4-4D33-9FE5-C4B2DD56B19C}"/>
              </a:ext>
            </a:extLst>
          </p:cNvPr>
          <p:cNvSpPr txBox="1">
            <a:spLocks noChangeArrowheads="1"/>
          </p:cNvSpPr>
          <p:nvPr/>
        </p:nvSpPr>
        <p:spPr bwMode="auto">
          <a:xfrm>
            <a:off x="468313" y="2276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ea typeface="华文中宋" panose="02010600040101010101" pitchFamily="2" charset="-122"/>
                <a:cs typeface="Times New Roman" panose="02020603050405020304" pitchFamily="18" charset="0"/>
              </a:rPr>
              <a:t>b</a:t>
            </a:r>
          </a:p>
        </p:txBody>
      </p:sp>
      <p:sp>
        <p:nvSpPr>
          <p:cNvPr id="201745" name="Rectangle 17">
            <a:extLst>
              <a:ext uri="{FF2B5EF4-FFF2-40B4-BE49-F238E27FC236}">
                <a16:creationId xmlns:a16="http://schemas.microsoft.com/office/drawing/2014/main" id="{BBAF3E76-DFAF-45BC-AF15-63FBFF928D7D}"/>
              </a:ext>
            </a:extLst>
          </p:cNvPr>
          <p:cNvSpPr>
            <a:spLocks noChangeArrowheads="1"/>
          </p:cNvSpPr>
          <p:nvPr/>
        </p:nvSpPr>
        <p:spPr bwMode="auto">
          <a:xfrm>
            <a:off x="250825" y="3990975"/>
            <a:ext cx="8583613"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solidFill>
                  <a:srgbClr val="FF7C80"/>
                </a:solidFill>
                <a:latin typeface="Times New Roman" panose="02020603050405020304" pitchFamily="18" charset="0"/>
                <a:ea typeface="宋体" panose="02010600030101010101" pitchFamily="2" charset="-122"/>
              </a:rPr>
              <a:t> </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240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20000"/>
              </a:lnSpc>
            </a:pP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sp</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杂化的炔碳的</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成分多，离核距离近，受到原子核的束缚大，</a:t>
            </a:r>
            <a:r>
              <a:rPr lang="el-GR" altLang="zh-CN" sz="2400">
                <a:solidFill>
                  <a:schemeClr val="tx2"/>
                </a:solidFill>
                <a:latin typeface="Times New Roman" panose="02020603050405020304" pitchFamily="18" charset="0"/>
                <a:ea typeface="宋体" panose="02010600030101010101" pitchFamily="2" charset="-122"/>
              </a:rPr>
              <a:t>π</a:t>
            </a:r>
            <a:r>
              <a:rPr lang="zh-CN" altLang="en-US" sz="2400">
                <a:solidFill>
                  <a:schemeClr val="tx2"/>
                </a:solidFill>
                <a:latin typeface="Times New Roman" panose="02020603050405020304" pitchFamily="18" charset="0"/>
                <a:ea typeface="宋体" panose="02010600030101010101" pitchFamily="2" charset="-122"/>
              </a:rPr>
              <a:t>电子不易极化，故较烯键不易加成；而烯键的</a:t>
            </a:r>
            <a:r>
              <a:rPr lang="en-US" altLang="zh-CN" sz="2400">
                <a:solidFill>
                  <a:schemeClr val="tx2"/>
                </a:solidFill>
                <a:latin typeface="Times New Roman" panose="02020603050405020304" pitchFamily="18" charset="0"/>
                <a:ea typeface="宋体" panose="02010600030101010101" pitchFamily="2" charset="-122"/>
              </a:rPr>
              <a:t>sp</a:t>
            </a:r>
            <a:r>
              <a:rPr lang="en-US" altLang="zh-CN" sz="2400" baseline="30000">
                <a:solidFill>
                  <a:schemeClr val="tx2"/>
                </a:solidFill>
                <a:latin typeface="Times New Roman" panose="02020603050405020304" pitchFamily="18" charset="0"/>
                <a:ea typeface="宋体" panose="02010600030101010101" pitchFamily="2" charset="-122"/>
              </a:rPr>
              <a:t>2</a:t>
            </a:r>
            <a:r>
              <a:rPr lang="zh-CN" altLang="en-US" sz="2400">
                <a:solidFill>
                  <a:schemeClr val="tx2"/>
                </a:solidFill>
                <a:latin typeface="Times New Roman" panose="02020603050405020304" pitchFamily="18" charset="0"/>
                <a:ea typeface="宋体" panose="02010600030101010101" pitchFamily="2" charset="-122"/>
              </a:rPr>
              <a:t>杂化碳原子的</a:t>
            </a:r>
            <a:r>
              <a:rPr lang="en-US" altLang="zh-CN" sz="2400">
                <a:solidFill>
                  <a:schemeClr val="tx2"/>
                </a:solidFill>
                <a:latin typeface="Times New Roman" panose="02020603050405020304" pitchFamily="18" charset="0"/>
                <a:ea typeface="宋体" panose="02010600030101010101" pitchFamily="2" charset="-122"/>
              </a:rPr>
              <a:t>S</a:t>
            </a:r>
            <a:r>
              <a:rPr lang="zh-CN" altLang="en-US" sz="2400">
                <a:solidFill>
                  <a:schemeClr val="tx2"/>
                </a:solidFill>
                <a:latin typeface="Times New Roman" panose="02020603050405020304" pitchFamily="18" charset="0"/>
                <a:ea typeface="宋体" panose="02010600030101010101" pitchFamily="2" charset="-122"/>
              </a:rPr>
              <a:t>成分少，受到原子核的束缚小，相对来说</a:t>
            </a:r>
            <a:r>
              <a:rPr lang="el-GR" altLang="zh-CN" sz="2400">
                <a:solidFill>
                  <a:schemeClr val="tx2"/>
                </a:solidFill>
                <a:latin typeface="Times New Roman" panose="02020603050405020304" pitchFamily="18" charset="0"/>
                <a:ea typeface="宋体" panose="02010600030101010101" pitchFamily="2" charset="-122"/>
              </a:rPr>
              <a:t>π</a:t>
            </a:r>
            <a:r>
              <a:rPr lang="zh-CN" altLang="en-US" sz="2400">
                <a:solidFill>
                  <a:schemeClr val="tx2"/>
                </a:solidFill>
                <a:latin typeface="Times New Roman" panose="02020603050405020304" pitchFamily="18" charset="0"/>
                <a:ea typeface="宋体" panose="02010600030101010101" pitchFamily="2" charset="-122"/>
              </a:rPr>
              <a:t>电子易极化，容易发生加成。 </a:t>
            </a:r>
          </a:p>
          <a:p>
            <a:pPr eaLnBrk="1" hangingPunct="1"/>
            <a:r>
              <a:rPr lang="zh-CN" altLang="en-US" sz="2400">
                <a:solidFill>
                  <a:schemeClr val="tx2"/>
                </a:solidFill>
                <a:latin typeface="Times New Roman" panose="02020603050405020304" pitchFamily="18" charset="0"/>
                <a:ea typeface="宋体" panose="02010600030101010101" pitchFamily="2" charset="-122"/>
              </a:rPr>
              <a:t>    </a:t>
            </a:r>
          </a:p>
        </p:txBody>
      </p:sp>
      <p:sp>
        <p:nvSpPr>
          <p:cNvPr id="201746" name="Rectangle 18">
            <a:extLst>
              <a:ext uri="{FF2B5EF4-FFF2-40B4-BE49-F238E27FC236}">
                <a16:creationId xmlns:a16="http://schemas.microsoft.com/office/drawing/2014/main" id="{FAF01C8E-9114-482E-A0F8-A5CF423B4BA1}"/>
              </a:ext>
            </a:extLst>
          </p:cNvPr>
          <p:cNvSpPr>
            <a:spLocks noChangeArrowheads="1"/>
          </p:cNvSpPr>
          <p:nvPr/>
        </p:nvSpPr>
        <p:spPr bwMode="auto">
          <a:xfrm>
            <a:off x="468313" y="795338"/>
            <a:ext cx="79930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a       </a:t>
            </a:r>
            <a:r>
              <a:rPr lang="en-US" altLang="zh-CN" sz="2000">
                <a:latin typeface="Arial" panose="020B0604020202020204" pitchFamily="34" charset="0"/>
                <a:cs typeface="Arial" panose="020B0604020202020204" pitchFamily="34" charset="0"/>
              </a:rPr>
              <a:t>CH</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=CH</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 +  Br</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/CCl</a:t>
            </a:r>
            <a:r>
              <a:rPr lang="en-US" altLang="zh-CN" sz="2000" baseline="-25000">
                <a:latin typeface="Arial" panose="020B0604020202020204" pitchFamily="34" charset="0"/>
                <a:cs typeface="Arial" panose="020B0604020202020204" pitchFamily="34" charset="0"/>
              </a:rPr>
              <a:t>4</a:t>
            </a:r>
            <a:r>
              <a:rPr lang="en-US" altLang="zh-CN">
                <a:latin typeface="Arial" panose="020B0604020202020204" pitchFamily="34" charset="0"/>
                <a:cs typeface="Arial" panose="020B0604020202020204" pitchFamily="34" charset="0"/>
              </a:rPr>
              <a:t>             </a:t>
            </a:r>
            <a:r>
              <a:rPr lang="zh-CN" altLang="en-US">
                <a:solidFill>
                  <a:srgbClr val="FF5050"/>
                </a:solidFill>
                <a:latin typeface="Arial" panose="020B0604020202020204" pitchFamily="34" charset="0"/>
                <a:cs typeface="Arial" panose="020B0604020202020204" pitchFamily="34" charset="0"/>
              </a:rPr>
              <a:t>溴褪色快</a:t>
            </a:r>
            <a:endParaRPr lang="en-US" altLang="zh-CN">
              <a:solidFill>
                <a:srgbClr val="FF5050"/>
              </a:solidFill>
              <a:latin typeface="Arial" panose="020B0604020202020204" pitchFamily="34" charset="0"/>
              <a:cs typeface="Arial" panose="020B0604020202020204" pitchFamily="34" charset="0"/>
            </a:endParaRPr>
          </a:p>
          <a:p>
            <a:pPr eaLnBrk="1" hangingPunct="1"/>
            <a:r>
              <a:rPr lang="zh-CN" altLang="en-US">
                <a:latin typeface="Arial" panose="020B0604020202020204" pitchFamily="34" charset="0"/>
                <a:cs typeface="Arial" panose="020B0604020202020204" pitchFamily="34" charset="0"/>
              </a:rPr>
              <a:t> </a:t>
            </a:r>
          </a:p>
          <a:p>
            <a:pPr eaLnBrk="1" hangingPunct="1"/>
            <a:r>
              <a:rPr lang="zh-CN" altLang="en-US">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H-C≡C-H + Br</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/CCl</a:t>
            </a:r>
            <a:r>
              <a:rPr lang="en-US" altLang="zh-CN" sz="2000" baseline="-25000">
                <a:latin typeface="Arial" panose="020B0604020202020204" pitchFamily="34" charset="0"/>
                <a:cs typeface="Arial" panose="020B0604020202020204" pitchFamily="34" charset="0"/>
              </a:rPr>
              <a:t>4</a:t>
            </a:r>
            <a:r>
              <a:rPr lang="en-US" altLang="zh-CN">
                <a:latin typeface="Times New Roman" panose="02020603050405020304" pitchFamily="18" charset="0"/>
                <a:cs typeface="Times New Roman" panose="02020603050405020304" pitchFamily="18" charset="0"/>
              </a:rPr>
              <a:t>              </a:t>
            </a:r>
            <a:r>
              <a:rPr lang="zh-CN" altLang="en-US">
                <a:solidFill>
                  <a:srgbClr val="FF5050"/>
                </a:solidFill>
                <a:latin typeface="Times New Roman" panose="02020603050405020304" pitchFamily="18" charset="0"/>
                <a:cs typeface="Times New Roman" panose="02020603050405020304" pitchFamily="18" charset="0"/>
              </a:rPr>
              <a:t>溴褪色慢</a:t>
            </a:r>
          </a:p>
        </p:txBody>
      </p:sp>
      <p:sp>
        <p:nvSpPr>
          <p:cNvPr id="201747" name="Text Box 19">
            <a:extLst>
              <a:ext uri="{FF2B5EF4-FFF2-40B4-BE49-F238E27FC236}">
                <a16:creationId xmlns:a16="http://schemas.microsoft.com/office/drawing/2014/main" id="{75D57C88-62AB-4EB7-ABE0-C774CA3B0610}"/>
              </a:ext>
            </a:extLst>
          </p:cNvPr>
          <p:cNvSpPr txBox="1">
            <a:spLocks noChangeArrowheads="1"/>
          </p:cNvSpPr>
          <p:nvPr/>
        </p:nvSpPr>
        <p:spPr bwMode="auto">
          <a:xfrm>
            <a:off x="250825" y="3429000"/>
            <a:ext cx="7450138"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82563" algn="l"/>
              </a:tabLst>
              <a:defRPr>
                <a:solidFill>
                  <a:schemeClr val="tx1"/>
                </a:solidFill>
                <a:latin typeface="等线" panose="02010600030101010101" pitchFamily="2" charset="-122"/>
                <a:ea typeface="等线" panose="02010600030101010101" pitchFamily="2" charset="-122"/>
              </a:defRPr>
            </a:lvl1pPr>
            <a:lvl2pPr marL="742950" indent="-285750">
              <a:tabLst>
                <a:tab pos="182563" algn="l"/>
              </a:tabLst>
              <a:defRPr>
                <a:solidFill>
                  <a:schemeClr val="tx1"/>
                </a:solidFill>
                <a:latin typeface="等线" panose="02010600030101010101" pitchFamily="2" charset="-122"/>
                <a:ea typeface="等线" panose="02010600030101010101" pitchFamily="2" charset="-122"/>
              </a:defRPr>
            </a:lvl2pPr>
            <a:lvl3pPr marL="1143000" indent="-228600">
              <a:tabLst>
                <a:tab pos="182563" algn="l"/>
              </a:tabLst>
              <a:defRPr>
                <a:solidFill>
                  <a:schemeClr val="tx1"/>
                </a:solidFill>
                <a:latin typeface="等线" panose="02010600030101010101" pitchFamily="2" charset="-122"/>
                <a:ea typeface="等线" panose="02010600030101010101" pitchFamily="2" charset="-122"/>
              </a:defRPr>
            </a:lvl3pPr>
            <a:lvl4pPr marL="1600200" indent="-228600">
              <a:tabLst>
                <a:tab pos="182563" algn="l"/>
              </a:tabLst>
              <a:defRPr>
                <a:solidFill>
                  <a:schemeClr val="tx1"/>
                </a:solidFill>
                <a:latin typeface="等线" panose="02010600030101010101" pitchFamily="2" charset="-122"/>
                <a:ea typeface="等线" panose="02010600030101010101" pitchFamily="2" charset="-122"/>
              </a:defRPr>
            </a:lvl4pPr>
            <a:lvl5pPr marL="2057400" indent="-228600">
              <a:tabLst>
                <a:tab pos="18256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9pPr>
          </a:lstStyle>
          <a:p>
            <a:pPr eaLnBrk="1" hangingPunct="1">
              <a:lnSpc>
                <a:spcPct val="70000"/>
              </a:lnSpc>
              <a:spcBef>
                <a:spcPct val="50000"/>
              </a:spcBef>
            </a:pPr>
            <a:r>
              <a:rPr kumimoji="1" lang="en-US" altLang="zh-CN"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思考题</a:t>
            </a:r>
            <a:r>
              <a:rPr kumimoji="1" lang="en-US" altLang="zh-CN"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为什么亲电加成的活性：炔烃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&lt;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烯烃？</a:t>
            </a:r>
          </a:p>
        </p:txBody>
      </p:sp>
      <p:graphicFrame>
        <p:nvGraphicFramePr>
          <p:cNvPr id="212003" name="Object 1059">
            <a:extLst>
              <a:ext uri="{FF2B5EF4-FFF2-40B4-BE49-F238E27FC236}">
                <a16:creationId xmlns:a16="http://schemas.microsoft.com/office/drawing/2014/main" id="{0BDD177C-22AE-41E9-8573-898FBD6B5E38}"/>
              </a:ext>
            </a:extLst>
          </p:cNvPr>
          <p:cNvGraphicFramePr>
            <a:graphicFrameLocks noGrp="1" noChangeAspect="1"/>
          </p:cNvGraphicFramePr>
          <p:nvPr>
            <p:ph sz="half" idx="2"/>
          </p:nvPr>
        </p:nvGraphicFramePr>
        <p:xfrm>
          <a:off x="1046163" y="2205038"/>
          <a:ext cx="7840662" cy="793750"/>
        </p:xfrm>
        <a:graphic>
          <a:graphicData uri="http://schemas.openxmlformats.org/presentationml/2006/ole">
            <mc:AlternateContent xmlns:mc="http://schemas.openxmlformats.org/markup-compatibility/2006">
              <mc:Choice xmlns:v="urn:schemas-microsoft-com:vml" Requires="v">
                <p:oleObj spid="_x0000_s144409" name="CS ChemDraw Drawing" r:id="rId3" imgW="5613960" imgH="568210" progId="ChemDraw.Document.6.0">
                  <p:embed/>
                </p:oleObj>
              </mc:Choice>
              <mc:Fallback>
                <p:oleObj name="CS ChemDraw Drawing" r:id="rId3" imgW="5613960" imgH="568210" progId="ChemDraw.Document.6.0">
                  <p:embed/>
                  <p:pic>
                    <p:nvPicPr>
                      <p:cNvPr id="212003" name="Object 1059">
                        <a:extLst>
                          <a:ext uri="{FF2B5EF4-FFF2-40B4-BE49-F238E27FC236}">
                            <a16:creationId xmlns:a16="http://schemas.microsoft.com/office/drawing/2014/main" id="{0BDD177C-22AE-41E9-8573-898FBD6B5E3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2205038"/>
                        <a:ext cx="78406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2006" name="Rectangle 1062">
            <a:extLst>
              <a:ext uri="{FF2B5EF4-FFF2-40B4-BE49-F238E27FC236}">
                <a16:creationId xmlns:a16="http://schemas.microsoft.com/office/drawing/2014/main" id="{A90429A3-DE3D-453B-A23D-2B6AC5CDC898}"/>
              </a:ext>
            </a:extLst>
          </p:cNvPr>
          <p:cNvSpPr>
            <a:spLocks noChangeArrowheads="1"/>
          </p:cNvSpPr>
          <p:nvPr/>
        </p:nvSpPr>
        <p:spPr bwMode="auto">
          <a:xfrm>
            <a:off x="468313" y="260350"/>
            <a:ext cx="50863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炔烃的亲电加成比烯烃困难。例如：</a:t>
            </a:r>
          </a:p>
        </p:txBody>
      </p:sp>
      <p:sp>
        <p:nvSpPr>
          <p:cNvPr id="2" name="日期占位符 1">
            <a:extLst>
              <a:ext uri="{FF2B5EF4-FFF2-40B4-BE49-F238E27FC236}">
                <a16:creationId xmlns:a16="http://schemas.microsoft.com/office/drawing/2014/main" id="{F1D736F8-AC95-4663-9C96-EFB1AE669393}"/>
              </a:ext>
            </a:extLst>
          </p:cNvPr>
          <p:cNvSpPr>
            <a:spLocks noGrp="1"/>
          </p:cNvSpPr>
          <p:nvPr>
            <p:ph type="dt" sz="half" idx="10"/>
          </p:nvPr>
        </p:nvSpPr>
        <p:spPr/>
        <p:txBody>
          <a:bodyPr/>
          <a:lstStyle/>
          <a:p>
            <a:pPr>
              <a:defRPr/>
            </a:pPr>
            <a:fld id="{5E48BC05-E3FF-4E01-99EF-9240253389A4}"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1BCBFF8F-7002-49F7-A497-E6EA12D3CC85}"/>
              </a:ext>
            </a:extLst>
          </p:cNvPr>
          <p:cNvSpPr>
            <a:spLocks noGrp="1"/>
          </p:cNvSpPr>
          <p:nvPr>
            <p:ph type="sldNum" sz="quarter" idx="12"/>
          </p:nvPr>
        </p:nvSpPr>
        <p:spPr/>
        <p:txBody>
          <a:bodyPr/>
          <a:lstStyle/>
          <a:p>
            <a:pPr>
              <a:defRPr/>
            </a:pPr>
            <a:fld id="{B43E8347-2C89-4324-8F97-60EDBA86134A}" type="slidenum">
              <a:rPr lang="en-US" altLang="zh-CN" smtClean="0"/>
              <a:pPr>
                <a:defRPr/>
              </a:pPr>
              <a:t>91</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2006"/>
                                        </p:tgtEl>
                                        <p:attrNameLst>
                                          <p:attrName>style.visibility</p:attrName>
                                        </p:attrNameLst>
                                      </p:cBhvr>
                                      <p:to>
                                        <p:strVal val="visible"/>
                                      </p:to>
                                    </p:set>
                                    <p:animEffect transition="in" filter="slide(fromBottom)">
                                      <p:cBhvr>
                                        <p:cTn id="7" dur="500"/>
                                        <p:tgtEl>
                                          <p:spTgt spid="212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01746"/>
                                        </p:tgtEl>
                                        <p:attrNameLst>
                                          <p:attrName>style.visibility</p:attrName>
                                        </p:attrNameLst>
                                      </p:cBhvr>
                                      <p:to>
                                        <p:strVal val="visible"/>
                                      </p:to>
                                    </p:set>
                                    <p:animEffect transition="in" filter="strips(downLeft)">
                                      <p:cBhvr>
                                        <p:cTn id="12" dur="500"/>
                                        <p:tgtEl>
                                          <p:spTgt spid="201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01744"/>
                                        </p:tgtEl>
                                        <p:attrNameLst>
                                          <p:attrName>style.visibility</p:attrName>
                                        </p:attrNameLst>
                                      </p:cBhvr>
                                      <p:to>
                                        <p:strVal val="visible"/>
                                      </p:to>
                                    </p:set>
                                    <p:animEffect transition="in" filter="barn(inHorizontal)">
                                      <p:cBhvr>
                                        <p:cTn id="17" dur="500"/>
                                        <p:tgtEl>
                                          <p:spTgt spid="201744"/>
                                        </p:tgtEl>
                                      </p:cBhvr>
                                    </p:animEffect>
                                  </p:childTnLst>
                                </p:cTn>
                              </p:par>
                              <p:par>
                                <p:cTn id="18" presetID="16" presetClass="entr" presetSubtype="26" fill="hold" nodeType="withEffect">
                                  <p:stCondLst>
                                    <p:cond delay="0"/>
                                  </p:stCondLst>
                                  <p:childTnLst>
                                    <p:set>
                                      <p:cBhvr>
                                        <p:cTn id="19" dur="1" fill="hold">
                                          <p:stCondLst>
                                            <p:cond delay="0"/>
                                          </p:stCondLst>
                                        </p:cTn>
                                        <p:tgtEl>
                                          <p:spTgt spid="212003"/>
                                        </p:tgtEl>
                                        <p:attrNameLst>
                                          <p:attrName>style.visibility</p:attrName>
                                        </p:attrNameLst>
                                      </p:cBhvr>
                                      <p:to>
                                        <p:strVal val="visible"/>
                                      </p:to>
                                    </p:set>
                                    <p:animEffect transition="in" filter="barn(inHorizontal)">
                                      <p:cBhvr>
                                        <p:cTn id="20" dur="500"/>
                                        <p:tgtEl>
                                          <p:spTgt spid="2120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01747"/>
                                        </p:tgtEl>
                                        <p:attrNameLst>
                                          <p:attrName>style.visibility</p:attrName>
                                        </p:attrNameLst>
                                      </p:cBhvr>
                                      <p:to>
                                        <p:strVal val="visible"/>
                                      </p:to>
                                    </p:set>
                                    <p:animEffect transition="in" filter="slide(fromBottom)">
                                      <p:cBhvr>
                                        <p:cTn id="25" dur="500"/>
                                        <p:tgtEl>
                                          <p:spTgt spid="2017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01745"/>
                                        </p:tgtEl>
                                        <p:attrNameLst>
                                          <p:attrName>style.visibility</p:attrName>
                                        </p:attrNameLst>
                                      </p:cBhvr>
                                      <p:to>
                                        <p:strVal val="visible"/>
                                      </p:to>
                                    </p:set>
                                    <p:animEffect transition="in" filter="slide(fromBottom)">
                                      <p:cBhvr>
                                        <p:cTn id="30" dur="500"/>
                                        <p:tgtEl>
                                          <p:spTgt spid="20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4" grpId="0"/>
      <p:bldP spid="201745" grpId="0"/>
      <p:bldP spid="201746" grpId="0"/>
      <p:bldP spid="201747" grpId="0"/>
      <p:bldP spid="21200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3" name="Rectangle 5">
            <a:extLst>
              <a:ext uri="{FF2B5EF4-FFF2-40B4-BE49-F238E27FC236}">
                <a16:creationId xmlns:a16="http://schemas.microsoft.com/office/drawing/2014/main" id="{C4B7E59F-E790-4FF9-B990-6BE0713B91B9}"/>
              </a:ext>
            </a:extLst>
          </p:cNvPr>
          <p:cNvSpPr>
            <a:spLocks noChangeArrowheads="1"/>
          </p:cNvSpPr>
          <p:nvPr/>
        </p:nvSpPr>
        <p:spPr bwMode="auto">
          <a:xfrm>
            <a:off x="431800" y="1033463"/>
            <a:ext cx="87122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20000"/>
              </a:spcBef>
              <a:buClr>
                <a:schemeClr val="hlink"/>
              </a:buClr>
              <a:buSzPct val="70000"/>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炔烃与</a:t>
            </a:r>
            <a:r>
              <a:rPr lang="en-US" altLang="zh-CN" sz="2400">
                <a:latin typeface="Times New Roman" panose="02020603050405020304" pitchFamily="18" charset="0"/>
                <a:ea typeface="宋体" panose="02010600030101010101" pitchFamily="2" charset="-122"/>
                <a:cs typeface="Times New Roman" panose="02020603050405020304" pitchFamily="18" charset="0"/>
              </a:rPr>
              <a:t>HX</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X=Cl</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Br</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a:latin typeface="Times New Roman" panose="02020603050405020304" pitchFamily="18" charset="0"/>
                <a:ea typeface="宋体" panose="02010600030101010101" pitchFamily="2" charset="-122"/>
                <a:cs typeface="Times New Roman" panose="02020603050405020304" pitchFamily="18" charset="0"/>
              </a:rPr>
              <a:t>）等加成时先得一卤代烯，而后得二卤代烷（</a:t>
            </a:r>
            <a:r>
              <a:rPr lang="zh-CN" altLang="en-US" sz="2400" b="1">
                <a:solidFill>
                  <a:srgbClr val="990099"/>
                </a:solidFill>
                <a:latin typeface="Times New Roman" panose="02020603050405020304" pitchFamily="18" charset="0"/>
                <a:ea typeface="宋体" panose="02010600030101010101" pitchFamily="2" charset="-122"/>
                <a:cs typeface="Times New Roman" panose="02020603050405020304" pitchFamily="18" charset="0"/>
              </a:rPr>
              <a:t>可用于</a:t>
            </a:r>
            <a:r>
              <a:rPr lang="zh-CN" altLang="en-US" sz="2400" b="1">
                <a:solidFill>
                  <a:srgbClr val="990099"/>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制备卤代烯烃</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），不对称炔与</a:t>
            </a:r>
            <a:r>
              <a:rPr lang="en-US" altLang="zh-CN" sz="2400">
                <a:latin typeface="Times New Roman" panose="02020603050405020304" pitchFamily="18" charset="0"/>
                <a:ea typeface="宋体" panose="02010600030101010101" pitchFamily="2" charset="-122"/>
                <a:cs typeface="Times New Roman" panose="02020603050405020304" pitchFamily="18" charset="0"/>
              </a:rPr>
              <a:t>HX</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的加成遵循</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马氏规则</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508936" name="Object 8">
            <a:extLst>
              <a:ext uri="{FF2B5EF4-FFF2-40B4-BE49-F238E27FC236}">
                <a16:creationId xmlns:a16="http://schemas.microsoft.com/office/drawing/2014/main" id="{C3564E74-BFEB-487A-B038-71CCFD72B0C2}"/>
              </a:ext>
            </a:extLst>
          </p:cNvPr>
          <p:cNvGraphicFramePr>
            <a:graphicFrameLocks noGrp="1" noChangeAspect="1"/>
          </p:cNvGraphicFramePr>
          <p:nvPr>
            <p:ph sz="half" idx="1"/>
          </p:nvPr>
        </p:nvGraphicFramePr>
        <p:xfrm>
          <a:off x="1187450" y="2493963"/>
          <a:ext cx="7399338" cy="1727200"/>
        </p:xfrm>
        <a:graphic>
          <a:graphicData uri="http://schemas.openxmlformats.org/presentationml/2006/ole">
            <mc:AlternateContent xmlns:mc="http://schemas.openxmlformats.org/markup-compatibility/2006">
              <mc:Choice xmlns:v="urn:schemas-microsoft-com:vml" Requires="v">
                <p:oleObj spid="_x0000_s127028" name="CS ChemDraw Drawing" r:id="rId3" imgW="4195421" imgH="979589" progId="ChemDraw.Document.6.0">
                  <p:embed/>
                </p:oleObj>
              </mc:Choice>
              <mc:Fallback>
                <p:oleObj name="CS ChemDraw Drawing" r:id="rId3" imgW="4195421" imgH="979589" progId="ChemDraw.Document.6.0">
                  <p:embed/>
                  <p:pic>
                    <p:nvPicPr>
                      <p:cNvPr id="508936" name="Object 8">
                        <a:extLst>
                          <a:ext uri="{FF2B5EF4-FFF2-40B4-BE49-F238E27FC236}">
                            <a16:creationId xmlns:a16="http://schemas.microsoft.com/office/drawing/2014/main" id="{C3564E74-BFEB-487A-B038-71CCFD72B0C2}"/>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493963"/>
                        <a:ext cx="73993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8938" name="Object 10">
            <a:extLst>
              <a:ext uri="{FF2B5EF4-FFF2-40B4-BE49-F238E27FC236}">
                <a16:creationId xmlns:a16="http://schemas.microsoft.com/office/drawing/2014/main" id="{ECA3AD3D-512B-4A04-9F5B-2F89A811BC5B}"/>
              </a:ext>
            </a:extLst>
          </p:cNvPr>
          <p:cNvGraphicFramePr>
            <a:graphicFrameLocks noGrp="1" noChangeAspect="1"/>
          </p:cNvGraphicFramePr>
          <p:nvPr>
            <p:ph sz="half" idx="2"/>
          </p:nvPr>
        </p:nvGraphicFramePr>
        <p:xfrm>
          <a:off x="1263650" y="5516563"/>
          <a:ext cx="6616700" cy="739775"/>
        </p:xfrm>
        <a:graphic>
          <a:graphicData uri="http://schemas.openxmlformats.org/presentationml/2006/ole">
            <mc:AlternateContent xmlns:mc="http://schemas.openxmlformats.org/markup-compatibility/2006">
              <mc:Choice xmlns:v="urn:schemas-microsoft-com:vml" Requires="v">
                <p:oleObj spid="_x0000_s127029" name="CS ChemDraw Drawing" r:id="rId5" imgW="3283831" imgH="366840" progId="ChemDraw.Document.6.0">
                  <p:embed/>
                </p:oleObj>
              </mc:Choice>
              <mc:Fallback>
                <p:oleObj name="CS ChemDraw Drawing" r:id="rId5" imgW="3283831" imgH="366840" progId="ChemDraw.Document.6.0">
                  <p:embed/>
                  <p:pic>
                    <p:nvPicPr>
                      <p:cNvPr id="508938" name="Object 10">
                        <a:extLst>
                          <a:ext uri="{FF2B5EF4-FFF2-40B4-BE49-F238E27FC236}">
                            <a16:creationId xmlns:a16="http://schemas.microsoft.com/office/drawing/2014/main" id="{ECA3AD3D-512B-4A04-9F5B-2F89A811BC5B}"/>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650" y="5516563"/>
                        <a:ext cx="66167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8937" name="Text Box 9">
            <a:extLst>
              <a:ext uri="{FF2B5EF4-FFF2-40B4-BE49-F238E27FC236}">
                <a16:creationId xmlns:a16="http://schemas.microsoft.com/office/drawing/2014/main" id="{D3D18434-2987-423C-A2C0-47D8BC2D67DB}"/>
              </a:ext>
            </a:extLst>
          </p:cNvPr>
          <p:cNvSpPr txBox="1">
            <a:spLocks noChangeArrowheads="1"/>
          </p:cNvSpPr>
          <p:nvPr/>
        </p:nvSpPr>
        <p:spPr bwMode="auto">
          <a:xfrm>
            <a:off x="431800" y="4695825"/>
            <a:ext cx="63404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在亚铜盐或高汞盐催化下，可加速反应进行。</a:t>
            </a:r>
          </a:p>
        </p:txBody>
      </p:sp>
      <p:sp>
        <p:nvSpPr>
          <p:cNvPr id="7" name="矩形 6">
            <a:extLst>
              <a:ext uri="{FF2B5EF4-FFF2-40B4-BE49-F238E27FC236}">
                <a16:creationId xmlns:a16="http://schemas.microsoft.com/office/drawing/2014/main" id="{DAB36F1B-A1AF-4839-BBC1-D4517B7AA6CF}"/>
              </a:ext>
            </a:extLst>
          </p:cNvPr>
          <p:cNvSpPr/>
          <p:nvPr/>
        </p:nvSpPr>
        <p:spPr>
          <a:xfrm>
            <a:off x="0" y="488950"/>
            <a:ext cx="3449638" cy="461963"/>
          </a:xfrm>
          <a:prstGeom prst="rect">
            <a:avLst/>
          </a:prstGeom>
        </p:spPr>
        <p:txBody>
          <a:bodyPr wrap="none">
            <a:spAutoFit/>
          </a:bodyPr>
          <a:lstStyle/>
          <a:p>
            <a:pPr>
              <a:defRPr/>
            </a:pPr>
            <a:r>
              <a:rPr lang="zh-CN" altLang="en-US" sz="2400" b="1" dirty="0">
                <a:solidFill>
                  <a:srgbClr val="990099"/>
                </a:solidFill>
                <a:effectLst>
                  <a:outerShdw blurRad="38100" dist="38100" dir="2700000" algn="tl">
                    <a:srgbClr val="C0C0C0"/>
                  </a:outerShdw>
                </a:effectLst>
                <a:ea typeface="黑体" pitchFamily="2" charset="-122"/>
              </a:rPr>
              <a:t>（</a:t>
            </a:r>
            <a:r>
              <a:rPr lang="en-US" altLang="zh-CN" sz="2400" b="1" dirty="0">
                <a:solidFill>
                  <a:srgbClr val="990099"/>
                </a:solidFill>
                <a:effectLst>
                  <a:outerShdw blurRad="38100" dist="38100" dir="2700000" algn="tl">
                    <a:srgbClr val="C0C0C0"/>
                  </a:outerShdw>
                </a:effectLst>
                <a:ea typeface="黑体" pitchFamily="2" charset="-122"/>
              </a:rPr>
              <a:t>2</a:t>
            </a:r>
            <a:r>
              <a:rPr lang="zh-CN" altLang="en-US" sz="2400" b="1" dirty="0">
                <a:solidFill>
                  <a:srgbClr val="990099"/>
                </a:solidFill>
                <a:effectLst>
                  <a:outerShdw blurRad="38100" dist="38100" dir="2700000" algn="tl">
                    <a:srgbClr val="C0C0C0"/>
                  </a:outerShdw>
                </a:effectLst>
                <a:ea typeface="黑体" pitchFamily="2" charset="-122"/>
              </a:rPr>
              <a:t>）炔烃与卤代氢加成</a:t>
            </a:r>
          </a:p>
        </p:txBody>
      </p:sp>
      <p:sp>
        <p:nvSpPr>
          <p:cNvPr id="2" name="日期占位符 1">
            <a:extLst>
              <a:ext uri="{FF2B5EF4-FFF2-40B4-BE49-F238E27FC236}">
                <a16:creationId xmlns:a16="http://schemas.microsoft.com/office/drawing/2014/main" id="{7FC834DB-635A-4305-B4AF-CA3C0FCD8DCF}"/>
              </a:ext>
            </a:extLst>
          </p:cNvPr>
          <p:cNvSpPr>
            <a:spLocks noGrp="1"/>
          </p:cNvSpPr>
          <p:nvPr>
            <p:ph type="dt" sz="half" idx="10"/>
          </p:nvPr>
        </p:nvSpPr>
        <p:spPr/>
        <p:txBody>
          <a:bodyPr/>
          <a:lstStyle/>
          <a:p>
            <a:pPr>
              <a:defRPr/>
            </a:pPr>
            <a:fld id="{43110ACE-D6FD-4C0D-880C-6B2BACAAB1C4}" type="datetime11">
              <a:rPr lang="zh-CN" altLang="en-US" smtClean="0"/>
              <a:t>11:48:10</a:t>
            </a:fld>
            <a:endParaRPr lang="en-US"/>
          </a:p>
        </p:txBody>
      </p:sp>
      <p:sp>
        <p:nvSpPr>
          <p:cNvPr id="3" name="灯片编号占位符 2">
            <a:extLst>
              <a:ext uri="{FF2B5EF4-FFF2-40B4-BE49-F238E27FC236}">
                <a16:creationId xmlns:a16="http://schemas.microsoft.com/office/drawing/2014/main" id="{0BB10AE2-1D90-4473-A47E-A19D252E7166}"/>
              </a:ext>
            </a:extLst>
          </p:cNvPr>
          <p:cNvSpPr>
            <a:spLocks noGrp="1"/>
          </p:cNvSpPr>
          <p:nvPr>
            <p:ph type="sldNum" sz="quarter" idx="12"/>
          </p:nvPr>
        </p:nvSpPr>
        <p:spPr/>
        <p:txBody>
          <a:bodyPr/>
          <a:lstStyle/>
          <a:p>
            <a:pPr>
              <a:defRPr/>
            </a:pPr>
            <a:fld id="{097C22A7-1258-4B72-A9CB-3ED55397CA61}" type="slidenum">
              <a:rPr lang="en-US" altLang="zh-CN" smtClean="0"/>
              <a:pPr>
                <a:defRPr/>
              </a:pPr>
              <a:t>92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8933"/>
                                        </p:tgtEl>
                                        <p:attrNameLst>
                                          <p:attrName>style.visibility</p:attrName>
                                        </p:attrNameLst>
                                      </p:cBhvr>
                                      <p:to>
                                        <p:strVal val="visible"/>
                                      </p:to>
                                    </p:set>
                                    <p:animEffect transition="in" filter="slide(fromBottom)">
                                      <p:cBhvr>
                                        <p:cTn id="7" dur="500"/>
                                        <p:tgtEl>
                                          <p:spTgt spid="508933"/>
                                        </p:tgtEl>
                                      </p:cBhvr>
                                    </p:animEffect>
                                  </p:childTnLst>
                                </p:cTn>
                              </p:par>
                              <p:par>
                                <p:cTn id="8" presetID="12" presetClass="entr" presetSubtype="4" fill="hold" nodeType="withEffect">
                                  <p:stCondLst>
                                    <p:cond delay="0"/>
                                  </p:stCondLst>
                                  <p:childTnLst>
                                    <p:set>
                                      <p:cBhvr>
                                        <p:cTn id="9" dur="1" fill="hold">
                                          <p:stCondLst>
                                            <p:cond delay="0"/>
                                          </p:stCondLst>
                                        </p:cTn>
                                        <p:tgtEl>
                                          <p:spTgt spid="508936"/>
                                        </p:tgtEl>
                                        <p:attrNameLst>
                                          <p:attrName>style.visibility</p:attrName>
                                        </p:attrNameLst>
                                      </p:cBhvr>
                                      <p:to>
                                        <p:strVal val="visible"/>
                                      </p:to>
                                    </p:set>
                                    <p:animEffect transition="in" filter="slide(fromBottom)">
                                      <p:cBhvr>
                                        <p:cTn id="10" dur="500"/>
                                        <p:tgtEl>
                                          <p:spTgt spid="5089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08937"/>
                                        </p:tgtEl>
                                        <p:attrNameLst>
                                          <p:attrName>style.visibility</p:attrName>
                                        </p:attrNameLst>
                                      </p:cBhvr>
                                      <p:to>
                                        <p:strVal val="visible"/>
                                      </p:to>
                                    </p:set>
                                    <p:animEffect transition="in" filter="slide(fromBottom)">
                                      <p:cBhvr>
                                        <p:cTn id="15" dur="500"/>
                                        <p:tgtEl>
                                          <p:spTgt spid="508937"/>
                                        </p:tgtEl>
                                      </p:cBhvr>
                                    </p:animEffect>
                                  </p:childTnLst>
                                </p:cTn>
                              </p:par>
                              <p:par>
                                <p:cTn id="16" presetID="12" presetClass="entr" presetSubtype="4" fill="hold" nodeType="withEffect">
                                  <p:stCondLst>
                                    <p:cond delay="0"/>
                                  </p:stCondLst>
                                  <p:childTnLst>
                                    <p:set>
                                      <p:cBhvr>
                                        <p:cTn id="17" dur="1" fill="hold">
                                          <p:stCondLst>
                                            <p:cond delay="0"/>
                                          </p:stCondLst>
                                        </p:cTn>
                                        <p:tgtEl>
                                          <p:spTgt spid="508938"/>
                                        </p:tgtEl>
                                        <p:attrNameLst>
                                          <p:attrName>style.visibility</p:attrName>
                                        </p:attrNameLst>
                                      </p:cBhvr>
                                      <p:to>
                                        <p:strVal val="visible"/>
                                      </p:to>
                                    </p:set>
                                    <p:animEffect transition="in" filter="slide(fromBottom)">
                                      <p:cBhvr>
                                        <p:cTn id="18" dur="500"/>
                                        <p:tgtEl>
                                          <p:spTgt spid="508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3" grpId="0"/>
      <p:bldP spid="5089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7">
            <a:extLst>
              <a:ext uri="{FF2B5EF4-FFF2-40B4-BE49-F238E27FC236}">
                <a16:creationId xmlns:a16="http://schemas.microsoft.com/office/drawing/2014/main" id="{08F98FED-73B0-4700-B4D3-21E39F1D63F9}"/>
              </a:ext>
            </a:extLst>
          </p:cNvPr>
          <p:cNvSpPr txBox="1">
            <a:spLocks noChangeArrowheads="1"/>
          </p:cNvSpPr>
          <p:nvPr/>
        </p:nvSpPr>
        <p:spPr bwMode="auto">
          <a:xfrm>
            <a:off x="0" y="312738"/>
            <a:ext cx="3348038" cy="460375"/>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3</a:t>
            </a:r>
            <a:r>
              <a:rPr lang="zh-CN" altLang="en-US" sz="2400" b="1" dirty="0">
                <a:solidFill>
                  <a:srgbClr val="990099"/>
                </a:solidFill>
                <a:effectLst>
                  <a:outerShdw blurRad="38100" dist="38100" dir="2700000" algn="tl">
                    <a:srgbClr val="C0C0C0"/>
                  </a:outerShdw>
                </a:effectLst>
                <a:latin typeface="+mn-lt"/>
                <a:ea typeface="黑体" pitchFamily="2" charset="-122"/>
              </a:rPr>
              <a:t>）炔烃与</a:t>
            </a:r>
            <a:r>
              <a:rPr lang="en-US" altLang="zh-CN" sz="2400" b="1" dirty="0">
                <a:solidFill>
                  <a:srgbClr val="990099"/>
                </a:solidFill>
                <a:effectLst>
                  <a:outerShdw blurRad="38100" dist="38100" dir="2700000" algn="tl">
                    <a:srgbClr val="C0C0C0"/>
                  </a:outerShdw>
                </a:effectLst>
                <a:latin typeface="+mn-lt"/>
                <a:ea typeface="黑体" pitchFamily="2" charset="-122"/>
              </a:rPr>
              <a:t>H</a:t>
            </a:r>
            <a:r>
              <a:rPr lang="en-US" altLang="zh-CN" sz="2400" b="1" baseline="-25000" dirty="0">
                <a:solidFill>
                  <a:srgbClr val="990099"/>
                </a:solidFill>
                <a:effectLst>
                  <a:outerShdw blurRad="38100" dist="38100" dir="2700000" algn="tl">
                    <a:srgbClr val="C0C0C0"/>
                  </a:outerShdw>
                </a:effectLst>
                <a:latin typeface="+mn-lt"/>
                <a:ea typeface="黑体" pitchFamily="2" charset="-122"/>
              </a:rPr>
              <a:t>2</a:t>
            </a:r>
            <a:r>
              <a:rPr lang="en-US" altLang="zh-CN" sz="2400" b="1" dirty="0">
                <a:solidFill>
                  <a:srgbClr val="990099"/>
                </a:solidFill>
                <a:effectLst>
                  <a:outerShdw blurRad="38100" dist="38100" dir="2700000" algn="tl">
                    <a:srgbClr val="C0C0C0"/>
                  </a:outerShdw>
                </a:effectLst>
                <a:latin typeface="+mn-lt"/>
                <a:ea typeface="黑体" pitchFamily="2" charset="-122"/>
              </a:rPr>
              <a:t>O</a:t>
            </a:r>
            <a:r>
              <a:rPr lang="zh-CN" altLang="en-US" sz="2400" b="1" dirty="0">
                <a:solidFill>
                  <a:srgbClr val="990099"/>
                </a:solidFill>
                <a:effectLst>
                  <a:outerShdw blurRad="38100" dist="38100" dir="2700000" algn="tl">
                    <a:srgbClr val="C0C0C0"/>
                  </a:outerShdw>
                </a:effectLst>
                <a:latin typeface="+mn-lt"/>
                <a:ea typeface="黑体" pitchFamily="2" charset="-122"/>
              </a:rPr>
              <a:t>加成</a:t>
            </a:r>
          </a:p>
        </p:txBody>
      </p:sp>
      <p:pic>
        <p:nvPicPr>
          <p:cNvPr id="84995" name="Picture 3">
            <a:extLst>
              <a:ext uri="{FF2B5EF4-FFF2-40B4-BE49-F238E27FC236}">
                <a16:creationId xmlns:a16="http://schemas.microsoft.com/office/drawing/2014/main" id="{0AFB4C09-D6B4-455E-A84F-C06A5D38B76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1063" y="912813"/>
            <a:ext cx="60769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14">
            <a:extLst>
              <a:ext uri="{FF2B5EF4-FFF2-40B4-BE49-F238E27FC236}">
                <a16:creationId xmlns:a16="http://schemas.microsoft.com/office/drawing/2014/main" id="{61D26CA2-F49C-4C14-BE0B-769F96F868A9}"/>
              </a:ext>
            </a:extLst>
          </p:cNvPr>
          <p:cNvSpPr txBox="1">
            <a:spLocks noChangeArrowheads="1"/>
          </p:cNvSpPr>
          <p:nvPr/>
        </p:nvSpPr>
        <p:spPr bwMode="auto">
          <a:xfrm>
            <a:off x="3200400" y="3159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0000"/>
                </a:solidFill>
                <a:latin typeface="Arial" panose="020B0604020202020204" pitchFamily="34" charset="0"/>
                <a:ea typeface="黑体" panose="02010609060101010101" pitchFamily="49" charset="-122"/>
              </a:rPr>
              <a:t>制备酮或乙醛</a:t>
            </a:r>
          </a:p>
        </p:txBody>
      </p:sp>
      <p:pic>
        <p:nvPicPr>
          <p:cNvPr id="84997" name="Picture 4">
            <a:extLst>
              <a:ext uri="{FF2B5EF4-FFF2-40B4-BE49-F238E27FC236}">
                <a16:creationId xmlns:a16="http://schemas.microsoft.com/office/drawing/2014/main" id="{E3824D6C-10F5-43E7-8589-B0B833B8D2F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6521" r="19504"/>
          <a:stretch>
            <a:fillRect/>
          </a:stretch>
        </p:blipFill>
        <p:spPr bwMode="auto">
          <a:xfrm>
            <a:off x="1647825" y="5248275"/>
            <a:ext cx="61722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 Box 6">
            <a:extLst>
              <a:ext uri="{FF2B5EF4-FFF2-40B4-BE49-F238E27FC236}">
                <a16:creationId xmlns:a16="http://schemas.microsoft.com/office/drawing/2014/main" id="{A53C8C1D-549E-4C21-9040-243F75141DA6}"/>
              </a:ext>
            </a:extLst>
          </p:cNvPr>
          <p:cNvSpPr txBox="1">
            <a:spLocks noChangeArrowheads="1"/>
          </p:cNvSpPr>
          <p:nvPr/>
        </p:nvSpPr>
        <p:spPr bwMode="auto">
          <a:xfrm>
            <a:off x="457200" y="4724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3300"/>
                </a:solidFill>
                <a:latin typeface="黑体" panose="02010609060101010101" pitchFamily="49" charset="-122"/>
                <a:ea typeface="黑体" panose="02010609060101010101" pitchFamily="49" charset="-122"/>
              </a:rPr>
              <a:t>醛酮式       烯醇    互变异构</a:t>
            </a:r>
          </a:p>
        </p:txBody>
      </p:sp>
      <p:graphicFrame>
        <p:nvGraphicFramePr>
          <p:cNvPr id="84999" name="Object 7">
            <a:extLst>
              <a:ext uri="{FF2B5EF4-FFF2-40B4-BE49-F238E27FC236}">
                <a16:creationId xmlns:a16="http://schemas.microsoft.com/office/drawing/2014/main" id="{2FB37364-0042-4713-BACC-92CDFDD92E78}"/>
              </a:ext>
            </a:extLst>
          </p:cNvPr>
          <p:cNvGraphicFramePr>
            <a:graphicFrameLocks noChangeAspect="1"/>
          </p:cNvGraphicFramePr>
          <p:nvPr/>
        </p:nvGraphicFramePr>
        <p:xfrm>
          <a:off x="1589088" y="4795838"/>
          <a:ext cx="903287" cy="312737"/>
        </p:xfrm>
        <a:graphic>
          <a:graphicData uri="http://schemas.openxmlformats.org/presentationml/2006/ole">
            <mc:AlternateContent xmlns:mc="http://schemas.openxmlformats.org/markup-compatibility/2006">
              <mc:Choice xmlns:v="urn:schemas-microsoft-com:vml" Requires="v">
                <p:oleObj spid="_x0000_s85083" r:id="rId5" imgW="899236" imgH="312382" progId="ChemDraw.Document.6.0">
                  <p:embed/>
                </p:oleObj>
              </mc:Choice>
              <mc:Fallback>
                <p:oleObj r:id="rId5" imgW="899236" imgH="312382"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088" y="4795838"/>
                        <a:ext cx="903287"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0" name="TextBox 1">
            <a:extLst>
              <a:ext uri="{FF2B5EF4-FFF2-40B4-BE49-F238E27FC236}">
                <a16:creationId xmlns:a16="http://schemas.microsoft.com/office/drawing/2014/main" id="{4E7D85D0-125D-402C-9E7F-82D897259CB0}"/>
              </a:ext>
            </a:extLst>
          </p:cNvPr>
          <p:cNvSpPr txBox="1">
            <a:spLocks noChangeArrowheads="1"/>
          </p:cNvSpPr>
          <p:nvPr/>
        </p:nvSpPr>
        <p:spPr bwMode="auto">
          <a:xfrm>
            <a:off x="152400" y="1416050"/>
            <a:ext cx="804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端基炔</a:t>
            </a:r>
          </a:p>
        </p:txBody>
      </p:sp>
      <p:sp>
        <p:nvSpPr>
          <p:cNvPr id="3" name="矩形 2">
            <a:extLst>
              <a:ext uri="{FF2B5EF4-FFF2-40B4-BE49-F238E27FC236}">
                <a16:creationId xmlns:a16="http://schemas.microsoft.com/office/drawing/2014/main" id="{E2FB423D-5BF8-475C-A1FF-0320B7B48A92}"/>
              </a:ext>
            </a:extLst>
          </p:cNvPr>
          <p:cNvSpPr/>
          <p:nvPr/>
        </p:nvSpPr>
        <p:spPr>
          <a:xfrm>
            <a:off x="152400" y="3429000"/>
            <a:ext cx="8810625" cy="1570038"/>
          </a:xfrm>
          <a:prstGeom prst="rect">
            <a:avLst/>
          </a:prstGeom>
        </p:spPr>
        <p:txBody>
          <a:bodyPr>
            <a:spAutoFit/>
          </a:bodyPr>
          <a:lstStyle/>
          <a:p>
            <a:pPr eaLnBrk="1" fontAlgn="auto" hangingPunct="1">
              <a:lnSpc>
                <a:spcPct val="120000"/>
              </a:lnSpc>
              <a:spcBef>
                <a:spcPts val="0"/>
              </a:spcBef>
              <a:spcAft>
                <a:spcPts val="0"/>
              </a:spcAft>
              <a:defRPr/>
            </a:pPr>
            <a:r>
              <a:rPr kumimoji="1" lang="zh-CN" altLang="en-US" sz="2000" b="1" dirty="0">
                <a:solidFill>
                  <a:schemeClr val="accent6">
                    <a:lumMod val="50000"/>
                  </a:schemeClr>
                </a:solidFill>
                <a:latin typeface="+mn-lt"/>
                <a:ea typeface="+mn-ea"/>
              </a:rPr>
              <a:t>必须在酸和汞盐的存在下才能进行反应。首先得到加成产物</a:t>
            </a:r>
            <a:r>
              <a:rPr kumimoji="1" lang="en-US" altLang="zh-CN" sz="2000" b="1" dirty="0">
                <a:solidFill>
                  <a:schemeClr val="accent6">
                    <a:lumMod val="50000"/>
                  </a:schemeClr>
                </a:solidFill>
                <a:latin typeface="+mn-lt"/>
                <a:ea typeface="+mn-ea"/>
              </a:rPr>
              <a:t>——</a:t>
            </a:r>
            <a:r>
              <a:rPr kumimoji="1" lang="zh-CN" altLang="en-US" sz="2000" b="1" dirty="0">
                <a:solidFill>
                  <a:schemeClr val="accent6">
                    <a:lumMod val="50000"/>
                  </a:schemeClr>
                </a:solidFill>
                <a:latin typeface="+mn-lt"/>
                <a:ea typeface="+mn-ea"/>
              </a:rPr>
              <a:t>烯醇式，不稳定结构。然后发生分子内重排，得到稳定的酮式结构</a:t>
            </a:r>
            <a:r>
              <a:rPr kumimoji="1" lang="en-US" altLang="zh-CN" sz="2000" b="1" dirty="0">
                <a:solidFill>
                  <a:schemeClr val="accent6">
                    <a:lumMod val="50000"/>
                  </a:schemeClr>
                </a:solidFill>
                <a:latin typeface="+mn-lt"/>
                <a:ea typeface="+mn-ea"/>
              </a:rPr>
              <a:t>——</a:t>
            </a:r>
            <a:r>
              <a:rPr kumimoji="1" lang="zh-CN" altLang="en-US" sz="2000" b="1" dirty="0">
                <a:solidFill>
                  <a:schemeClr val="accent6">
                    <a:lumMod val="50000"/>
                  </a:schemeClr>
                </a:solidFill>
                <a:latin typeface="+mn-lt"/>
                <a:ea typeface="+mn-ea"/>
              </a:rPr>
              <a:t>羰基化合物</a:t>
            </a:r>
            <a:endParaRPr kumimoji="1" lang="en-US" altLang="zh-CN" sz="2000" b="1" dirty="0">
              <a:solidFill>
                <a:schemeClr val="accent6">
                  <a:lumMod val="50000"/>
                </a:schemeClr>
              </a:solidFill>
              <a:latin typeface="+mn-lt"/>
              <a:ea typeface="+mn-ea"/>
            </a:endParaRPr>
          </a:p>
          <a:p>
            <a:pPr eaLnBrk="1" fontAlgn="auto" hangingPunct="1">
              <a:lnSpc>
                <a:spcPct val="120000"/>
              </a:lnSpc>
              <a:spcBef>
                <a:spcPts val="0"/>
              </a:spcBef>
              <a:spcAft>
                <a:spcPts val="0"/>
              </a:spcAft>
              <a:defRPr/>
            </a:pPr>
            <a:r>
              <a:rPr kumimoji="1" lang="zh-CN" altLang="en-US" sz="2000" b="1" dirty="0">
                <a:solidFill>
                  <a:schemeClr val="tx2"/>
                </a:solidFill>
                <a:latin typeface="+mn-lt"/>
                <a:ea typeface="+mn-ea"/>
              </a:rPr>
              <a:t>对于链端炔烃，在酸和汞盐的催化下，经重排后可得到</a:t>
            </a:r>
            <a:r>
              <a:rPr kumimoji="1" lang="zh-CN" altLang="en-US" sz="2000" b="1" dirty="0">
                <a:solidFill>
                  <a:srgbClr val="FF0000"/>
                </a:solidFill>
                <a:latin typeface="+mn-lt"/>
                <a:ea typeface="+mn-ea"/>
              </a:rPr>
              <a:t>甲基酮</a:t>
            </a:r>
            <a:r>
              <a:rPr kumimoji="1" lang="zh-CN" altLang="en-US" sz="2000" b="1" dirty="0">
                <a:solidFill>
                  <a:schemeClr val="tx2"/>
                </a:solidFill>
                <a:latin typeface="+mn-lt"/>
                <a:ea typeface="+mn-ea"/>
              </a:rPr>
              <a:t>类化合物。</a:t>
            </a:r>
          </a:p>
          <a:p>
            <a:pPr eaLnBrk="1" fontAlgn="auto" hangingPunct="1">
              <a:lnSpc>
                <a:spcPct val="120000"/>
              </a:lnSpc>
              <a:spcBef>
                <a:spcPts val="0"/>
              </a:spcBef>
              <a:spcAft>
                <a:spcPts val="0"/>
              </a:spcAft>
              <a:defRPr/>
            </a:pPr>
            <a:endParaRPr lang="zh-CN" altLang="en-US" sz="2000" b="1" dirty="0">
              <a:solidFill>
                <a:schemeClr val="accent6">
                  <a:lumMod val="50000"/>
                </a:schemeClr>
              </a:solidFill>
              <a:latin typeface="+mn-lt"/>
              <a:ea typeface="+mn-ea"/>
            </a:endParaRPr>
          </a:p>
        </p:txBody>
      </p:sp>
      <p:grpSp>
        <p:nvGrpSpPr>
          <p:cNvPr id="10" name="Group 5">
            <a:extLst>
              <a:ext uri="{FF2B5EF4-FFF2-40B4-BE49-F238E27FC236}">
                <a16:creationId xmlns:a16="http://schemas.microsoft.com/office/drawing/2014/main" id="{E50E462E-8998-4974-9F69-DCB3FEB48C86}"/>
              </a:ext>
            </a:extLst>
          </p:cNvPr>
          <p:cNvGrpSpPr>
            <a:grpSpLocks/>
          </p:cNvGrpSpPr>
          <p:nvPr/>
        </p:nvGrpSpPr>
        <p:grpSpPr bwMode="auto">
          <a:xfrm>
            <a:off x="6648450" y="1066800"/>
            <a:ext cx="2647950" cy="1720850"/>
            <a:chOff x="952" y="3096"/>
            <a:chExt cx="1668" cy="1084"/>
          </a:xfrm>
        </p:grpSpPr>
        <p:sp>
          <p:nvSpPr>
            <p:cNvPr id="85007" name="AutoShape 6">
              <a:extLst>
                <a:ext uri="{FF2B5EF4-FFF2-40B4-BE49-F238E27FC236}">
                  <a16:creationId xmlns:a16="http://schemas.microsoft.com/office/drawing/2014/main" id="{87594D46-C1F1-4B82-9327-84AF43595377}"/>
                </a:ext>
              </a:extLst>
            </p:cNvPr>
            <p:cNvSpPr>
              <a:spLocks noChangeArrowheads="1"/>
            </p:cNvSpPr>
            <p:nvPr/>
          </p:nvSpPr>
          <p:spPr bwMode="auto">
            <a:xfrm rot="5400000">
              <a:off x="1292" y="3209"/>
              <a:ext cx="199" cy="170"/>
            </a:xfrm>
            <a:prstGeom prst="curvedRightArrow">
              <a:avLst>
                <a:gd name="adj1" fmla="val 20000"/>
                <a:gd name="adj2" fmla="val 40000"/>
                <a:gd name="adj3" fmla="val 39020"/>
              </a:avLst>
            </a:pr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85008" name="Group 7">
              <a:extLst>
                <a:ext uri="{FF2B5EF4-FFF2-40B4-BE49-F238E27FC236}">
                  <a16:creationId xmlns:a16="http://schemas.microsoft.com/office/drawing/2014/main" id="{1607A745-8607-46F9-8FD2-686C8E9A689F}"/>
                </a:ext>
              </a:extLst>
            </p:cNvPr>
            <p:cNvGrpSpPr>
              <a:grpSpLocks/>
            </p:cNvGrpSpPr>
            <p:nvPr/>
          </p:nvGrpSpPr>
          <p:grpSpPr bwMode="auto">
            <a:xfrm>
              <a:off x="952" y="3096"/>
              <a:ext cx="1668" cy="1084"/>
              <a:chOff x="952" y="3096"/>
              <a:chExt cx="1668" cy="1084"/>
            </a:xfrm>
          </p:grpSpPr>
          <p:sp>
            <p:nvSpPr>
              <p:cNvPr id="85009" name="Text Box 8">
                <a:extLst>
                  <a:ext uri="{FF2B5EF4-FFF2-40B4-BE49-F238E27FC236}">
                    <a16:creationId xmlns:a16="http://schemas.microsoft.com/office/drawing/2014/main" id="{9CF0441B-0024-487D-A544-352A2F29958C}"/>
                  </a:ext>
                </a:extLst>
              </p:cNvPr>
              <p:cNvSpPr txBox="1">
                <a:spLocks noChangeArrowheads="1"/>
              </p:cNvSpPr>
              <p:nvPr/>
            </p:nvSpPr>
            <p:spPr bwMode="auto">
              <a:xfrm>
                <a:off x="952" y="3322"/>
                <a:ext cx="8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C=C</a:t>
                </a:r>
              </a:p>
            </p:txBody>
          </p:sp>
          <p:sp>
            <p:nvSpPr>
              <p:cNvPr id="85010" name="Text Box 9">
                <a:extLst>
                  <a:ext uri="{FF2B5EF4-FFF2-40B4-BE49-F238E27FC236}">
                    <a16:creationId xmlns:a16="http://schemas.microsoft.com/office/drawing/2014/main" id="{EF0837AC-F597-4004-8E08-B4FC8C7AD880}"/>
                  </a:ext>
                </a:extLst>
              </p:cNvPr>
              <p:cNvSpPr txBox="1">
                <a:spLocks noChangeArrowheads="1"/>
              </p:cNvSpPr>
              <p:nvPr/>
            </p:nvSpPr>
            <p:spPr bwMode="auto">
              <a:xfrm>
                <a:off x="1689" y="3096"/>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p>
            </p:txBody>
          </p:sp>
          <p:sp>
            <p:nvSpPr>
              <p:cNvPr id="85011" name="Text Box 10">
                <a:extLst>
                  <a:ext uri="{FF2B5EF4-FFF2-40B4-BE49-F238E27FC236}">
                    <a16:creationId xmlns:a16="http://schemas.microsoft.com/office/drawing/2014/main" id="{6AECE2E1-674F-4DC0-BC45-0589FFA4E960}"/>
                  </a:ext>
                </a:extLst>
              </p:cNvPr>
              <p:cNvSpPr txBox="1">
                <a:spLocks noChangeArrowheads="1"/>
              </p:cNvSpPr>
              <p:nvPr/>
            </p:nvSpPr>
            <p:spPr bwMode="auto">
              <a:xfrm>
                <a:off x="1689" y="3549"/>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O</a:t>
                </a:r>
              </a:p>
            </p:txBody>
          </p:sp>
          <p:sp>
            <p:nvSpPr>
              <p:cNvPr id="85012" name="Text Box 11">
                <a:extLst>
                  <a:ext uri="{FF2B5EF4-FFF2-40B4-BE49-F238E27FC236}">
                    <a16:creationId xmlns:a16="http://schemas.microsoft.com/office/drawing/2014/main" id="{3623384B-39DD-4058-9EDE-2816A87AE42B}"/>
                  </a:ext>
                </a:extLst>
              </p:cNvPr>
              <p:cNvSpPr txBox="1">
                <a:spLocks noChangeArrowheads="1"/>
              </p:cNvSpPr>
              <p:nvPr/>
            </p:nvSpPr>
            <p:spPr bwMode="auto">
              <a:xfrm>
                <a:off x="1349" y="3748"/>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p>
            </p:txBody>
          </p:sp>
          <p:sp>
            <p:nvSpPr>
              <p:cNvPr id="85013" name="Line 12">
                <a:extLst>
                  <a:ext uri="{FF2B5EF4-FFF2-40B4-BE49-F238E27FC236}">
                    <a16:creationId xmlns:a16="http://schemas.microsoft.com/office/drawing/2014/main" id="{67137765-5F63-4589-87E0-D7ACDA470FD1}"/>
                  </a:ext>
                </a:extLst>
              </p:cNvPr>
              <p:cNvSpPr>
                <a:spLocks noChangeShapeType="1"/>
              </p:cNvSpPr>
              <p:nvPr/>
            </p:nvSpPr>
            <p:spPr bwMode="auto">
              <a:xfrm flipV="1">
                <a:off x="1661" y="3294"/>
                <a:ext cx="113" cy="85"/>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4" name="Line 13">
                <a:extLst>
                  <a:ext uri="{FF2B5EF4-FFF2-40B4-BE49-F238E27FC236}">
                    <a16:creationId xmlns:a16="http://schemas.microsoft.com/office/drawing/2014/main" id="{D515966B-1876-4F64-B5AC-BC2CD793AFF7}"/>
                  </a:ext>
                </a:extLst>
              </p:cNvPr>
              <p:cNvSpPr>
                <a:spLocks noChangeShapeType="1"/>
              </p:cNvSpPr>
              <p:nvPr/>
            </p:nvSpPr>
            <p:spPr bwMode="auto">
              <a:xfrm>
                <a:off x="1661" y="3577"/>
                <a:ext cx="142" cy="86"/>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5" name="Line 14">
                <a:extLst>
                  <a:ext uri="{FF2B5EF4-FFF2-40B4-BE49-F238E27FC236}">
                    <a16:creationId xmlns:a16="http://schemas.microsoft.com/office/drawing/2014/main" id="{DDC37EA5-585E-4AC5-9822-269326667720}"/>
                  </a:ext>
                </a:extLst>
              </p:cNvPr>
              <p:cNvSpPr>
                <a:spLocks noChangeShapeType="1"/>
              </p:cNvSpPr>
              <p:nvPr/>
            </p:nvSpPr>
            <p:spPr bwMode="auto">
              <a:xfrm flipV="1">
                <a:off x="1661" y="3804"/>
                <a:ext cx="113" cy="85"/>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6" name="AutoShape 15">
                <a:extLst>
                  <a:ext uri="{FF2B5EF4-FFF2-40B4-BE49-F238E27FC236}">
                    <a16:creationId xmlns:a16="http://schemas.microsoft.com/office/drawing/2014/main" id="{A67645C4-6363-45E2-A994-AD322112A9A4}"/>
                  </a:ext>
                </a:extLst>
              </p:cNvPr>
              <p:cNvSpPr>
                <a:spLocks noChangeArrowheads="1"/>
              </p:cNvSpPr>
              <p:nvPr/>
            </p:nvSpPr>
            <p:spPr bwMode="auto">
              <a:xfrm rot="-5400000">
                <a:off x="1519" y="3663"/>
                <a:ext cx="227" cy="114"/>
              </a:xfrm>
              <a:prstGeom prst="curvedDownArrow">
                <a:avLst>
                  <a:gd name="adj1" fmla="val 39825"/>
                  <a:gd name="adj2" fmla="val 79649"/>
                  <a:gd name="adj3" fmla="val 33333"/>
                </a:avLst>
              </a:pr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5017" name="AutoShape 16">
                <a:extLst>
                  <a:ext uri="{FF2B5EF4-FFF2-40B4-BE49-F238E27FC236}">
                    <a16:creationId xmlns:a16="http://schemas.microsoft.com/office/drawing/2014/main" id="{064CD6EE-77A5-4F8E-8440-9C4F2C68FB18}"/>
                  </a:ext>
                </a:extLst>
              </p:cNvPr>
              <p:cNvSpPr>
                <a:spLocks noChangeArrowheads="1"/>
              </p:cNvSpPr>
              <p:nvPr/>
            </p:nvSpPr>
            <p:spPr bwMode="auto">
              <a:xfrm rot="-7800000">
                <a:off x="1150" y="3748"/>
                <a:ext cx="397" cy="1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6 w 21600"/>
                  <a:gd name="T19" fmla="*/ 3221 h 21600"/>
                  <a:gd name="T20" fmla="*/ 18444 w 21600"/>
                  <a:gd name="T21" fmla="*/ 1837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799"/>
                    </a:lnTo>
                    <a:cubicBezTo>
                      <a:pt x="0" y="4835"/>
                      <a:pt x="4835" y="0"/>
                      <a:pt x="10800" y="0"/>
                    </a:cubicBezTo>
                    <a:cubicBezTo>
                      <a:pt x="16764" y="0"/>
                      <a:pt x="21600" y="4835"/>
                      <a:pt x="21600" y="10800"/>
                    </a:cubicBezTo>
                    <a:lnTo>
                      <a:pt x="24300" y="10800"/>
                    </a:lnTo>
                    <a:lnTo>
                      <a:pt x="18900" y="16200"/>
                    </a:lnTo>
                    <a:lnTo>
                      <a:pt x="13500" y="10800"/>
                    </a:lnTo>
                    <a:lnTo>
                      <a:pt x="16200" y="108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8" name="Text Box 18">
                <a:extLst>
                  <a:ext uri="{FF2B5EF4-FFF2-40B4-BE49-F238E27FC236}">
                    <a16:creationId xmlns:a16="http://schemas.microsoft.com/office/drawing/2014/main" id="{C206FC1A-6C6F-477C-9882-E873469028B2}"/>
                  </a:ext>
                </a:extLst>
              </p:cNvPr>
              <p:cNvSpPr txBox="1">
                <a:spLocks noChangeArrowheads="1"/>
              </p:cNvSpPr>
              <p:nvPr/>
            </p:nvSpPr>
            <p:spPr bwMode="auto">
              <a:xfrm>
                <a:off x="1741" y="3889"/>
                <a:ext cx="8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乙烯醇</a:t>
                </a:r>
              </a:p>
            </p:txBody>
          </p:sp>
        </p:grpSp>
      </p:grpSp>
      <p:sp>
        <p:nvSpPr>
          <p:cNvPr id="4" name="TextBox 3">
            <a:extLst>
              <a:ext uri="{FF2B5EF4-FFF2-40B4-BE49-F238E27FC236}">
                <a16:creationId xmlns:a16="http://schemas.microsoft.com/office/drawing/2014/main" id="{AB9D4D5D-7DB8-4ADD-B8ED-CCC731460EFC}"/>
              </a:ext>
            </a:extLst>
          </p:cNvPr>
          <p:cNvSpPr txBox="1"/>
          <p:nvPr/>
        </p:nvSpPr>
        <p:spPr>
          <a:xfrm>
            <a:off x="5568950" y="1216025"/>
            <a:ext cx="415925" cy="369888"/>
          </a:xfrm>
          <a:prstGeom prst="rect">
            <a:avLst/>
          </a:prstGeom>
          <a:noFill/>
        </p:spPr>
        <p:txBody>
          <a:bodyPr wrap="none">
            <a:spAutoFit/>
          </a:bodyPr>
          <a:lstStyle/>
          <a:p>
            <a:pPr eaLnBrk="1" fontAlgn="auto" hangingPunct="1">
              <a:spcBef>
                <a:spcPts val="0"/>
              </a:spcBef>
              <a:spcAft>
                <a:spcPts val="0"/>
              </a:spcAft>
              <a:defRPr/>
            </a:pPr>
            <a:r>
              <a:rPr lang="zh-CN" altLang="en-US" b="1" dirty="0">
                <a:solidFill>
                  <a:schemeClr val="accent6">
                    <a:lumMod val="50000"/>
                  </a:schemeClr>
                </a:solidFill>
                <a:latin typeface="+mn-lt"/>
                <a:ea typeface="+mn-ea"/>
              </a:rPr>
              <a:t>醛</a:t>
            </a:r>
          </a:p>
        </p:txBody>
      </p:sp>
      <p:pic>
        <p:nvPicPr>
          <p:cNvPr id="85004" name="Picture 27">
            <a:extLst>
              <a:ext uri="{FF2B5EF4-FFF2-40B4-BE49-F238E27FC236}">
                <a16:creationId xmlns:a16="http://schemas.microsoft.com/office/drawing/2014/main" id="{0EE8AC90-EC7B-4D6F-AAAD-5E5C052EE1A1}"/>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62000" y="266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005" name="Picture 27">
            <a:extLst>
              <a:ext uri="{FF2B5EF4-FFF2-40B4-BE49-F238E27FC236}">
                <a16:creationId xmlns:a16="http://schemas.microsoft.com/office/drawing/2014/main" id="{5C29A205-E3D8-490C-B215-088386A9D007}"/>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338263" y="266382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006" name="Picture 27">
            <a:extLst>
              <a:ext uri="{FF2B5EF4-FFF2-40B4-BE49-F238E27FC236}">
                <a16:creationId xmlns:a16="http://schemas.microsoft.com/office/drawing/2014/main" id="{ABF33F85-F8A9-40D4-BCAF-698B919873DA}"/>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854200" y="267970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B9560B5-CF5E-49C1-BD41-F36C414CEC32}"/>
              </a:ext>
            </a:extLst>
          </p:cNvPr>
          <p:cNvSpPr>
            <a:spLocks noGrp="1"/>
          </p:cNvSpPr>
          <p:nvPr>
            <p:ph type="dt" sz="half" idx="10"/>
          </p:nvPr>
        </p:nvSpPr>
        <p:spPr/>
        <p:txBody>
          <a:bodyPr/>
          <a:lstStyle/>
          <a:p>
            <a:pPr>
              <a:defRPr/>
            </a:pPr>
            <a:fld id="{E02CC84D-2D9E-4F46-A323-29459D08F687}" type="datetime11">
              <a:rPr lang="zh-CN" altLang="en-US" smtClean="0"/>
              <a:t>11:48:10</a:t>
            </a:fld>
            <a:endParaRPr lang="en-US"/>
          </a:p>
        </p:txBody>
      </p:sp>
      <p:sp>
        <p:nvSpPr>
          <p:cNvPr id="5" name="灯片编号占位符 4">
            <a:extLst>
              <a:ext uri="{FF2B5EF4-FFF2-40B4-BE49-F238E27FC236}">
                <a16:creationId xmlns:a16="http://schemas.microsoft.com/office/drawing/2014/main" id="{425A2373-2D8F-44EE-8E35-28B2C1DEC111}"/>
              </a:ext>
            </a:extLst>
          </p:cNvPr>
          <p:cNvSpPr>
            <a:spLocks noGrp="1"/>
          </p:cNvSpPr>
          <p:nvPr>
            <p:ph type="sldNum" sz="quarter" idx="12"/>
          </p:nvPr>
        </p:nvSpPr>
        <p:spPr/>
        <p:txBody>
          <a:bodyPr/>
          <a:lstStyle/>
          <a:p>
            <a:pPr>
              <a:defRPr/>
            </a:pPr>
            <a:fld id="{D9255669-4D76-4035-84D2-5F59D5D8FE20}" type="slidenum">
              <a:rPr lang="en-US" altLang="zh-CN" smtClean="0"/>
              <a:pPr>
                <a:defRPr/>
              </a:pPr>
              <a:t>93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508EF28C-6E23-4F76-9374-2177D3C91B0A}"/>
              </a:ext>
            </a:extLst>
          </p:cNvPr>
          <p:cNvSpPr txBox="1">
            <a:spLocks noChangeArrowheads="1"/>
          </p:cNvSpPr>
          <p:nvPr/>
        </p:nvSpPr>
        <p:spPr bwMode="auto">
          <a:xfrm>
            <a:off x="395288" y="620713"/>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400">
              <a:latin typeface="Arial" panose="020B0604020202020204" pitchFamily="34" charset="0"/>
              <a:ea typeface="宋体" panose="02010600030101010101" pitchFamily="2" charset="-122"/>
            </a:endParaRPr>
          </a:p>
        </p:txBody>
      </p:sp>
      <p:pic>
        <p:nvPicPr>
          <p:cNvPr id="86019" name="Picture 4">
            <a:extLst>
              <a:ext uri="{FF2B5EF4-FFF2-40B4-BE49-F238E27FC236}">
                <a16:creationId xmlns:a16="http://schemas.microsoft.com/office/drawing/2014/main" id="{7F37CE24-E3A1-45EB-B961-03A7F68F0F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066800"/>
            <a:ext cx="76676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6FFED61C-00CC-4B1C-98F1-972743B431D4}"/>
              </a:ext>
            </a:extLst>
          </p:cNvPr>
          <p:cNvSpPr>
            <a:spLocks noGrp="1"/>
          </p:cNvSpPr>
          <p:nvPr>
            <p:ph type="dt" sz="half" idx="10"/>
          </p:nvPr>
        </p:nvSpPr>
        <p:spPr/>
        <p:txBody>
          <a:bodyPr/>
          <a:lstStyle/>
          <a:p>
            <a:pPr>
              <a:defRPr/>
            </a:pPr>
            <a:fld id="{76D7D521-D6A9-4813-8806-FA914D7AAF3D}" type="datetime11">
              <a:rPr lang="zh-CN" altLang="en-US" smtClean="0"/>
              <a:t>11:48:10</a:t>
            </a:fld>
            <a:endParaRPr lang="en-US"/>
          </a:p>
        </p:txBody>
      </p:sp>
      <p:sp>
        <p:nvSpPr>
          <p:cNvPr id="3" name="灯片编号占位符 2">
            <a:extLst>
              <a:ext uri="{FF2B5EF4-FFF2-40B4-BE49-F238E27FC236}">
                <a16:creationId xmlns:a16="http://schemas.microsoft.com/office/drawing/2014/main" id="{1CEE5069-8F83-46EB-A8DE-35EEB47A0D7E}"/>
              </a:ext>
            </a:extLst>
          </p:cNvPr>
          <p:cNvSpPr>
            <a:spLocks noGrp="1"/>
          </p:cNvSpPr>
          <p:nvPr>
            <p:ph type="sldNum" sz="quarter" idx="12"/>
          </p:nvPr>
        </p:nvSpPr>
        <p:spPr/>
        <p:txBody>
          <a:bodyPr/>
          <a:lstStyle/>
          <a:p>
            <a:pPr>
              <a:defRPr/>
            </a:pPr>
            <a:fld id="{D9255669-4D76-4035-84D2-5F59D5D8FE20}" type="slidenum">
              <a:rPr lang="en-US" altLang="zh-CN" smtClean="0"/>
              <a:pPr>
                <a:defRPr/>
              </a:pPr>
              <a:t>94</a:t>
            </a:fld>
            <a:endParaRPr lang="en-US" altLang="zh-CN"/>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8">
            <a:extLst>
              <a:ext uri="{FF2B5EF4-FFF2-40B4-BE49-F238E27FC236}">
                <a16:creationId xmlns:a16="http://schemas.microsoft.com/office/drawing/2014/main" id="{A07D5C00-88BA-442C-8C33-26BF037F3875}"/>
              </a:ext>
            </a:extLst>
          </p:cNvPr>
          <p:cNvSpPr txBox="1">
            <a:spLocks noChangeArrowheads="1"/>
          </p:cNvSpPr>
          <p:nvPr/>
        </p:nvSpPr>
        <p:spPr bwMode="auto">
          <a:xfrm>
            <a:off x="735013" y="3217863"/>
            <a:ext cx="1316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sp>
        <p:nvSpPr>
          <p:cNvPr id="210954" name="Rectangle 10">
            <a:extLst>
              <a:ext uri="{FF2B5EF4-FFF2-40B4-BE49-F238E27FC236}">
                <a16:creationId xmlns:a16="http://schemas.microsoft.com/office/drawing/2014/main" id="{62C870A3-0F56-4549-80AE-554C8E292287}"/>
              </a:ext>
            </a:extLst>
          </p:cNvPr>
          <p:cNvSpPr>
            <a:spLocks noChangeArrowheads="1"/>
          </p:cNvSpPr>
          <p:nvPr/>
        </p:nvSpPr>
        <p:spPr bwMode="auto">
          <a:xfrm>
            <a:off x="395288" y="5780088"/>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这一反应是库切洛夫在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1881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年发现的，故称为</a:t>
            </a:r>
            <a:r>
              <a:rPr lang="zh-CN" altLang="en-US" sz="2400">
                <a:solidFill>
                  <a:srgbClr val="9900CC"/>
                </a:solidFill>
                <a:latin typeface="Times New Roman" panose="02020603050405020304" pitchFamily="18" charset="0"/>
                <a:ea typeface="宋体" panose="02010600030101010101" pitchFamily="2" charset="-122"/>
                <a:cs typeface="Times New Roman" panose="02020603050405020304" pitchFamily="18" charset="0"/>
              </a:rPr>
              <a:t>库切洛夫反应</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0955" name="Text Box 11">
            <a:extLst>
              <a:ext uri="{FF2B5EF4-FFF2-40B4-BE49-F238E27FC236}">
                <a16:creationId xmlns:a16="http://schemas.microsoft.com/office/drawing/2014/main" id="{435295B6-D264-4E6F-8B58-D40670C1C0F3}"/>
              </a:ext>
            </a:extLst>
          </p:cNvPr>
          <p:cNvSpPr txBox="1">
            <a:spLocks noChangeArrowheads="1"/>
          </p:cNvSpPr>
          <p:nvPr/>
        </p:nvSpPr>
        <p:spPr bwMode="auto">
          <a:xfrm>
            <a:off x="358775" y="3213100"/>
            <a:ext cx="87852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在炔烃加水的反应中，先生成一个</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很不稳定的烯醇</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，烯醇很快转变为</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稳定的羰基化合物</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（酮式结构）。</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0956" name="Text Box 12">
            <a:extLst>
              <a:ext uri="{FF2B5EF4-FFF2-40B4-BE49-F238E27FC236}">
                <a16:creationId xmlns:a16="http://schemas.microsoft.com/office/drawing/2014/main" id="{D3E0E063-C61C-4886-98AB-0A735BA89F5E}"/>
              </a:ext>
            </a:extLst>
          </p:cNvPr>
          <p:cNvSpPr txBox="1">
            <a:spLocks noChangeArrowheads="1"/>
          </p:cNvSpPr>
          <p:nvPr/>
        </p:nvSpPr>
        <p:spPr bwMode="auto">
          <a:xfrm>
            <a:off x="323850" y="152400"/>
            <a:ext cx="168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a:latin typeface="Times New Roman" panose="02020603050405020304" pitchFamily="18" charset="0"/>
                <a:cs typeface="Times New Roman" panose="02020603050405020304" pitchFamily="18" charset="0"/>
              </a:rPr>
              <a:t>水化反应</a:t>
            </a:r>
            <a:r>
              <a:rPr lang="zh-CN" altLang="en-US">
                <a:latin typeface="Arial" panose="020B0604020202020204" pitchFamily="34" charset="0"/>
                <a:cs typeface="Times New Roman" panose="02020603050405020304" pitchFamily="18" charset="0"/>
              </a:rPr>
              <a:t> </a:t>
            </a:r>
          </a:p>
        </p:txBody>
      </p:sp>
      <p:graphicFrame>
        <p:nvGraphicFramePr>
          <p:cNvPr id="210961" name="Object 17">
            <a:extLst>
              <a:ext uri="{FF2B5EF4-FFF2-40B4-BE49-F238E27FC236}">
                <a16:creationId xmlns:a16="http://schemas.microsoft.com/office/drawing/2014/main" id="{4F892F02-B73F-4D7F-ACAD-27B85CFB1B7D}"/>
              </a:ext>
            </a:extLst>
          </p:cNvPr>
          <p:cNvGraphicFramePr>
            <a:graphicFrameLocks noGrp="1" noChangeAspect="1"/>
          </p:cNvGraphicFramePr>
          <p:nvPr>
            <p:ph sz="half" idx="1"/>
          </p:nvPr>
        </p:nvGraphicFramePr>
        <p:xfrm>
          <a:off x="2124075" y="1412875"/>
          <a:ext cx="4608513" cy="1620838"/>
        </p:xfrm>
        <a:graphic>
          <a:graphicData uri="http://schemas.openxmlformats.org/presentationml/2006/ole">
            <mc:AlternateContent xmlns:mc="http://schemas.openxmlformats.org/markup-compatibility/2006">
              <mc:Choice xmlns:v="urn:schemas-microsoft-com:vml" Requires="v">
                <p:oleObj spid="_x0000_s128052" name="CS ChemDraw Drawing" r:id="rId3" imgW="3731933" imgH="1313227" progId="ChemDraw.Document.6.0">
                  <p:embed/>
                </p:oleObj>
              </mc:Choice>
              <mc:Fallback>
                <p:oleObj name="CS ChemDraw Drawing" r:id="rId3" imgW="3731933" imgH="1313227" progId="ChemDraw.Document.6.0">
                  <p:embed/>
                  <p:pic>
                    <p:nvPicPr>
                      <p:cNvPr id="210961" name="Object 17">
                        <a:extLst>
                          <a:ext uri="{FF2B5EF4-FFF2-40B4-BE49-F238E27FC236}">
                            <a16:creationId xmlns:a16="http://schemas.microsoft.com/office/drawing/2014/main" id="{4F892F02-B73F-4D7F-ACAD-27B85CFB1B7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412875"/>
                        <a:ext cx="4608513"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62" name="Object 18">
            <a:extLst>
              <a:ext uri="{FF2B5EF4-FFF2-40B4-BE49-F238E27FC236}">
                <a16:creationId xmlns:a16="http://schemas.microsoft.com/office/drawing/2014/main" id="{D4343F33-90ED-4840-8625-6037A52E11C3}"/>
              </a:ext>
            </a:extLst>
          </p:cNvPr>
          <p:cNvGraphicFramePr>
            <a:graphicFrameLocks noGrp="1" noChangeAspect="1"/>
          </p:cNvGraphicFramePr>
          <p:nvPr>
            <p:ph sz="half" idx="2"/>
          </p:nvPr>
        </p:nvGraphicFramePr>
        <p:xfrm>
          <a:off x="685800" y="4292600"/>
          <a:ext cx="7988300" cy="1117600"/>
        </p:xfrm>
        <a:graphic>
          <a:graphicData uri="http://schemas.openxmlformats.org/presentationml/2006/ole">
            <mc:AlternateContent xmlns:mc="http://schemas.openxmlformats.org/markup-compatibility/2006">
              <mc:Choice xmlns:v="urn:schemas-microsoft-com:vml" Requires="v">
                <p:oleObj spid="_x0000_s128053" name="CS ChemDraw Drawing" r:id="rId5" imgW="5786453" imgH="808991" progId="ChemDraw.Document.6.0">
                  <p:embed/>
                </p:oleObj>
              </mc:Choice>
              <mc:Fallback>
                <p:oleObj name="CS ChemDraw Drawing" r:id="rId5" imgW="5786453" imgH="808991" progId="ChemDraw.Document.6.0">
                  <p:embed/>
                  <p:pic>
                    <p:nvPicPr>
                      <p:cNvPr id="210962" name="Object 18">
                        <a:extLst>
                          <a:ext uri="{FF2B5EF4-FFF2-40B4-BE49-F238E27FC236}">
                            <a16:creationId xmlns:a16="http://schemas.microsoft.com/office/drawing/2014/main" id="{D4343F33-90ED-4840-8625-6037A52E11C3}"/>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292600"/>
                        <a:ext cx="79883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65" name="Rectangle 21">
            <a:extLst>
              <a:ext uri="{FF2B5EF4-FFF2-40B4-BE49-F238E27FC236}">
                <a16:creationId xmlns:a16="http://schemas.microsoft.com/office/drawing/2014/main" id="{8B767804-D511-42DA-A696-31267673AB29}"/>
              </a:ext>
            </a:extLst>
          </p:cNvPr>
          <p:cNvSpPr>
            <a:spLocks noChangeArrowheads="1"/>
          </p:cNvSpPr>
          <p:nvPr/>
        </p:nvSpPr>
        <p:spPr bwMode="auto">
          <a:xfrm>
            <a:off x="611188" y="728663"/>
            <a:ext cx="2954337" cy="49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a:latin typeface="Times New Roman" panose="02020603050405020304" pitchFamily="18" charset="0"/>
                <a:ea typeface="宋体" panose="02010600030101010101" pitchFamily="2" charset="-122"/>
                <a:cs typeface="Times New Roman" panose="02020603050405020304" pitchFamily="18" charset="0"/>
              </a:rPr>
              <a:t>酮醇互变异构现象：</a:t>
            </a:r>
          </a:p>
        </p:txBody>
      </p:sp>
      <p:sp>
        <p:nvSpPr>
          <p:cNvPr id="2" name="日期占位符 1">
            <a:extLst>
              <a:ext uri="{FF2B5EF4-FFF2-40B4-BE49-F238E27FC236}">
                <a16:creationId xmlns:a16="http://schemas.microsoft.com/office/drawing/2014/main" id="{A464D2C1-1289-4E95-A4DF-6198EBA1F3A1}"/>
              </a:ext>
            </a:extLst>
          </p:cNvPr>
          <p:cNvSpPr>
            <a:spLocks noGrp="1"/>
          </p:cNvSpPr>
          <p:nvPr>
            <p:ph type="dt" sz="half" idx="10"/>
          </p:nvPr>
        </p:nvSpPr>
        <p:spPr/>
        <p:txBody>
          <a:bodyPr/>
          <a:lstStyle/>
          <a:p>
            <a:pPr>
              <a:defRPr/>
            </a:pPr>
            <a:fld id="{D57634D1-690A-4954-9B3C-3A4289AFEAF7}" type="datetime11">
              <a:rPr lang="zh-CN" altLang="en-US" smtClean="0"/>
              <a:t>11:48:10</a:t>
            </a:fld>
            <a:endParaRPr lang="en-US"/>
          </a:p>
        </p:txBody>
      </p:sp>
      <p:sp>
        <p:nvSpPr>
          <p:cNvPr id="3" name="灯片编号占位符 2">
            <a:extLst>
              <a:ext uri="{FF2B5EF4-FFF2-40B4-BE49-F238E27FC236}">
                <a16:creationId xmlns:a16="http://schemas.microsoft.com/office/drawing/2014/main" id="{1F293557-29FE-4275-99AA-648E34D2A0A5}"/>
              </a:ext>
            </a:extLst>
          </p:cNvPr>
          <p:cNvSpPr>
            <a:spLocks noGrp="1"/>
          </p:cNvSpPr>
          <p:nvPr>
            <p:ph type="sldNum" sz="quarter" idx="12"/>
          </p:nvPr>
        </p:nvSpPr>
        <p:spPr/>
        <p:txBody>
          <a:bodyPr/>
          <a:lstStyle/>
          <a:p>
            <a:pPr>
              <a:defRPr/>
            </a:pPr>
            <a:fld id="{097C22A7-1258-4B72-A9CB-3ED55397CA61}" type="slidenum">
              <a:rPr lang="en-US" altLang="zh-CN" smtClean="0"/>
              <a:pPr>
                <a:defRPr/>
              </a:pPr>
              <a:t>95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0956"/>
                                        </p:tgtEl>
                                        <p:attrNameLst>
                                          <p:attrName>style.visibility</p:attrName>
                                        </p:attrNameLst>
                                      </p:cBhvr>
                                      <p:to>
                                        <p:strVal val="visible"/>
                                      </p:to>
                                    </p:set>
                                    <p:animEffect transition="in" filter="slide(fromBottom)">
                                      <p:cBhvr>
                                        <p:cTn id="7" dur="500"/>
                                        <p:tgtEl>
                                          <p:spTgt spid="210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10965"/>
                                        </p:tgtEl>
                                        <p:attrNameLst>
                                          <p:attrName>style.visibility</p:attrName>
                                        </p:attrNameLst>
                                      </p:cBhvr>
                                      <p:to>
                                        <p:strVal val="visible"/>
                                      </p:to>
                                    </p:set>
                                    <p:animEffect transition="in" filter="barn(inHorizontal)">
                                      <p:cBhvr>
                                        <p:cTn id="12" dur="500"/>
                                        <p:tgtEl>
                                          <p:spTgt spid="210965"/>
                                        </p:tgtEl>
                                      </p:cBhvr>
                                    </p:animEffect>
                                  </p:childTnLst>
                                </p:cTn>
                              </p:par>
                              <p:par>
                                <p:cTn id="13" presetID="16" presetClass="entr" presetSubtype="26" fill="hold" nodeType="withEffect">
                                  <p:stCondLst>
                                    <p:cond delay="0"/>
                                  </p:stCondLst>
                                  <p:childTnLst>
                                    <p:set>
                                      <p:cBhvr>
                                        <p:cTn id="14" dur="1" fill="hold">
                                          <p:stCondLst>
                                            <p:cond delay="0"/>
                                          </p:stCondLst>
                                        </p:cTn>
                                        <p:tgtEl>
                                          <p:spTgt spid="210961"/>
                                        </p:tgtEl>
                                        <p:attrNameLst>
                                          <p:attrName>style.visibility</p:attrName>
                                        </p:attrNameLst>
                                      </p:cBhvr>
                                      <p:to>
                                        <p:strVal val="visible"/>
                                      </p:to>
                                    </p:set>
                                    <p:animEffect transition="in" filter="barn(inHorizontal)">
                                      <p:cBhvr>
                                        <p:cTn id="15" dur="500"/>
                                        <p:tgtEl>
                                          <p:spTgt spid="2109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210955">
                                            <p:txEl>
                                              <p:pRg st="0" end="0"/>
                                            </p:txEl>
                                          </p:spTgt>
                                        </p:tgtEl>
                                        <p:attrNameLst>
                                          <p:attrName>style.visibility</p:attrName>
                                        </p:attrNameLst>
                                      </p:cBhvr>
                                      <p:to>
                                        <p:strVal val="visible"/>
                                      </p:to>
                                    </p:set>
                                    <p:anim calcmode="lin" valueType="num">
                                      <p:cBhvr>
                                        <p:cTn id="20" dur="1000" fill="hold"/>
                                        <p:tgtEl>
                                          <p:spTgt spid="210955">
                                            <p:txEl>
                                              <p:pRg st="0" end="0"/>
                                            </p:txEl>
                                          </p:spTgt>
                                        </p:tgtEl>
                                        <p:attrNameLst>
                                          <p:attrName>ppt_w</p:attrName>
                                        </p:attrNameLst>
                                      </p:cBhvr>
                                      <p:tavLst>
                                        <p:tav tm="0">
                                          <p:val>
                                            <p:strVal val="#ppt_w*0.70"/>
                                          </p:val>
                                        </p:tav>
                                        <p:tav tm="100000">
                                          <p:val>
                                            <p:strVal val="#ppt_w"/>
                                          </p:val>
                                        </p:tav>
                                      </p:tavLst>
                                    </p:anim>
                                    <p:anim calcmode="lin" valueType="num">
                                      <p:cBhvr>
                                        <p:cTn id="21" dur="1000" fill="hold"/>
                                        <p:tgtEl>
                                          <p:spTgt spid="210955">
                                            <p:txEl>
                                              <p:pRg st="0" end="0"/>
                                            </p:txEl>
                                          </p:spTgt>
                                        </p:tgtEl>
                                        <p:attrNameLst>
                                          <p:attrName>ppt_h</p:attrName>
                                        </p:attrNameLst>
                                      </p:cBhvr>
                                      <p:tavLst>
                                        <p:tav tm="0">
                                          <p:val>
                                            <p:strVal val="#ppt_h"/>
                                          </p:val>
                                        </p:tav>
                                        <p:tav tm="100000">
                                          <p:val>
                                            <p:strVal val="#ppt_h"/>
                                          </p:val>
                                        </p:tav>
                                      </p:tavLst>
                                    </p:anim>
                                    <p:animEffect transition="in" filter="fade">
                                      <p:cBhvr>
                                        <p:cTn id="22" dur="1000"/>
                                        <p:tgtEl>
                                          <p:spTgt spid="210955">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210962"/>
                                        </p:tgtEl>
                                        <p:attrNameLst>
                                          <p:attrName>style.visibility</p:attrName>
                                        </p:attrNameLst>
                                      </p:cBhvr>
                                      <p:to>
                                        <p:strVal val="visible"/>
                                      </p:to>
                                    </p:set>
                                    <p:animEffect transition="in" filter="slide(fromBottom)">
                                      <p:cBhvr>
                                        <p:cTn id="25" dur="500"/>
                                        <p:tgtEl>
                                          <p:spTgt spid="21096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grpId="0" nodeType="clickEffect">
                                  <p:stCondLst>
                                    <p:cond delay="0"/>
                                  </p:stCondLst>
                                  <p:childTnLst>
                                    <p:set>
                                      <p:cBhvr>
                                        <p:cTn id="29" dur="1" fill="hold">
                                          <p:stCondLst>
                                            <p:cond delay="0"/>
                                          </p:stCondLst>
                                        </p:cTn>
                                        <p:tgtEl>
                                          <p:spTgt spid="210954"/>
                                        </p:tgtEl>
                                        <p:attrNameLst>
                                          <p:attrName>style.visibility</p:attrName>
                                        </p:attrNameLst>
                                      </p:cBhvr>
                                      <p:to>
                                        <p:strVal val="visible"/>
                                      </p:to>
                                    </p:set>
                                    <p:anim calcmode="lin" valueType="num">
                                      <p:cBhvr>
                                        <p:cTn id="30" dur="500" fill="hold"/>
                                        <p:tgtEl>
                                          <p:spTgt spid="210954"/>
                                        </p:tgtEl>
                                        <p:attrNameLst>
                                          <p:attrName>ppt_w</p:attrName>
                                        </p:attrNameLst>
                                      </p:cBhvr>
                                      <p:tavLst>
                                        <p:tav tm="0">
                                          <p:val>
                                            <p:fltVal val="0"/>
                                          </p:val>
                                        </p:tav>
                                        <p:tav tm="100000">
                                          <p:val>
                                            <p:strVal val="#ppt_w"/>
                                          </p:val>
                                        </p:tav>
                                      </p:tavLst>
                                    </p:anim>
                                    <p:anim calcmode="lin" valueType="num">
                                      <p:cBhvr>
                                        <p:cTn id="31" dur="500" fill="hold"/>
                                        <p:tgtEl>
                                          <p:spTgt spid="210954"/>
                                        </p:tgtEl>
                                        <p:attrNameLst>
                                          <p:attrName>ppt_h</p:attrName>
                                        </p:attrNameLst>
                                      </p:cBhvr>
                                      <p:tavLst>
                                        <p:tav tm="0">
                                          <p:val>
                                            <p:fltVal val="0"/>
                                          </p:val>
                                        </p:tav>
                                        <p:tav tm="100000">
                                          <p:val>
                                            <p:strVal val="#ppt_h"/>
                                          </p:val>
                                        </p:tav>
                                      </p:tavLst>
                                    </p:anim>
                                    <p:animEffect transition="in" filter="fade">
                                      <p:cBhvr>
                                        <p:cTn id="32" dur="500"/>
                                        <p:tgtEl>
                                          <p:spTgt spid="210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4" grpId="0"/>
      <p:bldP spid="210956" grpId="0"/>
      <p:bldP spid="210965" grpId="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2" name="Rectangle 4">
            <a:extLst>
              <a:ext uri="{FF2B5EF4-FFF2-40B4-BE49-F238E27FC236}">
                <a16:creationId xmlns:a16="http://schemas.microsoft.com/office/drawing/2014/main" id="{847B91A9-BDDE-4ABE-A830-CCF8E95DD2F5}"/>
              </a:ext>
            </a:extLst>
          </p:cNvPr>
          <p:cNvSpPr>
            <a:spLocks noChangeArrowheads="1"/>
          </p:cNvSpPr>
          <p:nvPr/>
        </p:nvSpPr>
        <p:spPr bwMode="auto">
          <a:xfrm>
            <a:off x="395288" y="765175"/>
            <a:ext cx="810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不对称炔烃水化时，遵循马氏规则，则变成</a:t>
            </a:r>
            <a:r>
              <a:rPr lang="zh-CN" altLang="en-US" sz="2400">
                <a:solidFill>
                  <a:srgbClr val="9900CC"/>
                </a:solidFill>
                <a:latin typeface="Times New Roman" panose="02020603050405020304" pitchFamily="18" charset="0"/>
                <a:ea typeface="宋体" panose="02010600030101010101" pitchFamily="2" charset="-122"/>
                <a:cs typeface="Times New Roman" panose="02020603050405020304" pitchFamily="18" charset="0"/>
              </a:rPr>
              <a:t>酮</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例如</a:t>
            </a:r>
            <a:r>
              <a:rPr lang="en-US" altLang="zh-CN"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a:solidFill>
                <a:srgbClr val="FF5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1993" name="Text Box 25">
            <a:extLst>
              <a:ext uri="{FF2B5EF4-FFF2-40B4-BE49-F238E27FC236}">
                <a16:creationId xmlns:a16="http://schemas.microsoft.com/office/drawing/2014/main" id="{15E8D7EE-6D27-4530-BB1E-445F71D53CA5}"/>
              </a:ext>
            </a:extLst>
          </p:cNvPr>
          <p:cNvSpPr txBox="1">
            <a:spLocks noChangeArrowheads="1"/>
          </p:cNvSpPr>
          <p:nvPr/>
        </p:nvSpPr>
        <p:spPr bwMode="auto">
          <a:xfrm>
            <a:off x="468313" y="5041900"/>
            <a:ext cx="80010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pP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炔烃水合，除乙炔得到乙醛外，</a:t>
            </a:r>
            <a:r>
              <a:rPr kumimoji="1" lang="zh-CN" altLang="en-US" sz="2400">
                <a:solidFill>
                  <a:srgbClr val="FF0066"/>
                </a:solidFill>
                <a:latin typeface="Times New Roman" panose="02020603050405020304" pitchFamily="18" charset="0"/>
                <a:ea typeface="宋体" panose="02010600030101010101" pitchFamily="2" charset="-122"/>
                <a:cs typeface="Times New Roman" panose="02020603050405020304" pitchFamily="18" charset="0"/>
              </a:rPr>
              <a:t>其它炔得到的是酮</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500739" name="Object 3">
            <a:extLst>
              <a:ext uri="{FF2B5EF4-FFF2-40B4-BE49-F238E27FC236}">
                <a16:creationId xmlns:a16="http://schemas.microsoft.com/office/drawing/2014/main" id="{94907743-6381-4EF8-9A20-D081A3D47C13}"/>
              </a:ext>
            </a:extLst>
          </p:cNvPr>
          <p:cNvGraphicFramePr>
            <a:graphicFrameLocks noGrp="1" noChangeAspect="1"/>
          </p:cNvGraphicFramePr>
          <p:nvPr>
            <p:ph sz="half" idx="1"/>
          </p:nvPr>
        </p:nvGraphicFramePr>
        <p:xfrm>
          <a:off x="471488" y="1773238"/>
          <a:ext cx="8237537" cy="893762"/>
        </p:xfrm>
        <a:graphic>
          <a:graphicData uri="http://schemas.openxmlformats.org/presentationml/2006/ole">
            <mc:AlternateContent xmlns:mc="http://schemas.openxmlformats.org/markup-compatibility/2006">
              <mc:Choice xmlns:v="urn:schemas-microsoft-com:vml" Requires="v">
                <p:oleObj spid="_x0000_s129076" name="CS ChemDraw Drawing" r:id="rId3" imgW="6217548" imgH="674834" progId="ChemDraw.Document.6.0">
                  <p:embed/>
                </p:oleObj>
              </mc:Choice>
              <mc:Fallback>
                <p:oleObj name="CS ChemDraw Drawing" r:id="rId3" imgW="6217548" imgH="674834" progId="ChemDraw.Document.6.0">
                  <p:embed/>
                  <p:pic>
                    <p:nvPicPr>
                      <p:cNvPr id="500739" name="Object 3">
                        <a:extLst>
                          <a:ext uri="{FF2B5EF4-FFF2-40B4-BE49-F238E27FC236}">
                            <a16:creationId xmlns:a16="http://schemas.microsoft.com/office/drawing/2014/main" id="{94907743-6381-4EF8-9A20-D081A3D47C1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1773238"/>
                        <a:ext cx="82375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0740" name="Object 4">
            <a:extLst>
              <a:ext uri="{FF2B5EF4-FFF2-40B4-BE49-F238E27FC236}">
                <a16:creationId xmlns:a16="http://schemas.microsoft.com/office/drawing/2014/main" id="{4F85C31E-2967-4F21-8F45-520780B35239}"/>
              </a:ext>
            </a:extLst>
          </p:cNvPr>
          <p:cNvGraphicFramePr>
            <a:graphicFrameLocks noGrp="1" noChangeAspect="1"/>
          </p:cNvGraphicFramePr>
          <p:nvPr>
            <p:ph sz="half" idx="2"/>
          </p:nvPr>
        </p:nvGraphicFramePr>
        <p:xfrm>
          <a:off x="684213" y="3357563"/>
          <a:ext cx="6264275" cy="836612"/>
        </p:xfrm>
        <a:graphic>
          <a:graphicData uri="http://schemas.openxmlformats.org/presentationml/2006/ole">
            <mc:AlternateContent xmlns:mc="http://schemas.openxmlformats.org/markup-compatibility/2006">
              <mc:Choice xmlns:v="urn:schemas-microsoft-com:vml" Requires="v">
                <p:oleObj spid="_x0000_s129077" name="CS ChemDraw Drawing" r:id="rId5" imgW="4649462" imgH="621387" progId="ChemDraw.Document.6.0">
                  <p:embed/>
                </p:oleObj>
              </mc:Choice>
              <mc:Fallback>
                <p:oleObj name="CS ChemDraw Drawing" r:id="rId5" imgW="4649462" imgH="621387" progId="ChemDraw.Document.6.0">
                  <p:embed/>
                  <p:pic>
                    <p:nvPicPr>
                      <p:cNvPr id="500740" name="Object 4">
                        <a:extLst>
                          <a:ext uri="{FF2B5EF4-FFF2-40B4-BE49-F238E27FC236}">
                            <a16:creationId xmlns:a16="http://schemas.microsoft.com/office/drawing/2014/main" id="{4F85C31E-2967-4F21-8F45-520780B35239}"/>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357563"/>
                        <a:ext cx="62642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D7C834B-86A7-47E0-AB93-6711405FE7E3}"/>
              </a:ext>
            </a:extLst>
          </p:cNvPr>
          <p:cNvSpPr>
            <a:spLocks noGrp="1"/>
          </p:cNvSpPr>
          <p:nvPr>
            <p:ph type="dt" sz="half" idx="10"/>
          </p:nvPr>
        </p:nvSpPr>
        <p:spPr/>
        <p:txBody>
          <a:bodyPr/>
          <a:lstStyle/>
          <a:p>
            <a:pPr>
              <a:defRPr/>
            </a:pPr>
            <a:fld id="{2952A74D-940C-49F7-926E-3800D157FB4B}" type="datetime11">
              <a:rPr lang="zh-CN" altLang="en-US" smtClean="0"/>
              <a:t>11:48:10</a:t>
            </a:fld>
            <a:endParaRPr lang="en-US"/>
          </a:p>
        </p:txBody>
      </p:sp>
      <p:sp>
        <p:nvSpPr>
          <p:cNvPr id="3" name="灯片编号占位符 2">
            <a:extLst>
              <a:ext uri="{FF2B5EF4-FFF2-40B4-BE49-F238E27FC236}">
                <a16:creationId xmlns:a16="http://schemas.microsoft.com/office/drawing/2014/main" id="{A51B0697-8901-4A87-8F26-5C0C5AA504E7}"/>
              </a:ext>
            </a:extLst>
          </p:cNvPr>
          <p:cNvSpPr>
            <a:spLocks noGrp="1"/>
          </p:cNvSpPr>
          <p:nvPr>
            <p:ph type="sldNum" sz="quarter" idx="12"/>
          </p:nvPr>
        </p:nvSpPr>
        <p:spPr/>
        <p:txBody>
          <a:bodyPr/>
          <a:lstStyle/>
          <a:p>
            <a:pPr>
              <a:defRPr/>
            </a:pPr>
            <a:fld id="{097C22A7-1258-4B72-A9CB-3ED55397CA61}" type="slidenum">
              <a:rPr lang="en-US" altLang="zh-CN" smtClean="0"/>
              <a:pPr>
                <a:defRPr/>
              </a:pPr>
              <a:t>96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972"/>
                                        </p:tgtEl>
                                        <p:attrNameLst>
                                          <p:attrName>style.visibility</p:attrName>
                                        </p:attrNameLst>
                                      </p:cBhvr>
                                      <p:to>
                                        <p:strVal val="visible"/>
                                      </p:to>
                                    </p:set>
                                    <p:animEffect transition="in" filter="blinds(horizontal)">
                                      <p:cBhvr>
                                        <p:cTn id="7" dur="500"/>
                                        <p:tgtEl>
                                          <p:spTgt spid="211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0739"/>
                                        </p:tgtEl>
                                        <p:attrNameLst>
                                          <p:attrName>style.visibility</p:attrName>
                                        </p:attrNameLst>
                                      </p:cBhvr>
                                      <p:to>
                                        <p:strVal val="visible"/>
                                      </p:to>
                                    </p:set>
                                    <p:animEffect transition="in" filter="slide(fromBottom)">
                                      <p:cBhvr>
                                        <p:cTn id="12" dur="500"/>
                                        <p:tgtEl>
                                          <p:spTgt spid="500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00740"/>
                                        </p:tgtEl>
                                        <p:attrNameLst>
                                          <p:attrName>style.visibility</p:attrName>
                                        </p:attrNameLst>
                                      </p:cBhvr>
                                      <p:to>
                                        <p:strVal val="visible"/>
                                      </p:to>
                                    </p:set>
                                    <p:animEffect transition="in" filter="slide(fromBottom)">
                                      <p:cBhvr>
                                        <p:cTn id="17" dur="500"/>
                                        <p:tgtEl>
                                          <p:spTgt spid="500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11993"/>
                                        </p:tgtEl>
                                        <p:attrNameLst>
                                          <p:attrName>style.visibility</p:attrName>
                                        </p:attrNameLst>
                                      </p:cBhvr>
                                      <p:to>
                                        <p:strVal val="visible"/>
                                      </p:to>
                                    </p:set>
                                    <p:animEffect transition="in" filter="slide(fromBottom)">
                                      <p:cBhvr>
                                        <p:cTn id="22" dur="500"/>
                                        <p:tgtEl>
                                          <p:spTgt spid="21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autoUpdateAnimBg="0"/>
      <p:bldP spid="2119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a:extLst>
              <a:ext uri="{FF2B5EF4-FFF2-40B4-BE49-F238E27FC236}">
                <a16:creationId xmlns:a16="http://schemas.microsoft.com/office/drawing/2014/main" id="{22F7EB51-59E4-4F12-9ABD-B27E34EEC886}"/>
              </a:ext>
            </a:extLst>
          </p:cNvPr>
          <p:cNvSpPr>
            <a:spLocks noChangeArrowheads="1"/>
          </p:cNvSpPr>
          <p:nvPr/>
        </p:nvSpPr>
        <p:spPr bwMode="auto">
          <a:xfrm>
            <a:off x="228600" y="958850"/>
            <a:ext cx="4102100" cy="461963"/>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4</a:t>
            </a:r>
            <a:r>
              <a:rPr lang="en-US" sz="2400" b="1" dirty="0">
                <a:solidFill>
                  <a:srgbClr val="990099"/>
                </a:solidFill>
                <a:effectLst>
                  <a:outerShdw blurRad="38100" dist="38100" dir="2700000" algn="tl">
                    <a:srgbClr val="C0C0C0"/>
                  </a:outerShdw>
                </a:effectLst>
                <a:latin typeface="+mn-lt"/>
                <a:ea typeface="黑体" pitchFamily="2" charset="-122"/>
              </a:rPr>
              <a:t>) </a:t>
            </a:r>
            <a:r>
              <a:rPr lang="zh-CN" altLang="en-US" sz="2400" b="1" dirty="0">
                <a:solidFill>
                  <a:srgbClr val="990099"/>
                </a:solidFill>
                <a:effectLst>
                  <a:outerShdw blurRad="38100" dist="38100" dir="2700000" algn="tl">
                    <a:srgbClr val="C0C0C0"/>
                  </a:outerShdw>
                </a:effectLst>
                <a:latin typeface="+mn-lt"/>
                <a:ea typeface="黑体" pitchFamily="2" charset="-122"/>
              </a:rPr>
              <a:t>炔烃的硼氢化反应</a:t>
            </a:r>
            <a:r>
              <a:rPr lang="en-US" altLang="zh-CN" sz="2400" b="1" dirty="0">
                <a:solidFill>
                  <a:srgbClr val="990099"/>
                </a:solidFill>
                <a:effectLst>
                  <a:outerShdw blurRad="38100" dist="38100" dir="2700000" algn="tl">
                    <a:srgbClr val="C0C0C0"/>
                  </a:outerShdw>
                </a:effectLst>
                <a:latin typeface="+mn-lt"/>
                <a:ea typeface="黑体" pitchFamily="2" charset="-122"/>
              </a:rPr>
              <a:t>—</a:t>
            </a:r>
            <a:r>
              <a:rPr lang="en-US" sz="2400" b="1" dirty="0">
                <a:solidFill>
                  <a:srgbClr val="990099"/>
                </a:solidFill>
                <a:effectLst>
                  <a:outerShdw blurRad="38100" dist="38100" dir="2700000" algn="tl">
                    <a:srgbClr val="C0C0C0"/>
                  </a:outerShdw>
                </a:effectLst>
                <a:latin typeface="+mn-lt"/>
                <a:ea typeface="黑体" pitchFamily="2" charset="-122"/>
              </a:rPr>
              <a:t>B</a:t>
            </a:r>
            <a:r>
              <a:rPr lang="en-US" sz="2400" b="1" baseline="-25000" dirty="0">
                <a:solidFill>
                  <a:srgbClr val="990099"/>
                </a:solidFill>
                <a:effectLst>
                  <a:outerShdw blurRad="38100" dist="38100" dir="2700000" algn="tl">
                    <a:srgbClr val="C0C0C0"/>
                  </a:outerShdw>
                </a:effectLst>
                <a:latin typeface="+mn-lt"/>
                <a:ea typeface="黑体" pitchFamily="2" charset="-122"/>
              </a:rPr>
              <a:t>2</a:t>
            </a:r>
            <a:r>
              <a:rPr lang="en-US" sz="2400" b="1" dirty="0">
                <a:solidFill>
                  <a:srgbClr val="990099"/>
                </a:solidFill>
                <a:effectLst>
                  <a:outerShdw blurRad="38100" dist="38100" dir="2700000" algn="tl">
                    <a:srgbClr val="C0C0C0"/>
                  </a:outerShdw>
                </a:effectLst>
                <a:latin typeface="+mn-lt"/>
                <a:ea typeface="黑体" pitchFamily="2" charset="-122"/>
              </a:rPr>
              <a:t>H</a:t>
            </a:r>
            <a:r>
              <a:rPr lang="en-US" sz="2400" b="1" baseline="-25000" dirty="0">
                <a:solidFill>
                  <a:srgbClr val="990099"/>
                </a:solidFill>
                <a:effectLst>
                  <a:outerShdw blurRad="38100" dist="38100" dir="2700000" algn="tl">
                    <a:srgbClr val="C0C0C0"/>
                  </a:outerShdw>
                </a:effectLst>
                <a:latin typeface="+mn-lt"/>
                <a:ea typeface="黑体" pitchFamily="2" charset="-122"/>
              </a:rPr>
              <a:t>6</a:t>
            </a:r>
          </a:p>
        </p:txBody>
      </p:sp>
      <p:sp>
        <p:nvSpPr>
          <p:cNvPr id="109571" name="Text Box 5">
            <a:extLst>
              <a:ext uri="{FF2B5EF4-FFF2-40B4-BE49-F238E27FC236}">
                <a16:creationId xmlns:a16="http://schemas.microsoft.com/office/drawing/2014/main" id="{7A16D887-E244-4125-BE98-50B2D3C84513}"/>
              </a:ext>
            </a:extLst>
          </p:cNvPr>
          <p:cNvSpPr txBox="1">
            <a:spLocks noChangeArrowheads="1"/>
          </p:cNvSpPr>
          <p:nvPr/>
        </p:nvSpPr>
        <p:spPr bwMode="auto">
          <a:xfrm>
            <a:off x="4841875" y="985838"/>
            <a:ext cx="2197100" cy="457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chemeClr val="accent2"/>
                </a:solidFill>
                <a:effectLst>
                  <a:outerShdw blurRad="38100" dist="38100" dir="2700000" algn="tl">
                    <a:srgbClr val="C0C0C0"/>
                  </a:outerShdw>
                </a:effectLst>
                <a:latin typeface="+mn-lt"/>
                <a:ea typeface="黑体" pitchFamily="2" charset="-122"/>
              </a:rPr>
              <a:t>可合成醛</a:t>
            </a:r>
          </a:p>
        </p:txBody>
      </p:sp>
      <p:pic>
        <p:nvPicPr>
          <p:cNvPr id="87044" name="Picture 3">
            <a:extLst>
              <a:ext uri="{FF2B5EF4-FFF2-40B4-BE49-F238E27FC236}">
                <a16:creationId xmlns:a16="http://schemas.microsoft.com/office/drawing/2014/main" id="{9FE2D375-E059-4CD0-A0D0-E8BBA714E0B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400" y="1706563"/>
            <a:ext cx="59721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5">
            <a:extLst>
              <a:ext uri="{FF2B5EF4-FFF2-40B4-BE49-F238E27FC236}">
                <a16:creationId xmlns:a16="http://schemas.microsoft.com/office/drawing/2014/main" id="{C81E07A0-8AB3-4556-AD95-8524B2320663}"/>
              </a:ext>
            </a:extLst>
          </p:cNvPr>
          <p:cNvSpPr txBox="1">
            <a:spLocks noChangeArrowheads="1"/>
          </p:cNvSpPr>
          <p:nvPr/>
        </p:nvSpPr>
        <p:spPr bwMode="auto">
          <a:xfrm>
            <a:off x="3098800" y="5668963"/>
            <a:ext cx="2057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200" b="1">
                <a:solidFill>
                  <a:srgbClr val="663300"/>
                </a:solidFill>
                <a:latin typeface="Arial" panose="020B0604020202020204" pitchFamily="34" charset="0"/>
                <a:ea typeface="黑体" panose="02010609060101010101" pitchFamily="49" charset="-122"/>
              </a:rPr>
              <a:t>硼氢化－氧化</a:t>
            </a:r>
          </a:p>
        </p:txBody>
      </p:sp>
      <p:sp>
        <p:nvSpPr>
          <p:cNvPr id="87046" name="TextBox 1">
            <a:extLst>
              <a:ext uri="{FF2B5EF4-FFF2-40B4-BE49-F238E27FC236}">
                <a16:creationId xmlns:a16="http://schemas.microsoft.com/office/drawing/2014/main" id="{8FB53087-0BA1-4265-A684-7B3A3D70BAFD}"/>
              </a:ext>
            </a:extLst>
          </p:cNvPr>
          <p:cNvSpPr txBox="1">
            <a:spLocks noChangeArrowheads="1"/>
          </p:cNvSpPr>
          <p:nvPr/>
        </p:nvSpPr>
        <p:spPr bwMode="auto">
          <a:xfrm>
            <a:off x="6221413" y="1711325"/>
            <a:ext cx="13462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en-US" altLang="zh-CN" b="1">
                <a:latin typeface="Times New Roman" panose="02020603050405020304" pitchFamily="18" charset="0"/>
                <a:cs typeface="Times New Roman" panose="02020603050405020304" pitchFamily="18" charset="0"/>
              </a:rPr>
              <a:t>R = CH</a:t>
            </a:r>
            <a:r>
              <a:rPr lang="en-US" altLang="zh-CN" b="1" baseline="-25000">
                <a:latin typeface="Times New Roman" panose="02020603050405020304" pitchFamily="18" charset="0"/>
                <a:cs typeface="Times New Roman" panose="02020603050405020304" pitchFamily="18" charset="0"/>
              </a:rPr>
              <a:t>3</a:t>
            </a:r>
          </a:p>
          <a:p>
            <a:pPr eaLnBrk="1" hangingPunct="1">
              <a:lnSpc>
                <a:spcPct val="150000"/>
              </a:lnSpc>
            </a:pPr>
            <a:r>
              <a:rPr lang="zh-CN" altLang="en-US" b="1">
                <a:latin typeface="Times New Roman" panose="02020603050405020304" pitchFamily="18" charset="0"/>
                <a:cs typeface="Times New Roman" panose="02020603050405020304" pitchFamily="18" charset="0"/>
              </a:rPr>
              <a:t>三丙烯基硼</a:t>
            </a:r>
          </a:p>
        </p:txBody>
      </p:sp>
      <p:sp>
        <p:nvSpPr>
          <p:cNvPr id="87047" name="TextBox 2">
            <a:extLst>
              <a:ext uri="{FF2B5EF4-FFF2-40B4-BE49-F238E27FC236}">
                <a16:creationId xmlns:a16="http://schemas.microsoft.com/office/drawing/2014/main" id="{2EBCBEAC-DD94-4B90-AE74-26E344003A6A}"/>
              </a:ext>
            </a:extLst>
          </p:cNvPr>
          <p:cNvSpPr txBox="1">
            <a:spLocks noChangeArrowheads="1"/>
          </p:cNvSpPr>
          <p:nvPr/>
        </p:nvSpPr>
        <p:spPr bwMode="auto">
          <a:xfrm>
            <a:off x="838200" y="306705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latin typeface="Times New Roman" panose="02020603050405020304" pitchFamily="18" charset="0"/>
                <a:cs typeface="Times New Roman" panose="02020603050405020304" pitchFamily="18" charset="0"/>
              </a:rPr>
              <a:t>碱性条件下氧化水解</a:t>
            </a:r>
          </a:p>
        </p:txBody>
      </p:sp>
      <p:pic>
        <p:nvPicPr>
          <p:cNvPr id="87048" name="Picture 27">
            <a:extLst>
              <a:ext uri="{FF2B5EF4-FFF2-40B4-BE49-F238E27FC236}">
                <a16:creationId xmlns:a16="http://schemas.microsoft.com/office/drawing/2014/main" id="{F68F3347-0A7A-4AFB-AE3C-9CCFE99A6BF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475413" y="93980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9" name="Picture 27">
            <a:extLst>
              <a:ext uri="{FF2B5EF4-FFF2-40B4-BE49-F238E27FC236}">
                <a16:creationId xmlns:a16="http://schemas.microsoft.com/office/drawing/2014/main" id="{C4D15E92-E791-4A30-A11E-602D641066F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051675" y="94297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50" name="Picture 27">
            <a:extLst>
              <a:ext uri="{FF2B5EF4-FFF2-40B4-BE49-F238E27FC236}">
                <a16:creationId xmlns:a16="http://schemas.microsoft.com/office/drawing/2014/main" id="{A60E2675-C4B8-4099-8636-8B1288D87BC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567613" y="9588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EBAA5454-EB9B-4477-83A6-594B918C70FF}"/>
              </a:ext>
            </a:extLst>
          </p:cNvPr>
          <p:cNvSpPr>
            <a:spLocks noGrp="1"/>
          </p:cNvSpPr>
          <p:nvPr>
            <p:ph type="dt" sz="half" idx="10"/>
          </p:nvPr>
        </p:nvSpPr>
        <p:spPr/>
        <p:txBody>
          <a:bodyPr/>
          <a:lstStyle/>
          <a:p>
            <a:pPr>
              <a:defRPr/>
            </a:pPr>
            <a:fld id="{9757919D-CBC5-4AF1-BBBA-AF4FA1081253}" type="datetime11">
              <a:rPr lang="zh-CN" altLang="en-US" smtClean="0"/>
              <a:t>11:48:10</a:t>
            </a:fld>
            <a:endParaRPr lang="en-US"/>
          </a:p>
        </p:txBody>
      </p:sp>
      <p:sp>
        <p:nvSpPr>
          <p:cNvPr id="3" name="灯片编号占位符 2">
            <a:extLst>
              <a:ext uri="{FF2B5EF4-FFF2-40B4-BE49-F238E27FC236}">
                <a16:creationId xmlns:a16="http://schemas.microsoft.com/office/drawing/2014/main" id="{42A5A09B-AE86-473C-9FC8-BA7DFA55D93E}"/>
              </a:ext>
            </a:extLst>
          </p:cNvPr>
          <p:cNvSpPr>
            <a:spLocks noGrp="1"/>
          </p:cNvSpPr>
          <p:nvPr>
            <p:ph type="sldNum" sz="quarter" idx="12"/>
          </p:nvPr>
        </p:nvSpPr>
        <p:spPr/>
        <p:txBody>
          <a:bodyPr/>
          <a:lstStyle/>
          <a:p>
            <a:pPr>
              <a:defRPr/>
            </a:pPr>
            <a:fld id="{D9255669-4D76-4035-84D2-5F59D5D8FE20}" type="slidenum">
              <a:rPr lang="en-US" altLang="zh-CN" smtClean="0"/>
              <a:pPr>
                <a:defRPr/>
              </a:pPr>
              <a:t>97</a:t>
            </a:fld>
            <a:endParaRPr lang="en-US" altLang="zh-CN"/>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6D59B2F4-FD52-4245-9713-2119BEB7699F}"/>
              </a:ext>
            </a:extLst>
          </p:cNvPr>
          <p:cNvSpPr>
            <a:spLocks noChangeArrowheads="1"/>
          </p:cNvSpPr>
          <p:nvPr/>
        </p:nvSpPr>
        <p:spPr bwMode="auto">
          <a:xfrm>
            <a:off x="98425" y="238125"/>
            <a:ext cx="4606925" cy="523875"/>
          </a:xfrm>
          <a:prstGeom prst="rect">
            <a:avLst/>
          </a:prstGeom>
          <a:noFill/>
          <a:ln>
            <a:noFill/>
          </a:ln>
          <a:effectLst/>
        </p:spPr>
        <p:txBody>
          <a:bodyPr anchor="ctr">
            <a:spAutoFit/>
          </a:bodyPr>
          <a:lstStyle>
            <a:lvl1pPr>
              <a:tabLst>
                <a:tab pos="114300" algn="l"/>
                <a:tab pos="5715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715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715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715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715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defRPr/>
            </a:pPr>
            <a:r>
              <a:rPr lang="zh-CN" altLang="en-US" sz="2800" b="1" dirty="0">
                <a:solidFill>
                  <a:schemeClr val="tx2">
                    <a:lumMod val="75000"/>
                  </a:schemeClr>
                </a:solidFill>
                <a:latin typeface="Arial" charset="0"/>
              </a:rPr>
              <a:t>炔烃的还原（加氢）反应</a:t>
            </a:r>
          </a:p>
        </p:txBody>
      </p:sp>
      <p:sp>
        <p:nvSpPr>
          <p:cNvPr id="218124" name="Rectangle 12">
            <a:extLst>
              <a:ext uri="{FF2B5EF4-FFF2-40B4-BE49-F238E27FC236}">
                <a16:creationId xmlns:a16="http://schemas.microsoft.com/office/drawing/2014/main" id="{D1D984AC-E2F0-4635-9F53-F9A37FCC2D6D}"/>
              </a:ext>
            </a:extLst>
          </p:cNvPr>
          <p:cNvSpPr>
            <a:spLocks noChangeArrowheads="1"/>
          </p:cNvSpPr>
          <p:nvPr/>
        </p:nvSpPr>
        <p:spPr bwMode="auto">
          <a:xfrm>
            <a:off x="-107950" y="1066800"/>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tabLst>
                <a:tab pos="114300" algn="l"/>
                <a:tab pos="1066800" algn="l"/>
              </a:tabLst>
              <a:defRPr>
                <a:solidFill>
                  <a:schemeClr val="tx1"/>
                </a:solidFill>
                <a:latin typeface="等线" panose="02010600030101010101" pitchFamily="2" charset="-122"/>
                <a:ea typeface="等线" panose="02010600030101010101" pitchFamily="2" charset="-122"/>
              </a:defRPr>
            </a:lvl1pPr>
            <a:lvl2pPr>
              <a:tabLst>
                <a:tab pos="114300" algn="l"/>
                <a:tab pos="10668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10668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10668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10668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9pPr>
          </a:lstStyle>
          <a:p>
            <a:pPr lvl="1"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）催化加氢</a:t>
            </a:r>
          </a:p>
        </p:txBody>
      </p:sp>
      <p:sp>
        <p:nvSpPr>
          <p:cNvPr id="218127" name="Rectangle 15">
            <a:extLst>
              <a:ext uri="{FF2B5EF4-FFF2-40B4-BE49-F238E27FC236}">
                <a16:creationId xmlns:a16="http://schemas.microsoft.com/office/drawing/2014/main" id="{84B8BC5E-F0A7-418B-97AF-6511E7DFD008}"/>
              </a:ext>
            </a:extLst>
          </p:cNvPr>
          <p:cNvSpPr>
            <a:spLocks noChangeArrowheads="1"/>
          </p:cNvSpPr>
          <p:nvPr/>
        </p:nvSpPr>
        <p:spPr bwMode="auto">
          <a:xfrm>
            <a:off x="611188" y="2776538"/>
            <a:ext cx="806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催化氢化常用的催化剂为 </a:t>
            </a:r>
            <a:r>
              <a:rPr lang="en-US" altLang="zh-CN" sz="2400">
                <a:latin typeface="Times New Roman" panose="02020603050405020304" pitchFamily="18" charset="0"/>
                <a:ea typeface="宋体" panose="02010600030101010101" pitchFamily="2" charset="-122"/>
                <a:cs typeface="Times New Roman" panose="02020603050405020304" pitchFamily="18" charset="0"/>
              </a:rPr>
              <a:t>Pt, Pd, Ni</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，但一般难控制在烯烃阶段。 </a:t>
            </a:r>
          </a:p>
        </p:txBody>
      </p:sp>
      <p:sp>
        <p:nvSpPr>
          <p:cNvPr id="218129" name="Rectangle 17">
            <a:extLst>
              <a:ext uri="{FF2B5EF4-FFF2-40B4-BE49-F238E27FC236}">
                <a16:creationId xmlns:a16="http://schemas.microsoft.com/office/drawing/2014/main" id="{B44FE1DC-7655-49A2-ABC4-555030094B6E}"/>
              </a:ext>
            </a:extLst>
          </p:cNvPr>
          <p:cNvSpPr>
            <a:spLocks noChangeArrowheads="1"/>
          </p:cNvSpPr>
          <p:nvPr/>
        </p:nvSpPr>
        <p:spPr bwMode="auto">
          <a:xfrm>
            <a:off x="684213" y="3784600"/>
            <a:ext cx="792003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用</a:t>
            </a:r>
            <a:r>
              <a:rPr lang="zh-CN" altLang="en-US" sz="2400">
                <a:solidFill>
                  <a:srgbClr val="FF3399"/>
                </a:solidFill>
                <a:latin typeface="Times New Roman" panose="02020603050405020304" pitchFamily="18" charset="0"/>
                <a:ea typeface="宋体" panose="02010600030101010101" pitchFamily="2" charset="-122"/>
                <a:cs typeface="Times New Roman" panose="02020603050405020304" pitchFamily="18" charset="0"/>
              </a:rPr>
              <a:t>林德拉</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FF3399"/>
                </a:solidFill>
                <a:latin typeface="Times New Roman" panose="02020603050405020304" pitchFamily="18" charset="0"/>
                <a:ea typeface="宋体" panose="02010600030101010101" pitchFamily="2" charset="-122"/>
                <a:cs typeface="Times New Roman" panose="02020603050405020304" pitchFamily="18" charset="0"/>
              </a:rPr>
              <a:t>Lindlar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）催化剂，可使炔烃只加一分子氢而停留在烯烃阶段。且得顺式烯烃。 </a:t>
            </a:r>
          </a:p>
        </p:txBody>
      </p:sp>
      <p:sp>
        <p:nvSpPr>
          <p:cNvPr id="218135" name="Rectangle 23">
            <a:extLst>
              <a:ext uri="{FF2B5EF4-FFF2-40B4-BE49-F238E27FC236}">
                <a16:creationId xmlns:a16="http://schemas.microsoft.com/office/drawing/2014/main" id="{F079BC09-F12D-41E0-BD0D-C858D30C5478}"/>
              </a:ext>
            </a:extLst>
          </p:cNvPr>
          <p:cNvSpPr>
            <a:spLocks noChangeArrowheads="1"/>
          </p:cNvSpPr>
          <p:nvPr/>
        </p:nvSpPr>
        <p:spPr bwMode="auto">
          <a:xfrm>
            <a:off x="611188" y="4610100"/>
            <a:ext cx="82089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cs typeface="Times New Roman" panose="02020603050405020304" pitchFamily="18" charset="0"/>
              </a:rPr>
              <a:t>Lindlar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催化剂： 将催化剂</a:t>
            </a:r>
            <a:r>
              <a:rPr lang="en-US" altLang="zh-CN" sz="2400">
                <a:latin typeface="Times New Roman" panose="02020603050405020304" pitchFamily="18" charset="0"/>
                <a:ea typeface="宋体" panose="02010600030101010101" pitchFamily="2" charset="-122"/>
                <a:cs typeface="Times New Roman" panose="02020603050405020304" pitchFamily="18" charset="0"/>
              </a:rPr>
              <a:t>Pd</a:t>
            </a:r>
            <a:r>
              <a:rPr lang="zh-CN" altLang="en-US" sz="2400">
                <a:latin typeface="Times New Roman" panose="02020603050405020304" pitchFamily="18" charset="0"/>
                <a:ea typeface="宋体" panose="02010600030101010101" pitchFamily="2" charset="-122"/>
                <a:cs typeface="Times New Roman" panose="02020603050405020304" pitchFamily="18" charset="0"/>
              </a:rPr>
              <a:t>负载在碳酸钙上，然后用醋酸铅处理。</a:t>
            </a:r>
          </a:p>
        </p:txBody>
      </p:sp>
      <p:graphicFrame>
        <p:nvGraphicFramePr>
          <p:cNvPr id="487431" name="Object 7">
            <a:extLst>
              <a:ext uri="{FF2B5EF4-FFF2-40B4-BE49-F238E27FC236}">
                <a16:creationId xmlns:a16="http://schemas.microsoft.com/office/drawing/2014/main" id="{1BA9DA30-739E-4C90-9B2D-D22B70B13EDD}"/>
              </a:ext>
            </a:extLst>
          </p:cNvPr>
          <p:cNvGraphicFramePr>
            <a:graphicFrameLocks noGrp="1" noChangeAspect="1"/>
          </p:cNvGraphicFramePr>
          <p:nvPr>
            <p:ph sz="half" idx="1"/>
          </p:nvPr>
        </p:nvGraphicFramePr>
        <p:xfrm>
          <a:off x="1033463" y="5445125"/>
          <a:ext cx="7077075" cy="1060450"/>
        </p:xfrm>
        <a:graphic>
          <a:graphicData uri="http://schemas.openxmlformats.org/presentationml/2006/ole">
            <mc:AlternateContent xmlns:mc="http://schemas.openxmlformats.org/markup-compatibility/2006">
              <mc:Choice xmlns:v="urn:schemas-microsoft-com:vml" Requires="v">
                <p:oleObj spid="_x0000_s130100" name="CS ChemDraw Drawing" r:id="rId3" imgW="4707229" imgH="705067" progId="ChemDraw.Document.6.0">
                  <p:embed/>
                </p:oleObj>
              </mc:Choice>
              <mc:Fallback>
                <p:oleObj name="CS ChemDraw Drawing" r:id="rId3" imgW="4707229" imgH="705067" progId="ChemDraw.Document.6.0">
                  <p:embed/>
                  <p:pic>
                    <p:nvPicPr>
                      <p:cNvPr id="487431" name="Object 7">
                        <a:extLst>
                          <a:ext uri="{FF2B5EF4-FFF2-40B4-BE49-F238E27FC236}">
                            <a16:creationId xmlns:a16="http://schemas.microsoft.com/office/drawing/2014/main" id="{1BA9DA30-739E-4C90-9B2D-D22B70B13ED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5445125"/>
                        <a:ext cx="70770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7427" name="Object 3">
            <a:extLst>
              <a:ext uri="{FF2B5EF4-FFF2-40B4-BE49-F238E27FC236}">
                <a16:creationId xmlns:a16="http://schemas.microsoft.com/office/drawing/2014/main" id="{10662186-9ECB-4E00-AB1D-E36DE07D5F47}"/>
              </a:ext>
            </a:extLst>
          </p:cNvPr>
          <p:cNvGraphicFramePr>
            <a:graphicFrameLocks noGrp="1" noChangeAspect="1"/>
          </p:cNvGraphicFramePr>
          <p:nvPr>
            <p:ph sz="quarter" idx="2"/>
          </p:nvPr>
        </p:nvGraphicFramePr>
        <p:xfrm>
          <a:off x="755650" y="1773238"/>
          <a:ext cx="7704138" cy="655637"/>
        </p:xfrm>
        <a:graphic>
          <a:graphicData uri="http://schemas.openxmlformats.org/presentationml/2006/ole">
            <mc:AlternateContent xmlns:mc="http://schemas.openxmlformats.org/markup-compatibility/2006">
              <mc:Choice xmlns:v="urn:schemas-microsoft-com:vml" Requires="v">
                <p:oleObj spid="_x0000_s130101" name="CS ChemDraw Drawing" r:id="rId5" imgW="6491808" imgH="552824" progId="ChemDraw.Document.6.0">
                  <p:embed/>
                </p:oleObj>
              </mc:Choice>
              <mc:Fallback>
                <p:oleObj name="CS ChemDraw Drawing" r:id="rId5" imgW="6491808" imgH="552824" progId="ChemDraw.Document.6.0">
                  <p:embed/>
                  <p:pic>
                    <p:nvPicPr>
                      <p:cNvPr id="487427" name="Object 3">
                        <a:extLst>
                          <a:ext uri="{FF2B5EF4-FFF2-40B4-BE49-F238E27FC236}">
                            <a16:creationId xmlns:a16="http://schemas.microsoft.com/office/drawing/2014/main" id="{10662186-9ECB-4E00-AB1D-E36DE07D5F4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773238"/>
                        <a:ext cx="7704138"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0731625-5330-42D1-9089-448E9402B211}"/>
              </a:ext>
            </a:extLst>
          </p:cNvPr>
          <p:cNvSpPr>
            <a:spLocks noGrp="1"/>
          </p:cNvSpPr>
          <p:nvPr>
            <p:ph type="dt" sz="half" idx="10"/>
          </p:nvPr>
        </p:nvSpPr>
        <p:spPr/>
        <p:txBody>
          <a:bodyPr/>
          <a:lstStyle/>
          <a:p>
            <a:pPr>
              <a:defRPr/>
            </a:pPr>
            <a:fld id="{CA78263A-1998-4869-9132-15548CE89334}" type="datetime11">
              <a:rPr lang="zh-CN" altLang="en-US" smtClean="0"/>
              <a:t>11:48:10</a:t>
            </a:fld>
            <a:endParaRPr lang="en-US" altLang="zh-CN"/>
          </a:p>
        </p:txBody>
      </p:sp>
      <p:sp>
        <p:nvSpPr>
          <p:cNvPr id="3" name="灯片编号占位符 2">
            <a:extLst>
              <a:ext uri="{FF2B5EF4-FFF2-40B4-BE49-F238E27FC236}">
                <a16:creationId xmlns:a16="http://schemas.microsoft.com/office/drawing/2014/main" id="{16A697B8-1191-4A7B-97B2-358B5815805C}"/>
              </a:ext>
            </a:extLst>
          </p:cNvPr>
          <p:cNvSpPr>
            <a:spLocks noGrp="1"/>
          </p:cNvSpPr>
          <p:nvPr>
            <p:ph type="sldNum" sz="quarter" idx="12"/>
          </p:nvPr>
        </p:nvSpPr>
        <p:spPr/>
        <p:txBody>
          <a:bodyPr/>
          <a:lstStyle/>
          <a:p>
            <a:pPr>
              <a:defRPr/>
            </a:pPr>
            <a:fld id="{E0888302-4ED3-4C82-B03F-1F6A6C1A141D}" type="slidenum">
              <a:rPr lang="en-US" altLang="zh-CN" smtClean="0"/>
              <a:pPr>
                <a:defRPr/>
              </a:pPr>
              <a:t>98</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4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18127"/>
                                        </p:tgtEl>
                                        <p:attrNameLst>
                                          <p:attrName>style.visibility</p:attrName>
                                        </p:attrNameLst>
                                      </p:cBhvr>
                                      <p:to>
                                        <p:strVal val="visible"/>
                                      </p:to>
                                    </p:set>
                                    <p:animEffect transition="in" filter="checkerboard(across)">
                                      <p:cBhvr>
                                        <p:cTn id="13" dur="500"/>
                                        <p:tgtEl>
                                          <p:spTgt spid="2181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18129"/>
                                        </p:tgtEl>
                                        <p:attrNameLst>
                                          <p:attrName>style.visibility</p:attrName>
                                        </p:attrNameLst>
                                      </p:cBhvr>
                                      <p:to>
                                        <p:strVal val="visible"/>
                                      </p:to>
                                    </p:set>
                                    <p:anim calcmode="lin" valueType="num">
                                      <p:cBhvr additive="base">
                                        <p:cTn id="18" dur="500" fill="hold"/>
                                        <p:tgtEl>
                                          <p:spTgt spid="218129"/>
                                        </p:tgtEl>
                                        <p:attrNameLst>
                                          <p:attrName>ppt_x</p:attrName>
                                        </p:attrNameLst>
                                      </p:cBhvr>
                                      <p:tavLst>
                                        <p:tav tm="0">
                                          <p:val>
                                            <p:strVal val="#ppt_x"/>
                                          </p:val>
                                        </p:tav>
                                        <p:tav tm="100000">
                                          <p:val>
                                            <p:strVal val="#ppt_x"/>
                                          </p:val>
                                        </p:tav>
                                      </p:tavLst>
                                    </p:anim>
                                    <p:anim calcmode="lin" valueType="num">
                                      <p:cBhvr additive="base">
                                        <p:cTn id="19" dur="500" fill="hold"/>
                                        <p:tgtEl>
                                          <p:spTgt spid="218129"/>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813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487431"/>
                                        </p:tgtEl>
                                        <p:attrNameLst>
                                          <p:attrName>style.visibility</p:attrName>
                                        </p:attrNameLst>
                                      </p:cBhvr>
                                      <p:to>
                                        <p:strVal val="visible"/>
                                      </p:to>
                                    </p:set>
                                    <p:animEffect transition="in" filter="slide(fromBottom)">
                                      <p:cBhvr>
                                        <p:cTn id="28" dur="500"/>
                                        <p:tgtEl>
                                          <p:spTgt spid="487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4" grpId="0"/>
      <p:bldP spid="218127" grpId="0" autoUpdateAnimBg="0"/>
      <p:bldP spid="218129" grpId="0" autoUpdateAnimBg="0"/>
      <p:bldP spid="218135"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78" name="Rectangle 18">
            <a:extLst>
              <a:ext uri="{FF2B5EF4-FFF2-40B4-BE49-F238E27FC236}">
                <a16:creationId xmlns:a16="http://schemas.microsoft.com/office/drawing/2014/main" id="{85D9CDD4-5768-4944-9DAB-CE857F85C118}"/>
              </a:ext>
            </a:extLst>
          </p:cNvPr>
          <p:cNvSpPr>
            <a:spLocks noChangeArrowheads="1"/>
          </p:cNvSpPr>
          <p:nvPr/>
        </p:nvSpPr>
        <p:spPr bwMode="auto">
          <a:xfrm>
            <a:off x="168275" y="2971800"/>
            <a:ext cx="775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）在液氨中用钠或锂还原炔烃，主要得到反式烯烃。 </a:t>
            </a:r>
          </a:p>
        </p:txBody>
      </p:sp>
      <p:graphicFrame>
        <p:nvGraphicFramePr>
          <p:cNvPr id="220183" name="Object 23">
            <a:extLst>
              <a:ext uri="{FF2B5EF4-FFF2-40B4-BE49-F238E27FC236}">
                <a16:creationId xmlns:a16="http://schemas.microsoft.com/office/drawing/2014/main" id="{0CAA1836-F01D-49D4-B3CC-BDD2BCBBB09F}"/>
              </a:ext>
            </a:extLst>
          </p:cNvPr>
          <p:cNvGraphicFramePr>
            <a:graphicFrameLocks noGrp="1" noChangeAspect="1"/>
          </p:cNvGraphicFramePr>
          <p:nvPr>
            <p:ph sz="half" idx="1"/>
          </p:nvPr>
        </p:nvGraphicFramePr>
        <p:xfrm>
          <a:off x="938213" y="4124325"/>
          <a:ext cx="7267575" cy="1463675"/>
        </p:xfrm>
        <a:graphic>
          <a:graphicData uri="http://schemas.openxmlformats.org/presentationml/2006/ole">
            <mc:AlternateContent xmlns:mc="http://schemas.openxmlformats.org/markup-compatibility/2006">
              <mc:Choice xmlns:v="urn:schemas-microsoft-com:vml" Requires="v">
                <p:oleObj spid="_x0000_s131124" name="CS ChemDraw Drawing" r:id="rId3" imgW="6255610" imgH="1260050" progId="ChemDraw.Document.6.0">
                  <p:embed/>
                </p:oleObj>
              </mc:Choice>
              <mc:Fallback>
                <p:oleObj name="CS ChemDraw Drawing" r:id="rId3" imgW="6255610" imgH="1260050" progId="ChemDraw.Document.6.0">
                  <p:embed/>
                  <p:pic>
                    <p:nvPicPr>
                      <p:cNvPr id="220183" name="Object 23">
                        <a:extLst>
                          <a:ext uri="{FF2B5EF4-FFF2-40B4-BE49-F238E27FC236}">
                            <a16:creationId xmlns:a16="http://schemas.microsoft.com/office/drawing/2014/main" id="{0CAA1836-F01D-49D4-B3CC-BDD2BCBBB09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124325"/>
                        <a:ext cx="72675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87" name="Object 27">
            <a:extLst>
              <a:ext uri="{FF2B5EF4-FFF2-40B4-BE49-F238E27FC236}">
                <a16:creationId xmlns:a16="http://schemas.microsoft.com/office/drawing/2014/main" id="{69ABED3E-82AA-4A90-93DD-27D2A001F4EE}"/>
              </a:ext>
            </a:extLst>
          </p:cNvPr>
          <p:cNvGraphicFramePr>
            <a:graphicFrameLocks noGrp="1" noChangeAspect="1"/>
          </p:cNvGraphicFramePr>
          <p:nvPr>
            <p:ph sz="half" idx="2"/>
          </p:nvPr>
        </p:nvGraphicFramePr>
        <p:xfrm>
          <a:off x="1223963" y="620713"/>
          <a:ext cx="6696075" cy="1535112"/>
        </p:xfrm>
        <a:graphic>
          <a:graphicData uri="http://schemas.openxmlformats.org/presentationml/2006/ole">
            <mc:AlternateContent xmlns:mc="http://schemas.openxmlformats.org/markup-compatibility/2006">
              <mc:Choice xmlns:v="urn:schemas-microsoft-com:vml" Requires="v">
                <p:oleObj spid="_x0000_s131125" name="CS ChemDraw Drawing" r:id="rId5" imgW="6309058" imgH="1446034" progId="ChemDraw.Document.6.0">
                  <p:embed/>
                </p:oleObj>
              </mc:Choice>
              <mc:Fallback>
                <p:oleObj name="CS ChemDraw Drawing" r:id="rId5" imgW="6309058" imgH="1446034" progId="ChemDraw.Document.6.0">
                  <p:embed/>
                  <p:pic>
                    <p:nvPicPr>
                      <p:cNvPr id="220187" name="Object 27">
                        <a:extLst>
                          <a:ext uri="{FF2B5EF4-FFF2-40B4-BE49-F238E27FC236}">
                            <a16:creationId xmlns:a16="http://schemas.microsoft.com/office/drawing/2014/main" id="{69ABED3E-82AA-4A90-93DD-27D2A001F4EE}"/>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963" y="620713"/>
                        <a:ext cx="6696075" cy="15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F01144B-E9C7-4106-B6C5-595A23D7626E}"/>
              </a:ext>
            </a:extLst>
          </p:cNvPr>
          <p:cNvSpPr>
            <a:spLocks noGrp="1"/>
          </p:cNvSpPr>
          <p:nvPr>
            <p:ph type="dt" sz="half" idx="10"/>
          </p:nvPr>
        </p:nvSpPr>
        <p:spPr/>
        <p:txBody>
          <a:bodyPr/>
          <a:lstStyle/>
          <a:p>
            <a:pPr>
              <a:defRPr/>
            </a:pPr>
            <a:fld id="{033006BE-FE05-456D-AC97-9F07371BBD02}" type="datetime11">
              <a:rPr lang="zh-CN" altLang="en-US" smtClean="0"/>
              <a:t>11:48:10</a:t>
            </a:fld>
            <a:endParaRPr lang="en-US"/>
          </a:p>
        </p:txBody>
      </p:sp>
      <p:sp>
        <p:nvSpPr>
          <p:cNvPr id="3" name="灯片编号占位符 2">
            <a:extLst>
              <a:ext uri="{FF2B5EF4-FFF2-40B4-BE49-F238E27FC236}">
                <a16:creationId xmlns:a16="http://schemas.microsoft.com/office/drawing/2014/main" id="{1FAA1970-7DDD-435E-99DF-87B31F6A8076}"/>
              </a:ext>
            </a:extLst>
          </p:cNvPr>
          <p:cNvSpPr>
            <a:spLocks noGrp="1"/>
          </p:cNvSpPr>
          <p:nvPr>
            <p:ph type="sldNum" sz="quarter" idx="12"/>
          </p:nvPr>
        </p:nvSpPr>
        <p:spPr/>
        <p:txBody>
          <a:bodyPr/>
          <a:lstStyle/>
          <a:p>
            <a:pPr>
              <a:defRPr/>
            </a:pPr>
            <a:fld id="{097C22A7-1258-4B72-A9CB-3ED55397CA61}" type="slidenum">
              <a:rPr lang="en-US" altLang="zh-CN" smtClean="0"/>
              <a:pPr>
                <a:defRPr/>
              </a:pPr>
              <a:t>99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0187"/>
                                        </p:tgtEl>
                                        <p:attrNameLst>
                                          <p:attrName>style.visibility</p:attrName>
                                        </p:attrNameLst>
                                      </p:cBhvr>
                                      <p:to>
                                        <p:strVal val="visible"/>
                                      </p:to>
                                    </p:set>
                                    <p:animEffect transition="in" filter="slide(fromBottom)">
                                      <p:cBhvr>
                                        <p:cTn id="7" dur="500"/>
                                        <p:tgtEl>
                                          <p:spTgt spid="220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0178"/>
                                        </p:tgtEl>
                                        <p:attrNameLst>
                                          <p:attrName>style.visibility</p:attrName>
                                        </p:attrNameLst>
                                      </p:cBhvr>
                                      <p:to>
                                        <p:strVal val="visible"/>
                                      </p:to>
                                    </p:set>
                                    <p:anim calcmode="lin" valueType="num">
                                      <p:cBhvr additive="base">
                                        <p:cTn id="12" dur="500" fill="hold"/>
                                        <p:tgtEl>
                                          <p:spTgt spid="220178"/>
                                        </p:tgtEl>
                                        <p:attrNameLst>
                                          <p:attrName>ppt_x</p:attrName>
                                        </p:attrNameLst>
                                      </p:cBhvr>
                                      <p:tavLst>
                                        <p:tav tm="0">
                                          <p:val>
                                            <p:strVal val="#ppt_x"/>
                                          </p:val>
                                        </p:tav>
                                        <p:tav tm="100000">
                                          <p:val>
                                            <p:strVal val="#ppt_x"/>
                                          </p:val>
                                        </p:tav>
                                      </p:tavLst>
                                    </p:anim>
                                    <p:anim calcmode="lin" valueType="num">
                                      <p:cBhvr additive="base">
                                        <p:cTn id="13" dur="500" fill="hold"/>
                                        <p:tgtEl>
                                          <p:spTgt spid="22017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nodeType="clickEffect">
                                  <p:stCondLst>
                                    <p:cond delay="0"/>
                                  </p:stCondLst>
                                  <p:childTnLst>
                                    <p:set>
                                      <p:cBhvr>
                                        <p:cTn id="17" dur="1" fill="hold">
                                          <p:stCondLst>
                                            <p:cond delay="0"/>
                                          </p:stCondLst>
                                        </p:cTn>
                                        <p:tgtEl>
                                          <p:spTgt spid="220183"/>
                                        </p:tgtEl>
                                        <p:attrNameLst>
                                          <p:attrName>style.visibility</p:attrName>
                                        </p:attrNameLst>
                                      </p:cBhvr>
                                      <p:to>
                                        <p:strVal val="visible"/>
                                      </p:to>
                                    </p:set>
                                    <p:animEffect transition="in" filter="strips(downLeft)">
                                      <p:cBhvr>
                                        <p:cTn id="18" dur="500"/>
                                        <p:tgtEl>
                                          <p:spTgt spid="22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78"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ORDER" val="true"/>
  <p:tag name="PROBLEMSCORE" val="2.0"/>
  <p:tag name="PROBLEMBLANK" val="[{&quot;num&quot;:1,&quot;caseSensitive&quot;:false,&quot;fuzzyMatch&quot;:true,&quot;Score&quot;:1.0,&quot;answers&quot;:[&quot;1、2、5、8&quot;]},{&quot;num&quot;:2,&quot;caseSensitive&quot;:false,&quot;fuzzyMatch&quot;:true,&quot;Score&quot;:1.0,&quot;answers&quot;:[&quot;3、4、6、7&quot;]}]"/>
</p:tagLst>
</file>

<file path=ppt/tags/tag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法国生理学家克劳德·伯纳德指出：一氧化碳中毒是一氧化碳与血红蛋白（Hb）可逆性结合引起缺氧所致。一般认为，一氧化碳与血红蛋白的亲和力比氧与血红蛋白的亲和力大230～270倍，能把血液内氧合血红蛋白（HbO2）中的氧排挤出来，形成碳氧血红蛋白。又由于碳氧血红蛋白的离解比氧合血红蛋白慢3600倍，故碳氧血红蛋白较之氧合血红蛋白更为稳定。"/>
  <p:tag name="PROBLEMHASREMARK" val="Tru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5276</TotalTime>
  <Pages>0</Pages>
  <Words>8778</Words>
  <Characters>0</Characters>
  <Application>Microsoft Office PowerPoint</Application>
  <DocSecurity>0</DocSecurity>
  <PresentationFormat>全屏显示(4:3)</PresentationFormat>
  <Lines>0</Lines>
  <Paragraphs>984</Paragraphs>
  <Slides>140</Slides>
  <Notes>16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140</vt:i4>
      </vt:variant>
    </vt:vector>
  </HeadingPairs>
  <TitlesOfParts>
    <vt:vector size="160" baseType="lpstr">
      <vt:lpstr>等线</vt:lpstr>
      <vt:lpstr>等线 Light</vt:lpstr>
      <vt:lpstr>黑体</vt:lpstr>
      <vt:lpstr>华文中宋</vt:lpstr>
      <vt:lpstr>宋体</vt:lpstr>
      <vt:lpstr>Microsoft Yahei</vt:lpstr>
      <vt:lpstr>Arial</vt:lpstr>
      <vt:lpstr>Calibri</vt:lpstr>
      <vt:lpstr>Constantia</vt:lpstr>
      <vt:lpstr>Symbol</vt:lpstr>
      <vt:lpstr>Tahoma</vt:lpstr>
      <vt:lpstr>Times New Roman</vt:lpstr>
      <vt:lpstr>Wingdings</vt:lpstr>
      <vt:lpstr>Wingdings 2</vt:lpstr>
      <vt:lpstr>Office 主题​​</vt:lpstr>
      <vt:lpstr>Document</vt:lpstr>
      <vt:lpstr>Photoshop.Image.7</vt:lpstr>
      <vt:lpstr>CS ChemDraw Drawing</vt:lpstr>
      <vt:lpstr>ACD.ChemSketch.20</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乙烯的聚合方式有两种：</vt:lpstr>
      <vt:lpstr>PowerPoint 演示文稿</vt:lpstr>
      <vt:lpstr>PowerPoint 演示文稿</vt:lpstr>
      <vt:lpstr>PowerPoint 演示文稿</vt:lpstr>
      <vt:lpstr>PowerPoint 演示文稿</vt:lpstr>
      <vt:lpstr>PowerPoint 演示文稿</vt:lpstr>
      <vt:lpstr>PowerPoint 演示文稿</vt:lpstr>
      <vt:lpstr>键长、键能比较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末端炔烃与醛酮的加成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共轭效应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有机化学中的电子效应</vt:lpstr>
      <vt:lpstr>（2）共轭效应</vt:lpstr>
      <vt:lpstr>（3）超共轭效应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 yuan</dc:creator>
  <cp:lastModifiedBy>du pengli</cp:lastModifiedBy>
  <cp:revision>1036</cp:revision>
  <cp:lastPrinted>1601-01-01T00:00:00Z</cp:lastPrinted>
  <dcterms:created xsi:type="dcterms:W3CDTF">1601-01-01T00:00:00Z</dcterms:created>
  <dcterms:modified xsi:type="dcterms:W3CDTF">2023-03-16T03:57:56Z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2052-6.6.0.2699</vt:lpwstr>
  </property>
</Properties>
</file>